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3" r:id="rId1"/>
  </p:sldMasterIdLst>
  <p:notesMasterIdLst>
    <p:notesMasterId r:id="rId36"/>
  </p:notesMasterIdLst>
  <p:handoutMasterIdLst>
    <p:handoutMasterId r:id="rId37"/>
  </p:handoutMasterIdLst>
  <p:sldIdLst>
    <p:sldId id="578" r:id="rId2"/>
    <p:sldId id="786" r:id="rId3"/>
    <p:sldId id="787" r:id="rId4"/>
    <p:sldId id="771" r:id="rId5"/>
    <p:sldId id="766" r:id="rId6"/>
    <p:sldId id="778" r:id="rId7"/>
    <p:sldId id="777" r:id="rId8"/>
    <p:sldId id="767" r:id="rId9"/>
    <p:sldId id="741" r:id="rId10"/>
    <p:sldId id="793" r:id="rId11"/>
    <p:sldId id="743" r:id="rId12"/>
    <p:sldId id="797" r:id="rId13"/>
    <p:sldId id="791" r:id="rId14"/>
    <p:sldId id="795" r:id="rId15"/>
    <p:sldId id="744" r:id="rId16"/>
    <p:sldId id="796" r:id="rId17"/>
    <p:sldId id="799" r:id="rId18"/>
    <p:sldId id="798" r:id="rId19"/>
    <p:sldId id="747" r:id="rId20"/>
    <p:sldId id="748" r:id="rId21"/>
    <p:sldId id="749" r:id="rId22"/>
    <p:sldId id="739" r:id="rId23"/>
    <p:sldId id="751" r:id="rId24"/>
    <p:sldId id="801" r:id="rId25"/>
    <p:sldId id="784" r:id="rId26"/>
    <p:sldId id="785" r:id="rId27"/>
    <p:sldId id="740" r:id="rId28"/>
    <p:sldId id="752" r:id="rId29"/>
    <p:sldId id="802" r:id="rId30"/>
    <p:sldId id="803" r:id="rId31"/>
    <p:sldId id="804" r:id="rId32"/>
    <p:sldId id="756" r:id="rId33"/>
    <p:sldId id="757" r:id="rId34"/>
    <p:sldId id="729" r:id="rId3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99"/>
    <a:srgbClr val="FF0000"/>
    <a:srgbClr val="0000FF"/>
    <a:srgbClr val="00BE00"/>
    <a:srgbClr val="00CC00"/>
    <a:srgbClr val="0000CC"/>
    <a:srgbClr val="17375E"/>
    <a:srgbClr val="4A7E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3" autoAdjust="0"/>
    <p:restoredTop sz="94706" autoAdjust="0"/>
  </p:normalViewPr>
  <p:slideViewPr>
    <p:cSldViewPr snapToObjects="1">
      <p:cViewPr varScale="1">
        <p:scale>
          <a:sx n="124" d="100"/>
          <a:sy n="124" d="100"/>
        </p:scale>
        <p:origin x="-53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58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Objects="1">
      <p:cViewPr varScale="1">
        <p:scale>
          <a:sx n="64" d="100"/>
          <a:sy n="64" d="100"/>
        </p:scale>
        <p:origin x="-2040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B7BB71DE-E4E2-D740-9B0C-BCAB2D8C950C}" type="datetime1">
              <a:rPr lang="en-US"/>
              <a:pPr/>
              <a:t>11/21/16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AF94FE53-22EF-054E-B544-A70BD85E07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7943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3E058F47-4F34-0441-830E-9AC59C39D30F}" type="datetime1">
              <a:rPr lang="en-US"/>
              <a:pPr/>
              <a:t>11/21/16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B8571E1E-6B02-6C4B-9263-FC8901A7D6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37403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E1F641B-6BBA-8347-9F4F-072BA9C2AE85}" type="slidenum">
              <a:rPr lang="en-US">
                <a:latin typeface="Calibri" charset="0"/>
              </a:rPr>
              <a:pPr eaLnBrk="1" hangingPunct="1"/>
              <a:t>1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D8527E3-EE92-2B41-A743-BA878ACA5736}" type="slidenum">
              <a:rPr lang="en-US">
                <a:latin typeface="Calibri" charset="0"/>
              </a:rPr>
              <a:pPr eaLnBrk="1" hangingPunct="1"/>
              <a:t>34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556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6233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295400" y="168275"/>
            <a:ext cx="68580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8229600" cy="539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Text Box 23"/>
          <p:cNvSpPr txBox="1">
            <a:spLocks noChangeArrowheads="1"/>
          </p:cNvSpPr>
          <p:nvPr/>
        </p:nvSpPr>
        <p:spPr bwMode="auto">
          <a:xfrm>
            <a:off x="8162925" y="6138863"/>
            <a:ext cx="450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defRPr/>
            </a:pPr>
            <a:endParaRPr lang="en-US" sz="1000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9" name="Line 28"/>
          <p:cNvSpPr>
            <a:spLocks noChangeShapeType="1"/>
          </p:cNvSpPr>
          <p:nvPr/>
        </p:nvSpPr>
        <p:spPr bwMode="auto">
          <a:xfrm>
            <a:off x="304800" y="715963"/>
            <a:ext cx="8474075" cy="0"/>
          </a:xfrm>
          <a:prstGeom prst="line">
            <a:avLst/>
          </a:prstGeom>
          <a:noFill/>
          <a:ln w="57150">
            <a:solidFill>
              <a:srgbClr val="0B45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101600" y="6553200"/>
            <a:ext cx="1905000" cy="282575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rgbClr val="0000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latin typeface="+mn-lt"/>
                <a:ea typeface="+mn-ea"/>
                <a:cs typeface="+mn-cs"/>
              </a:rPr>
              <a:t>22 Nov 2016</a:t>
            </a:r>
            <a:endParaRPr lang="en-US" sz="1000" dirty="0">
              <a:latin typeface="+mn-lt"/>
              <a:ea typeface="+mn-ea"/>
              <a:cs typeface="+mn-cs"/>
            </a:endParaRPr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>
          <a:xfrm>
            <a:off x="2971800" y="6542088"/>
            <a:ext cx="2895600" cy="290512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rgbClr val="0000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1" name="Rectangle 6"/>
          <p:cNvSpPr txBox="1">
            <a:spLocks noChangeArrowheads="1"/>
          </p:cNvSpPr>
          <p:nvPr/>
        </p:nvSpPr>
        <p:spPr>
          <a:xfrm>
            <a:off x="7023100" y="6535738"/>
            <a:ext cx="1905000" cy="322262"/>
          </a:xfrm>
          <a:prstGeom prst="rect">
            <a:avLst/>
          </a:prstGeom>
          <a:ln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000">
                <a:solidFill>
                  <a:srgbClr val="0000FF"/>
                </a:solidFill>
              </a:rPr>
              <a:t>Feng  </a:t>
            </a:r>
            <a:fld id="{5A108418-F3A5-8041-ACE4-7A8CB0D9A6BF}" type="slidenum">
              <a:rPr lang="en-US" sz="1000">
                <a:solidFill>
                  <a:srgbClr val="0000FF"/>
                </a:solidFill>
              </a:rPr>
              <a:pPr algn="r" eaLnBrk="1" hangingPunct="1"/>
              <a:t>‹#›</a:t>
            </a:fld>
            <a:endParaRPr lang="en-US" sz="1000">
              <a:solidFill>
                <a:srgbClr val="0000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</p:sldLayoutIdLst>
  <p:hf sldNum="0" hdr="0" ft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000000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FF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0000FF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3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0" y="1184275"/>
            <a:ext cx="9144000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000" b="1" dirty="0" smtClean="0"/>
              <a:t>THE BERYLLIUM ANOMALY</a:t>
            </a:r>
          </a:p>
          <a:p>
            <a:pPr algn="ctr"/>
            <a:r>
              <a:rPr lang="en-US" sz="4000" b="1" dirty="0" smtClean="0"/>
              <a:t>AND NEW PHYSICS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3429000"/>
            <a:ext cx="9144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2000" i="1" dirty="0"/>
          </a:p>
          <a:p>
            <a:pPr algn="ctr"/>
            <a:r>
              <a:rPr lang="en-US" sz="2400" i="1" dirty="0" smtClean="0"/>
              <a:t>Invisibles/</a:t>
            </a:r>
            <a:r>
              <a:rPr lang="en-US" sz="2400" i="1" dirty="0" err="1" smtClean="0"/>
              <a:t>Elusives</a:t>
            </a:r>
            <a:r>
              <a:rPr lang="en-US" sz="2400" i="1" dirty="0" smtClean="0"/>
              <a:t> Network</a:t>
            </a:r>
            <a:endParaRPr lang="en-US" sz="2400" i="1" dirty="0"/>
          </a:p>
          <a:p>
            <a:pPr algn="ctr"/>
            <a:endParaRPr lang="en-US" sz="2400" dirty="0"/>
          </a:p>
          <a:p>
            <a:pPr algn="ctr"/>
            <a:r>
              <a:rPr lang="en-US" dirty="0"/>
              <a:t>Jonathan </a:t>
            </a:r>
            <a:r>
              <a:rPr lang="en-US" dirty="0" err="1"/>
              <a:t>Feng</a:t>
            </a:r>
            <a:r>
              <a:rPr lang="en-US" dirty="0"/>
              <a:t>, </a:t>
            </a:r>
            <a:r>
              <a:rPr lang="en-US" dirty="0" smtClean="0"/>
              <a:t>University of California, </a:t>
            </a:r>
            <a:r>
              <a:rPr lang="en-US" dirty="0"/>
              <a:t>Irvine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22 November 2016</a:t>
            </a: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04800" y="6211888"/>
            <a:ext cx="8458200" cy="46037"/>
          </a:xfrm>
          <a:prstGeom prst="rect">
            <a:avLst/>
          </a:prstGeom>
          <a:solidFill>
            <a:srgbClr val="000099"/>
          </a:solidFill>
          <a:ln>
            <a:noFill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64008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advTm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itle 4"/>
          <p:cNvSpPr>
            <a:spLocks noGrp="1"/>
          </p:cNvSpPr>
          <p:nvPr>
            <p:ph type="title"/>
          </p:nvPr>
        </p:nvSpPr>
        <p:spPr>
          <a:xfrm>
            <a:off x="0" y="168275"/>
            <a:ext cx="9144000" cy="441325"/>
          </a:xfrm>
        </p:spPr>
        <p:txBody>
          <a:bodyPr/>
          <a:lstStyle/>
          <a:p>
            <a:pPr eaLnBrk="1" hangingPunct="1"/>
            <a:r>
              <a:rPr lang="en-US" sz="3200" baseline="30000" dirty="0" smtClean="0">
                <a:latin typeface="Arial" charset="0"/>
              </a:rPr>
              <a:t>8</a:t>
            </a:r>
            <a:r>
              <a:rPr lang="en-US" sz="3200" dirty="0" smtClean="0">
                <a:latin typeface="Arial" charset="0"/>
              </a:rPr>
              <a:t>BE SPECTRUM</a:t>
            </a:r>
            <a:endParaRPr lang="en-US" sz="3200" dirty="0"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585" y="6248400"/>
            <a:ext cx="84584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1609.07411; based on Tilley et al. (2004); National Nuclear Data Center, http</a:t>
            </a:r>
            <a:r>
              <a:rPr lang="en-US" sz="1400" dirty="0"/>
              <a:t>://</a:t>
            </a:r>
            <a:r>
              <a:rPr lang="en-US" sz="1400" dirty="0" err="1"/>
              <a:t>www.nndc.bnl.gov</a:t>
            </a:r>
            <a:r>
              <a:rPr lang="en-US" sz="1400" dirty="0"/>
              <a:t>/nudat2</a:t>
            </a:r>
            <a:r>
              <a:rPr lang="en-US" sz="1400" dirty="0" smtClean="0"/>
              <a:t>/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047" y="2667000"/>
            <a:ext cx="8598353" cy="35799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1066800"/>
            <a:ext cx="8763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Many excited states with different spins and </a:t>
            </a:r>
            <a:r>
              <a:rPr lang="en-US" sz="2400" dirty="0" err="1" smtClean="0"/>
              <a:t>isospins</a:t>
            </a:r>
            <a:endParaRPr lang="en-US" sz="2400" dirty="0" smtClean="0"/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Of special interest: the </a:t>
            </a:r>
            <a:r>
              <a:rPr lang="en-US" sz="2400" baseline="30000" dirty="0" smtClean="0"/>
              <a:t>8</a:t>
            </a:r>
            <a:r>
              <a:rPr lang="en-US" sz="2400" dirty="0" smtClean="0"/>
              <a:t>Be* (18.15) and </a:t>
            </a:r>
            <a:r>
              <a:rPr lang="en-US" sz="2400" baseline="30000" dirty="0" smtClean="0"/>
              <a:t>8</a:t>
            </a:r>
            <a:r>
              <a:rPr lang="en-US" sz="2400" dirty="0" smtClean="0"/>
              <a:t>Be*’ (17.64) states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378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838200" y="1241425"/>
            <a:ext cx="4419600" cy="4625975"/>
          </a:xfrm>
        </p:spPr>
        <p:txBody>
          <a:bodyPr>
            <a:noAutofit/>
          </a:bodyPr>
          <a:lstStyle/>
          <a:p>
            <a:r>
              <a:rPr lang="en-US" dirty="0" err="1" smtClean="0">
                <a:sym typeface="Wingdings"/>
              </a:rPr>
              <a:t>Hadronic</a:t>
            </a:r>
            <a:endParaRPr lang="en-US" dirty="0">
              <a:sym typeface="Wingdings"/>
            </a:endParaRP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	B(p </a:t>
            </a:r>
            <a:r>
              <a:rPr lang="en-US" baseline="30000" dirty="0" smtClean="0">
                <a:sym typeface="Wingdings"/>
              </a:rPr>
              <a:t>7</a:t>
            </a:r>
            <a:r>
              <a:rPr lang="en-US" dirty="0" smtClean="0">
                <a:sym typeface="Wingdings"/>
              </a:rPr>
              <a:t>Li) ≈ 100%</a:t>
            </a:r>
          </a:p>
          <a:p>
            <a:pPr marL="0" indent="0">
              <a:buNone/>
            </a:pPr>
            <a:endParaRPr lang="en-US" dirty="0" smtClean="0">
              <a:sym typeface="Wingdings"/>
            </a:endParaRPr>
          </a:p>
          <a:p>
            <a:pPr marL="0" indent="0">
              <a:buNone/>
            </a:pPr>
            <a:endParaRPr lang="en-US" dirty="0">
              <a:sym typeface="Wingdings"/>
            </a:endParaRPr>
          </a:p>
          <a:p>
            <a:r>
              <a:rPr lang="en-US" dirty="0">
                <a:sym typeface="Wingdings"/>
              </a:rPr>
              <a:t>Electromagnetic</a:t>
            </a:r>
          </a:p>
          <a:p>
            <a:pPr marL="0" indent="0">
              <a:buNone/>
            </a:pPr>
            <a:r>
              <a:rPr lang="en-US" dirty="0">
                <a:sym typeface="Wingdings"/>
              </a:rPr>
              <a:t>	B(</a:t>
            </a:r>
            <a:r>
              <a:rPr lang="en-US" baseline="30000" dirty="0">
                <a:sym typeface="Wingdings"/>
              </a:rPr>
              <a:t>8</a:t>
            </a:r>
            <a:r>
              <a:rPr lang="en-US" dirty="0">
                <a:sym typeface="Wingdings"/>
              </a:rPr>
              <a:t>Be </a:t>
            </a:r>
            <a:r>
              <a:rPr lang="en-US" dirty="0">
                <a:latin typeface="Symbol" charset="2"/>
                <a:cs typeface="Symbol" charset="2"/>
                <a:sym typeface="Wingdings"/>
              </a:rPr>
              <a:t>g</a:t>
            </a:r>
            <a:r>
              <a:rPr lang="en-US" dirty="0">
                <a:sym typeface="Wingdings"/>
              </a:rPr>
              <a:t>) ≈ 1.5 x 10</a:t>
            </a:r>
            <a:r>
              <a:rPr lang="en-US" baseline="30000" dirty="0">
                <a:sym typeface="Wingdings"/>
              </a:rPr>
              <a:t>-5</a:t>
            </a:r>
          </a:p>
          <a:p>
            <a:endParaRPr lang="en-US" baseline="30000" dirty="0">
              <a:sym typeface="Wingdings"/>
            </a:endParaRPr>
          </a:p>
          <a:p>
            <a:pPr marL="0" indent="0">
              <a:buNone/>
            </a:pPr>
            <a:endParaRPr lang="en-US" baseline="30000" dirty="0">
              <a:sym typeface="Wingdings"/>
            </a:endParaRPr>
          </a:p>
          <a:p>
            <a:endParaRPr lang="en-US" baseline="30000" dirty="0" smtClean="0">
              <a:sym typeface="Wingdings"/>
            </a:endParaRPr>
          </a:p>
          <a:p>
            <a:pPr marL="0" indent="0">
              <a:buNone/>
            </a:pPr>
            <a:endParaRPr lang="en-US" baseline="30000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Internal Pair Creation</a:t>
            </a: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	B(</a:t>
            </a:r>
            <a:r>
              <a:rPr lang="en-US" baseline="30000" dirty="0" smtClean="0">
                <a:sym typeface="Wingdings"/>
              </a:rPr>
              <a:t>8</a:t>
            </a:r>
            <a:r>
              <a:rPr lang="en-US" dirty="0" smtClean="0">
                <a:sym typeface="Wingdings"/>
              </a:rPr>
              <a:t>Be e</a:t>
            </a:r>
            <a:r>
              <a:rPr lang="en-US" baseline="30000" dirty="0" smtClean="0">
                <a:sym typeface="Wingdings"/>
              </a:rPr>
              <a:t>+</a:t>
            </a:r>
            <a:r>
              <a:rPr lang="en-US" dirty="0" smtClean="0">
                <a:sym typeface="Wingdings"/>
              </a:rPr>
              <a:t> e</a:t>
            </a:r>
            <a:r>
              <a:rPr lang="en-US" baseline="30000" dirty="0" smtClean="0">
                <a:sym typeface="Wingdings"/>
              </a:rPr>
              <a:t>-</a:t>
            </a:r>
            <a:r>
              <a:rPr lang="en-US" dirty="0" smtClean="0">
                <a:sym typeface="Wingdings"/>
              </a:rPr>
              <a:t>) ≈ 5.5 x 10</a:t>
            </a:r>
            <a:r>
              <a:rPr lang="en-US" baseline="30000" dirty="0" smtClean="0">
                <a:sym typeface="Wingdings"/>
              </a:rPr>
              <a:t>-8</a:t>
            </a:r>
            <a:endParaRPr lang="en-US" baseline="30000" dirty="0"/>
          </a:p>
        </p:txBody>
      </p:sp>
      <p:sp>
        <p:nvSpPr>
          <p:cNvPr id="7172" name="Title 4"/>
          <p:cNvSpPr>
            <a:spLocks noGrp="1"/>
          </p:cNvSpPr>
          <p:nvPr>
            <p:ph type="title"/>
          </p:nvPr>
        </p:nvSpPr>
        <p:spPr>
          <a:xfrm>
            <a:off x="0" y="168275"/>
            <a:ext cx="9144000" cy="441325"/>
          </a:xfrm>
        </p:spPr>
        <p:txBody>
          <a:bodyPr/>
          <a:lstStyle/>
          <a:p>
            <a:pPr eaLnBrk="1" hangingPunct="1"/>
            <a:r>
              <a:rPr lang="en-US" sz="3200" baseline="30000" dirty="0" smtClean="0">
                <a:latin typeface="Arial" charset="0"/>
              </a:rPr>
              <a:t>8</a:t>
            </a:r>
            <a:r>
              <a:rPr lang="en-US" sz="3200" dirty="0" smtClean="0">
                <a:latin typeface="Arial" charset="0"/>
              </a:rPr>
              <a:t>BE* DECAY</a:t>
            </a:r>
            <a:endParaRPr lang="en-US" sz="3200" dirty="0">
              <a:latin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9799" y="1143000"/>
            <a:ext cx="1676400" cy="14260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9799" y="3064758"/>
            <a:ext cx="2332768" cy="15415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9799" y="4911143"/>
            <a:ext cx="2334001" cy="159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991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4495800" cy="515937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baseline="30000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Internal Pair Creation</a:t>
            </a: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	B(</a:t>
            </a:r>
            <a:r>
              <a:rPr lang="en-US" baseline="30000" dirty="0" smtClean="0">
                <a:sym typeface="Wingdings"/>
              </a:rPr>
              <a:t>8</a:t>
            </a:r>
            <a:r>
              <a:rPr lang="en-US" dirty="0" smtClean="0">
                <a:sym typeface="Wingdings"/>
              </a:rPr>
              <a:t>Be e</a:t>
            </a:r>
            <a:r>
              <a:rPr lang="en-US" baseline="30000" dirty="0" smtClean="0">
                <a:sym typeface="Wingdings"/>
              </a:rPr>
              <a:t>+</a:t>
            </a:r>
            <a:r>
              <a:rPr lang="en-US" dirty="0" smtClean="0">
                <a:sym typeface="Wingdings"/>
              </a:rPr>
              <a:t> e</a:t>
            </a:r>
            <a:r>
              <a:rPr lang="en-US" baseline="30000" dirty="0" smtClean="0">
                <a:sym typeface="Wingdings"/>
              </a:rPr>
              <a:t>-</a:t>
            </a:r>
            <a:r>
              <a:rPr lang="en-US" dirty="0" smtClean="0">
                <a:sym typeface="Wingdings"/>
              </a:rPr>
              <a:t>) ≈ 5.5 x 10</a:t>
            </a:r>
            <a:r>
              <a:rPr lang="en-US" baseline="30000" dirty="0" smtClean="0">
                <a:sym typeface="Wingdings"/>
              </a:rPr>
              <a:t>-8</a:t>
            </a:r>
          </a:p>
          <a:p>
            <a:pPr marL="0" indent="0">
              <a:buNone/>
            </a:pPr>
            <a:endParaRPr lang="en-US" baseline="30000" dirty="0">
              <a:sym typeface="Wingdings"/>
            </a:endParaRPr>
          </a:p>
          <a:p>
            <a:pPr marL="0" indent="0">
              <a:buNone/>
            </a:pPr>
            <a:endParaRPr lang="en-US" baseline="30000" dirty="0" smtClean="0">
              <a:sym typeface="Wingdings"/>
            </a:endParaRPr>
          </a:p>
          <a:p>
            <a:pPr marL="0" indent="0">
              <a:buNone/>
            </a:pPr>
            <a:endParaRPr lang="en-US" baseline="30000" dirty="0">
              <a:sym typeface="Wingdings"/>
            </a:endParaRPr>
          </a:p>
          <a:p>
            <a:pPr marL="0" indent="0">
              <a:buNone/>
            </a:pPr>
            <a:endParaRPr lang="en-US" baseline="30000" dirty="0" smtClean="0">
              <a:sym typeface="Wingdings"/>
            </a:endParaRPr>
          </a:p>
          <a:p>
            <a:pPr marL="0" indent="0">
              <a:buNone/>
            </a:pPr>
            <a:endParaRPr lang="en-US" baseline="30000" dirty="0">
              <a:sym typeface="Wingdings"/>
            </a:endParaRPr>
          </a:p>
          <a:p>
            <a:pPr marL="0" indent="0">
              <a:buNone/>
            </a:pPr>
            <a:endParaRPr lang="en-US" baseline="30000" dirty="0" smtClean="0">
              <a:sym typeface="Wingdings"/>
            </a:endParaRPr>
          </a:p>
          <a:p>
            <a:pPr marL="0" indent="0">
              <a:buNone/>
            </a:pPr>
            <a:endParaRPr lang="en-US" dirty="0" smtClean="0">
              <a:sym typeface="Wingdings"/>
            </a:endParaRP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Given the photon propagator, </a:t>
            </a:r>
            <a:r>
              <a:rPr lang="en-US" dirty="0" err="1" smtClean="0">
                <a:sym typeface="Wingdings"/>
              </a:rPr>
              <a:t>dN</a:t>
            </a:r>
            <a:r>
              <a:rPr lang="en-US" dirty="0" smtClean="0">
                <a:sym typeface="Wingdings"/>
              </a:rPr>
              <a:t>/</a:t>
            </a:r>
            <a:r>
              <a:rPr lang="en-US" dirty="0" err="1" smtClean="0">
                <a:sym typeface="Wingdings"/>
              </a:rPr>
              <a:t>d</a:t>
            </a:r>
            <a:r>
              <a:rPr lang="en-US" dirty="0" err="1" smtClean="0">
                <a:latin typeface="Symbol" charset="2"/>
                <a:cs typeface="Symbol" charset="2"/>
                <a:sym typeface="Wingdings"/>
              </a:rPr>
              <a:t>q</a:t>
            </a:r>
            <a:r>
              <a:rPr lang="en-US" dirty="0" smtClean="0">
                <a:sym typeface="Wingdings"/>
              </a:rPr>
              <a:t> is sharply peaked at low </a:t>
            </a:r>
            <a:r>
              <a:rPr lang="en-US" dirty="0" err="1" smtClean="0">
                <a:sym typeface="Wingdings"/>
              </a:rPr>
              <a:t>e</a:t>
            </a:r>
            <a:r>
              <a:rPr lang="en-US" baseline="30000" dirty="0" err="1" smtClean="0">
                <a:sym typeface="Wingdings"/>
              </a:rPr>
              <a:t>+</a:t>
            </a:r>
            <a:r>
              <a:rPr lang="en-US" dirty="0" err="1" smtClean="0">
                <a:sym typeface="Wingdings"/>
              </a:rPr>
              <a:t>e</a:t>
            </a:r>
            <a:r>
              <a:rPr lang="en-US" baseline="30000" dirty="0" smtClean="0">
                <a:sym typeface="Wingdings"/>
              </a:rPr>
              <a:t>-</a:t>
            </a:r>
            <a:r>
              <a:rPr lang="en-US" dirty="0" smtClean="0">
                <a:sym typeface="Wingdings"/>
              </a:rPr>
              <a:t> opening angle </a:t>
            </a:r>
            <a:r>
              <a:rPr lang="en-US" dirty="0" smtClean="0">
                <a:latin typeface="Symbol" charset="2"/>
                <a:cs typeface="Symbol" charset="2"/>
                <a:sym typeface="Wingdings"/>
              </a:rPr>
              <a:t>q </a:t>
            </a:r>
            <a:r>
              <a:rPr lang="en-US" dirty="0" smtClean="0">
                <a:sym typeface="Wingdings"/>
              </a:rPr>
              <a:t>and is expected to be a monotonically decreasing function of </a:t>
            </a:r>
            <a:r>
              <a:rPr lang="en-US" dirty="0">
                <a:latin typeface="Symbol" charset="2"/>
                <a:cs typeface="Symbol" charset="2"/>
                <a:sym typeface="Wingdings"/>
              </a:rPr>
              <a:t>q</a:t>
            </a:r>
            <a:endParaRPr lang="en-US" dirty="0"/>
          </a:p>
        </p:txBody>
      </p:sp>
      <p:sp>
        <p:nvSpPr>
          <p:cNvPr id="7172" name="Title 4"/>
          <p:cNvSpPr>
            <a:spLocks noGrp="1"/>
          </p:cNvSpPr>
          <p:nvPr>
            <p:ph type="title"/>
          </p:nvPr>
        </p:nvSpPr>
        <p:spPr>
          <a:xfrm>
            <a:off x="0" y="168275"/>
            <a:ext cx="9144000" cy="441325"/>
          </a:xfrm>
        </p:spPr>
        <p:txBody>
          <a:bodyPr/>
          <a:lstStyle/>
          <a:p>
            <a:pPr eaLnBrk="1" hangingPunct="1"/>
            <a:r>
              <a:rPr lang="en-US" sz="3200" baseline="30000" dirty="0" smtClean="0">
                <a:latin typeface="Arial" charset="0"/>
              </a:rPr>
              <a:t>8</a:t>
            </a:r>
            <a:r>
              <a:rPr lang="en-US" sz="3200" dirty="0" smtClean="0">
                <a:latin typeface="Arial" charset="0"/>
              </a:rPr>
              <a:t>BE* DECAY</a:t>
            </a:r>
            <a:endParaRPr lang="en-US" sz="3200" dirty="0">
              <a:latin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399" y="2348436"/>
            <a:ext cx="2334001" cy="15917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1287" y="968375"/>
            <a:ext cx="4274790" cy="4953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638800" y="5949861"/>
            <a:ext cx="28391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/>
              <a:t>Gulyas</a:t>
            </a:r>
            <a:r>
              <a:rPr lang="en-US" sz="1400" dirty="0" smtClean="0"/>
              <a:t> et al. (2015); Rose (1949)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80398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itle 4"/>
          <p:cNvSpPr>
            <a:spLocks noGrp="1"/>
          </p:cNvSpPr>
          <p:nvPr>
            <p:ph type="title"/>
          </p:nvPr>
        </p:nvSpPr>
        <p:spPr>
          <a:xfrm>
            <a:off x="0" y="168275"/>
            <a:ext cx="9144000" cy="441325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" charset="0"/>
              </a:rPr>
              <a:t>THE ATOMKI </a:t>
            </a:r>
            <a:r>
              <a:rPr lang="en-US" sz="3200" baseline="30000" dirty="0" smtClean="0">
                <a:latin typeface="Arial" charset="0"/>
              </a:rPr>
              <a:t>8</a:t>
            </a:r>
            <a:r>
              <a:rPr lang="en-US" sz="3200" dirty="0" smtClean="0">
                <a:latin typeface="Arial" charset="0"/>
              </a:rPr>
              <a:t>BE EXPERIMENT</a:t>
            </a:r>
            <a:endParaRPr lang="en-US" sz="3200" dirty="0">
              <a:latin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5036" y="914400"/>
            <a:ext cx="5426364" cy="577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58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itle 4"/>
          <p:cNvSpPr>
            <a:spLocks noGrp="1"/>
          </p:cNvSpPr>
          <p:nvPr>
            <p:ph type="title"/>
          </p:nvPr>
        </p:nvSpPr>
        <p:spPr>
          <a:xfrm>
            <a:off x="0" y="168275"/>
            <a:ext cx="9144000" cy="441325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" charset="0"/>
              </a:rPr>
              <a:t>THE ATOMKI </a:t>
            </a:r>
            <a:r>
              <a:rPr lang="en-US" sz="3200" baseline="30000" dirty="0" smtClean="0">
                <a:latin typeface="Arial" charset="0"/>
              </a:rPr>
              <a:t>8</a:t>
            </a:r>
            <a:r>
              <a:rPr lang="en-US" sz="3200" dirty="0" smtClean="0">
                <a:latin typeface="Arial" charset="0"/>
              </a:rPr>
              <a:t>BE EXPERIMENT</a:t>
            </a:r>
            <a:endParaRPr lang="en-US" sz="3200" dirty="0">
              <a:latin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800528"/>
            <a:ext cx="7925094" cy="3124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1371600"/>
            <a:ext cx="83058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1 </a:t>
            </a:r>
            <a:r>
              <a:rPr lang="en-US" sz="2400" dirty="0" smtClean="0">
                <a:latin typeface="Symbol" charset="2"/>
                <a:cs typeface="Symbol" charset="2"/>
              </a:rPr>
              <a:t>m</a:t>
            </a:r>
            <a:r>
              <a:rPr lang="en-US" sz="2400" dirty="0" smtClean="0"/>
              <a:t>A p beam with</a:t>
            </a:r>
            <a:r>
              <a:rPr lang="en-US" sz="2400" dirty="0"/>
              <a:t> </a:t>
            </a:r>
            <a:r>
              <a:rPr lang="en-US" sz="2400" dirty="0" err="1" smtClean="0">
                <a:latin typeface="Symbol" charset="2"/>
                <a:cs typeface="Symbol" charset="2"/>
              </a:rPr>
              <a:t>D</a:t>
            </a:r>
            <a:r>
              <a:rPr lang="en-US" sz="2400" dirty="0" err="1" smtClean="0"/>
              <a:t>E</a:t>
            </a:r>
            <a:r>
              <a:rPr lang="en-US" sz="2400" baseline="-25000" dirty="0" err="1" smtClean="0"/>
              <a:t>p</a:t>
            </a:r>
            <a:r>
              <a:rPr lang="en-US" sz="2400" dirty="0" smtClean="0"/>
              <a:t> </a:t>
            </a:r>
            <a:r>
              <a:rPr lang="en-US" sz="2400" dirty="0" smtClean="0"/>
              <a:t>~ 10 </a:t>
            </a:r>
            <a:r>
              <a:rPr lang="en-US" sz="2400" dirty="0" err="1" smtClean="0"/>
              <a:t>keV</a:t>
            </a:r>
            <a:r>
              <a:rPr lang="en-US" sz="2400" dirty="0" smtClean="0"/>
              <a:t> strikes a thin </a:t>
            </a:r>
            <a:r>
              <a:rPr lang="en-US" sz="2400" baseline="30000" dirty="0" smtClean="0"/>
              <a:t>7</a:t>
            </a:r>
            <a:r>
              <a:rPr lang="en-US" sz="2400" dirty="0" smtClean="0"/>
              <a:t>Li </a:t>
            </a:r>
            <a:r>
              <a:rPr lang="en-US" sz="2400" dirty="0" smtClean="0"/>
              <a:t>foil target.  </a:t>
            </a:r>
            <a:r>
              <a:rPr lang="en-US" sz="2400" dirty="0" smtClean="0"/>
              <a:t>The beam energy can be adjusted to select various </a:t>
            </a:r>
            <a:r>
              <a:rPr lang="en-US" sz="2400" baseline="30000" dirty="0" smtClean="0"/>
              <a:t>8</a:t>
            </a:r>
            <a:r>
              <a:rPr lang="en-US" sz="2400" dirty="0" smtClean="0"/>
              <a:t>Be excited </a:t>
            </a:r>
            <a:r>
              <a:rPr lang="en-US" sz="2400" dirty="0" smtClean="0"/>
              <a:t>state resonances.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67659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8839200" cy="2644775"/>
          </a:xfrm>
        </p:spPr>
        <p:txBody>
          <a:bodyPr>
            <a:noAutofit/>
          </a:bodyPr>
          <a:lstStyle/>
          <a:p>
            <a:r>
              <a:rPr lang="en-US" dirty="0" smtClean="0">
                <a:cs typeface="Symbol" charset="2"/>
              </a:rPr>
              <a:t>A </a:t>
            </a:r>
            <a:r>
              <a:rPr lang="en-US" dirty="0" smtClean="0">
                <a:cs typeface="Symbol" charset="2"/>
              </a:rPr>
              <a:t>bump at ~140 degrees is observed as one passes through the </a:t>
            </a:r>
            <a:r>
              <a:rPr lang="en-US" baseline="30000" dirty="0" smtClean="0">
                <a:cs typeface="Symbol" charset="2"/>
              </a:rPr>
              <a:t>8</a:t>
            </a:r>
            <a:r>
              <a:rPr lang="en-US" dirty="0" smtClean="0">
                <a:cs typeface="Symbol" charset="2"/>
              </a:rPr>
              <a:t>Be* resonance</a:t>
            </a:r>
            <a:endParaRPr lang="en-US" dirty="0" smtClean="0"/>
          </a:p>
          <a:p>
            <a:r>
              <a:rPr lang="en-US" dirty="0" smtClean="0"/>
              <a:t>Background fluctuation probability: </a:t>
            </a:r>
            <a:r>
              <a:rPr lang="en-US" dirty="0">
                <a:solidFill>
                  <a:srgbClr val="FF0000"/>
                </a:solidFill>
              </a:rPr>
              <a:t>5.6 x 10</a:t>
            </a:r>
            <a:r>
              <a:rPr lang="en-US" baseline="30000" dirty="0">
                <a:solidFill>
                  <a:srgbClr val="FF0000"/>
                </a:solidFill>
              </a:rPr>
              <a:t>-12 </a:t>
            </a:r>
            <a:r>
              <a:rPr lang="en-US" dirty="0">
                <a:solidFill>
                  <a:srgbClr val="FF0000"/>
                </a:solidFill>
              </a:rPr>
              <a:t>(6.8</a:t>
            </a:r>
            <a:r>
              <a:rPr lang="en-US" dirty="0">
                <a:solidFill>
                  <a:srgbClr val="FF0000"/>
                </a:solidFill>
                <a:latin typeface="Symbol" charset="2"/>
                <a:cs typeface="Symbol" charset="2"/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7172" name="Title 4"/>
          <p:cNvSpPr>
            <a:spLocks noGrp="1"/>
          </p:cNvSpPr>
          <p:nvPr>
            <p:ph type="title"/>
          </p:nvPr>
        </p:nvSpPr>
        <p:spPr>
          <a:xfrm>
            <a:off x="0" y="168275"/>
            <a:ext cx="9144000" cy="441325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" charset="0"/>
              </a:rPr>
              <a:t>THE ATOMKI ANOMALY</a:t>
            </a:r>
            <a:endParaRPr lang="en-US" sz="3200" dirty="0"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29000" y="6400800"/>
            <a:ext cx="23901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Krasznahorkay</a:t>
            </a:r>
            <a:r>
              <a:rPr lang="en-US" sz="1400" dirty="0" smtClean="0"/>
              <a:t> et al. (2015)</a:t>
            </a: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2875"/>
          <a:stretch/>
        </p:blipFill>
        <p:spPr>
          <a:xfrm>
            <a:off x="1981200" y="2692711"/>
            <a:ext cx="5562600" cy="368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195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8839200" cy="2644775"/>
          </a:xfrm>
        </p:spPr>
        <p:txBody>
          <a:bodyPr>
            <a:noAutofit/>
          </a:bodyPr>
          <a:lstStyle/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 err="1" smtClean="0"/>
              <a:t>e</a:t>
            </a:r>
            <a:r>
              <a:rPr lang="en-US" baseline="30000" dirty="0" err="1" smtClean="0"/>
              <a:t>+</a:t>
            </a:r>
            <a:r>
              <a:rPr lang="en-US" dirty="0" err="1" smtClean="0"/>
              <a:t>e</a:t>
            </a:r>
            <a:r>
              <a:rPr lang="en-US" baseline="30000" dirty="0" smtClean="0"/>
              <a:t>-</a:t>
            </a:r>
            <a:r>
              <a:rPr lang="en-US" dirty="0" smtClean="0"/>
              <a:t> opening angle </a:t>
            </a:r>
            <a:r>
              <a:rPr lang="en-US" dirty="0" smtClean="0">
                <a:latin typeface="Symbol" charset="2"/>
                <a:cs typeface="Symbol" charset="2"/>
              </a:rPr>
              <a:t>q</a:t>
            </a:r>
            <a:r>
              <a:rPr lang="en-US" dirty="0" smtClean="0"/>
              <a:t> (and invariant mass) distributions are well fit to a new particle: </a:t>
            </a:r>
            <a:r>
              <a:rPr lang="en-US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c</a:t>
            </a:r>
            <a:r>
              <a:rPr lang="en-US" baseline="30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/</a:t>
            </a:r>
            <a:r>
              <a:rPr lang="en-US" dirty="0" err="1" smtClean="0">
                <a:solidFill>
                  <a:srgbClr val="FF0000"/>
                </a:solidFill>
              </a:rPr>
              <a:t>dof</a:t>
            </a:r>
            <a:r>
              <a:rPr lang="en-US" dirty="0" smtClean="0">
                <a:solidFill>
                  <a:srgbClr val="FF0000"/>
                </a:solidFill>
              </a:rPr>
              <a:t> = 1.07</a:t>
            </a:r>
          </a:p>
          <a:p>
            <a:pPr marL="457200" lvl="1" indent="0">
              <a:buNone/>
            </a:pPr>
            <a:r>
              <a:rPr lang="en-US" sz="2400" dirty="0" smtClean="0"/>
              <a:t>			</a:t>
            </a:r>
            <a:r>
              <a:rPr lang="en-US" sz="2400" dirty="0" smtClean="0">
                <a:solidFill>
                  <a:srgbClr val="FF0000"/>
                </a:solidFill>
              </a:rPr>
              <a:t>m = 16.7 ± 0.35 (stat) ± 0.5 (sys) MeV</a:t>
            </a:r>
          </a:p>
          <a:p>
            <a:pPr marL="457200" lvl="1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			B(</a:t>
            </a:r>
            <a:r>
              <a:rPr lang="en-US" sz="2400" baseline="30000" dirty="0" smtClean="0">
                <a:solidFill>
                  <a:srgbClr val="FF0000"/>
                </a:solidFill>
              </a:rPr>
              <a:t>8</a:t>
            </a:r>
            <a:r>
              <a:rPr lang="en-US" sz="2400" dirty="0" smtClean="0">
                <a:solidFill>
                  <a:srgbClr val="FF0000"/>
                </a:solidFill>
              </a:rPr>
              <a:t>Be* </a:t>
            </a:r>
            <a:r>
              <a:rPr lang="en-US" sz="2400" dirty="0" smtClean="0">
                <a:solidFill>
                  <a:srgbClr val="FF0000"/>
                </a:solidFill>
                <a:sym typeface="Wingdings"/>
              </a:rPr>
              <a:t> </a:t>
            </a:r>
            <a:r>
              <a:rPr lang="en-US" sz="2400" baseline="30000" dirty="0" smtClean="0">
                <a:solidFill>
                  <a:srgbClr val="FF0000"/>
                </a:solidFill>
                <a:sym typeface="Wingdings"/>
              </a:rPr>
              <a:t>8</a:t>
            </a:r>
            <a:r>
              <a:rPr lang="en-US" sz="2400" dirty="0" smtClean="0">
                <a:solidFill>
                  <a:srgbClr val="FF0000"/>
                </a:solidFill>
                <a:sym typeface="Wingdings"/>
              </a:rPr>
              <a:t>Be X) / B(</a:t>
            </a:r>
            <a:r>
              <a:rPr lang="en-US" sz="2400" baseline="30000" dirty="0" smtClean="0">
                <a:solidFill>
                  <a:srgbClr val="FF0000"/>
                </a:solidFill>
                <a:sym typeface="Wingdings"/>
              </a:rPr>
              <a:t>8</a:t>
            </a:r>
            <a:r>
              <a:rPr lang="en-US" sz="2400" dirty="0" smtClean="0">
                <a:solidFill>
                  <a:srgbClr val="FF0000"/>
                </a:solidFill>
                <a:sym typeface="Wingdings"/>
              </a:rPr>
              <a:t>Be*  </a:t>
            </a:r>
            <a:r>
              <a:rPr lang="en-US" sz="2400" baseline="30000" dirty="0" smtClean="0">
                <a:solidFill>
                  <a:srgbClr val="FF0000"/>
                </a:solidFill>
                <a:sym typeface="Wingdings"/>
              </a:rPr>
              <a:t>8</a:t>
            </a:r>
            <a:r>
              <a:rPr lang="en-US" sz="2400" dirty="0" smtClean="0">
                <a:solidFill>
                  <a:srgbClr val="FF0000"/>
                </a:solidFill>
                <a:sym typeface="Wingdings"/>
              </a:rPr>
              <a:t>Be </a:t>
            </a:r>
            <a:r>
              <a:rPr lang="en-US" sz="2400" dirty="0" smtClean="0">
                <a:solidFill>
                  <a:srgbClr val="FF0000"/>
                </a:solidFill>
                <a:latin typeface="Symbol" charset="2"/>
                <a:cs typeface="Symbol" charset="2"/>
                <a:sym typeface="Wingdings"/>
              </a:rPr>
              <a:t>g</a:t>
            </a:r>
            <a:r>
              <a:rPr lang="en-US" sz="2400" dirty="0" smtClean="0">
                <a:solidFill>
                  <a:srgbClr val="FF0000"/>
                </a:solidFill>
                <a:sym typeface="Wingdings"/>
              </a:rPr>
              <a:t>) = 5.6 x 10</a:t>
            </a:r>
            <a:r>
              <a:rPr lang="en-US" sz="2400" baseline="30000" dirty="0" smtClean="0">
                <a:solidFill>
                  <a:srgbClr val="FF0000"/>
                </a:solidFill>
                <a:sym typeface="Wingdings"/>
              </a:rPr>
              <a:t>-6</a:t>
            </a:r>
            <a:endParaRPr lang="en-US" sz="2400" baseline="30000" dirty="0">
              <a:solidFill>
                <a:srgbClr val="FF0000"/>
              </a:solidFill>
            </a:endParaRPr>
          </a:p>
        </p:txBody>
      </p:sp>
      <p:sp>
        <p:nvSpPr>
          <p:cNvPr id="7172" name="Title 4"/>
          <p:cNvSpPr>
            <a:spLocks noGrp="1"/>
          </p:cNvSpPr>
          <p:nvPr>
            <p:ph type="title"/>
          </p:nvPr>
        </p:nvSpPr>
        <p:spPr>
          <a:xfrm>
            <a:off x="0" y="168275"/>
            <a:ext cx="9144000" cy="441325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" charset="0"/>
              </a:rPr>
              <a:t>THE ATOMKI ANOMALY</a:t>
            </a:r>
            <a:endParaRPr lang="en-US" sz="3200" dirty="0"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29000" y="6400800"/>
            <a:ext cx="23901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Krasznahorkay</a:t>
            </a:r>
            <a:r>
              <a:rPr lang="en-US" sz="1400" dirty="0" smtClean="0"/>
              <a:t> et al. (2015)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971800"/>
            <a:ext cx="3692395" cy="34037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971800"/>
            <a:ext cx="3687058" cy="340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96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3886200" cy="5105400"/>
          </a:xfrm>
        </p:spPr>
        <p:txBody>
          <a:bodyPr>
            <a:noAutofit/>
          </a:bodyPr>
          <a:lstStyle/>
          <a:p>
            <a:r>
              <a:rPr lang="en-US" sz="2000" dirty="0" smtClean="0"/>
              <a:t>For example: o</a:t>
            </a:r>
            <a:r>
              <a:rPr lang="en-US" sz="2000" dirty="0" smtClean="0"/>
              <a:t>ther (lower energy) decays </a:t>
            </a:r>
            <a:r>
              <a:rPr lang="en-US" sz="2000" dirty="0" smtClean="0"/>
              <a:t>fit </a:t>
            </a:r>
            <a:r>
              <a:rPr lang="en-US" sz="2000" dirty="0" smtClean="0"/>
              <a:t>theoretical expectations well</a:t>
            </a:r>
            <a:endParaRPr lang="en-US" sz="2000" baseline="30000" dirty="0"/>
          </a:p>
        </p:txBody>
      </p:sp>
      <p:sp>
        <p:nvSpPr>
          <p:cNvPr id="7172" name="Title 4"/>
          <p:cNvSpPr>
            <a:spLocks noGrp="1"/>
          </p:cNvSpPr>
          <p:nvPr>
            <p:ph type="title"/>
          </p:nvPr>
        </p:nvSpPr>
        <p:spPr>
          <a:xfrm>
            <a:off x="0" y="168275"/>
            <a:ext cx="9144000" cy="441325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" charset="0"/>
              </a:rPr>
              <a:t>CROSS CHECKS</a:t>
            </a:r>
            <a:endParaRPr lang="en-US" sz="3200" dirty="0"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669" y="2209800"/>
            <a:ext cx="3982331" cy="4114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3432" y="3429000"/>
            <a:ext cx="3712532" cy="26670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495800" y="1173862"/>
            <a:ext cx="4213383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T</a:t>
            </a:r>
            <a:r>
              <a:rPr lang="en-US" sz="2000" dirty="0" smtClean="0"/>
              <a:t>he </a:t>
            </a:r>
            <a:r>
              <a:rPr lang="en-US" sz="2000" dirty="0" smtClean="0"/>
              <a:t>excess is confined to events with </a:t>
            </a:r>
            <a:r>
              <a:rPr lang="en-US" sz="2000" dirty="0" smtClean="0"/>
              <a:t>symmetric </a:t>
            </a:r>
            <a:r>
              <a:rPr lang="en-US" sz="2000" dirty="0" smtClean="0"/>
              <a:t>energies, |y| &lt; </a:t>
            </a:r>
            <a:r>
              <a:rPr lang="en-US" sz="2000" dirty="0" smtClean="0"/>
              <a:t>0.5 and large summed energies E </a:t>
            </a:r>
            <a:r>
              <a:rPr lang="en-US" sz="2000" dirty="0" smtClean="0"/>
              <a:t>&gt; 18 MeV</a:t>
            </a:r>
            <a:endParaRPr lang="en-US" sz="2000" baseline="30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2590800"/>
            <a:ext cx="1780969" cy="7060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2776846"/>
            <a:ext cx="1657904" cy="47699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508427" y="6172200"/>
            <a:ext cx="2130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Gulyas</a:t>
            </a:r>
            <a:r>
              <a:rPr lang="en-US" sz="1400" dirty="0" smtClean="0"/>
              <a:t> et al. NIM (2015)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97698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05800" cy="5105400"/>
          </a:xfrm>
        </p:spPr>
        <p:txBody>
          <a:bodyPr>
            <a:noAutofit/>
          </a:bodyPr>
          <a:lstStyle/>
          <a:p>
            <a:r>
              <a:rPr lang="en-US" sz="2000" dirty="0" smtClean="0"/>
              <a:t>The excess consists of hundreds of events in each bin and is comparable to the background; this is not a statistical fluctuation</a:t>
            </a:r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The </a:t>
            </a:r>
            <a:r>
              <a:rPr lang="en-US" sz="2000" dirty="0"/>
              <a:t>excess is not a “last bin” effect: bump, not smooth excess</a:t>
            </a:r>
          </a:p>
          <a:p>
            <a:endParaRPr lang="en-US" sz="2000" dirty="0"/>
          </a:p>
          <a:p>
            <a:r>
              <a:rPr lang="en-US" sz="2000" dirty="0"/>
              <a:t>Comparable excess not seen for 17.64 MeV </a:t>
            </a:r>
            <a:r>
              <a:rPr lang="en-US" sz="2000" dirty="0" smtClean="0"/>
              <a:t>and other states; </a:t>
            </a:r>
            <a:r>
              <a:rPr lang="en-US" sz="2000" dirty="0"/>
              <a:t>explainable by phase-space suppression for &gt; 17 MeV particle</a:t>
            </a:r>
            <a:endParaRPr lang="en-US" sz="2000" baseline="30000" dirty="0"/>
          </a:p>
          <a:p>
            <a:endParaRPr lang="en-US" sz="2000" dirty="0"/>
          </a:p>
          <a:p>
            <a:r>
              <a:rPr lang="en-US" sz="2000" dirty="0" smtClean="0"/>
              <a:t>Explanations of the signal: (1) an as-yet-unidentified experimental </a:t>
            </a:r>
            <a:r>
              <a:rPr lang="en-US" sz="2000" dirty="0" smtClean="0"/>
              <a:t>problem, </a:t>
            </a:r>
            <a:r>
              <a:rPr lang="en-US" sz="2000" dirty="0" smtClean="0"/>
              <a:t>(2) an as-yet-unidentified nuclear theory effect, (3) new particle physics. In the first two cases, the excellent fit to a new particle interpretation is purely coincidental.</a:t>
            </a:r>
          </a:p>
          <a:p>
            <a:endParaRPr lang="en-US" sz="2000" dirty="0"/>
          </a:p>
          <a:p>
            <a:r>
              <a:rPr lang="en-US" sz="2000" dirty="0" smtClean="0"/>
              <a:t>Clearly all explanations should be considered (and they </a:t>
            </a:r>
            <a:r>
              <a:rPr lang="en-US" sz="2000" dirty="0" smtClean="0"/>
              <a:t>are being considered!)</a:t>
            </a:r>
            <a:r>
              <a:rPr lang="en-US" sz="2000" dirty="0" smtClean="0"/>
              <a:t>.  Here focus on new particle </a:t>
            </a:r>
            <a:r>
              <a:rPr lang="en-US" sz="2000" dirty="0" smtClean="0"/>
              <a:t>interpretations.</a:t>
            </a:r>
            <a:endParaRPr lang="en-US" sz="2000" dirty="0" smtClean="0"/>
          </a:p>
        </p:txBody>
      </p:sp>
      <p:sp>
        <p:nvSpPr>
          <p:cNvPr id="7172" name="Title 4"/>
          <p:cNvSpPr>
            <a:spLocks noGrp="1"/>
          </p:cNvSpPr>
          <p:nvPr>
            <p:ph type="title"/>
          </p:nvPr>
        </p:nvSpPr>
        <p:spPr>
          <a:xfrm>
            <a:off x="0" y="168275"/>
            <a:ext cx="9144000" cy="441325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" charset="0"/>
              </a:rPr>
              <a:t>SIGNAL CHARACTERISTICS</a:t>
            </a:r>
            <a:endParaRPr lang="en-US" sz="3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905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7848600" cy="4724400"/>
          </a:xfrm>
        </p:spPr>
        <p:txBody>
          <a:bodyPr>
            <a:noAutofit/>
          </a:bodyPr>
          <a:lstStyle/>
          <a:p>
            <a:r>
              <a:rPr lang="en-US" dirty="0" smtClean="0"/>
              <a:t>What kinds of neutral bosons are possible?</a:t>
            </a:r>
          </a:p>
          <a:p>
            <a:endParaRPr lang="en-US" dirty="0"/>
          </a:p>
          <a:p>
            <a:r>
              <a:rPr lang="en-US" dirty="0" smtClean="0"/>
              <a:t>What are the required </a:t>
            </a:r>
            <a:r>
              <a:rPr lang="en-US" dirty="0" err="1" smtClean="0"/>
              <a:t>parton</a:t>
            </a:r>
            <a:r>
              <a:rPr lang="en-US" dirty="0"/>
              <a:t>-</a:t>
            </a:r>
            <a:r>
              <a:rPr lang="en-US" dirty="0" smtClean="0"/>
              <a:t>level couplings?</a:t>
            </a:r>
          </a:p>
          <a:p>
            <a:endParaRPr lang="en-US" dirty="0"/>
          </a:p>
          <a:p>
            <a:r>
              <a:rPr lang="en-US" dirty="0" smtClean="0"/>
              <a:t>Are these consistent </a:t>
            </a:r>
            <a:r>
              <a:rPr lang="en-US" dirty="0" smtClean="0"/>
              <a:t>with all other experiments?</a:t>
            </a:r>
          </a:p>
          <a:p>
            <a:endParaRPr lang="en-US" dirty="0"/>
          </a:p>
          <a:p>
            <a:r>
              <a:rPr lang="en-US" dirty="0" smtClean="0"/>
              <a:t>Is there an </a:t>
            </a:r>
            <a:r>
              <a:rPr lang="en-US" dirty="0" smtClean="0"/>
              <a:t>anomaly</a:t>
            </a:r>
            <a:r>
              <a:rPr lang="en-US" dirty="0" smtClean="0"/>
              <a:t>-free model that predicts this?</a:t>
            </a:r>
          </a:p>
          <a:p>
            <a:endParaRPr lang="en-US" dirty="0"/>
          </a:p>
          <a:p>
            <a:r>
              <a:rPr lang="en-US" dirty="0" smtClean="0"/>
              <a:t>What other experiments can check this?</a:t>
            </a:r>
            <a:endParaRPr lang="en-US" dirty="0"/>
          </a:p>
        </p:txBody>
      </p:sp>
      <p:sp>
        <p:nvSpPr>
          <p:cNvPr id="7172" name="Title 4"/>
          <p:cNvSpPr>
            <a:spLocks noGrp="1"/>
          </p:cNvSpPr>
          <p:nvPr>
            <p:ph type="title"/>
          </p:nvPr>
        </p:nvSpPr>
        <p:spPr>
          <a:xfrm>
            <a:off x="0" y="168275"/>
            <a:ext cx="9144000" cy="441325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" charset="0"/>
              </a:rPr>
              <a:t>NEW PHYSICS QUESTIONS</a:t>
            </a:r>
            <a:endParaRPr lang="en-US" sz="3200" dirty="0"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6772" y="5867400"/>
            <a:ext cx="80218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err="1" smtClean="0"/>
              <a:t>Feng</a:t>
            </a:r>
            <a:r>
              <a:rPr lang="en-US" sz="1400" dirty="0" smtClean="0"/>
              <a:t>, </a:t>
            </a:r>
            <a:r>
              <a:rPr lang="en-US" sz="1400" dirty="0" err="1" smtClean="0"/>
              <a:t>Fornal</a:t>
            </a:r>
            <a:r>
              <a:rPr lang="en-US" sz="1400" dirty="0" smtClean="0"/>
              <a:t>, </a:t>
            </a:r>
            <a:r>
              <a:rPr lang="en-US" sz="1400" dirty="0" err="1" smtClean="0"/>
              <a:t>Galon</a:t>
            </a:r>
            <a:r>
              <a:rPr lang="en-US" sz="1400" dirty="0" smtClean="0"/>
              <a:t> Gardner, </a:t>
            </a:r>
            <a:r>
              <a:rPr lang="en-US" sz="1400" dirty="0" err="1" smtClean="0"/>
              <a:t>Smolinsky</a:t>
            </a:r>
            <a:r>
              <a:rPr lang="en-US" sz="1400" dirty="0" smtClean="0"/>
              <a:t>, </a:t>
            </a:r>
            <a:r>
              <a:rPr lang="en-US" sz="1400" dirty="0" err="1" smtClean="0"/>
              <a:t>Tait</a:t>
            </a:r>
            <a:r>
              <a:rPr lang="en-US" sz="1400" dirty="0" smtClean="0"/>
              <a:t>, </a:t>
            </a:r>
            <a:r>
              <a:rPr lang="en-US" sz="1400" dirty="0" err="1" smtClean="0"/>
              <a:t>Tanedo</a:t>
            </a:r>
            <a:r>
              <a:rPr lang="en-US" sz="1400" dirty="0" smtClean="0"/>
              <a:t> (2016</a:t>
            </a:r>
            <a:r>
              <a:rPr lang="en-US" sz="1400" dirty="0" smtClean="0"/>
              <a:t>); </a:t>
            </a:r>
            <a:r>
              <a:rPr lang="en-US" sz="1400" dirty="0" err="1" smtClean="0"/>
              <a:t>Gu</a:t>
            </a:r>
            <a:r>
              <a:rPr lang="en-US" sz="1400" dirty="0" smtClean="0"/>
              <a:t>, He (2016); </a:t>
            </a:r>
          </a:p>
          <a:p>
            <a:pPr algn="r"/>
            <a:r>
              <a:rPr lang="en-US" sz="1400" dirty="0" smtClean="0"/>
              <a:t>Chen, Liang, </a:t>
            </a:r>
            <a:r>
              <a:rPr lang="en-US" sz="1400" dirty="0" err="1" smtClean="0"/>
              <a:t>Qiao</a:t>
            </a:r>
            <a:r>
              <a:rPr lang="en-US" sz="1400" dirty="0" smtClean="0"/>
              <a:t> (2016); </a:t>
            </a:r>
            <a:r>
              <a:rPr lang="en-US" sz="1400" dirty="0" err="1" smtClean="0"/>
              <a:t>Jia</a:t>
            </a:r>
            <a:r>
              <a:rPr lang="en-US" sz="1400" dirty="0" smtClean="0"/>
              <a:t>, Li (2016); </a:t>
            </a:r>
            <a:r>
              <a:rPr lang="en-US" sz="1400" dirty="0" err="1" smtClean="0"/>
              <a:t>Kitahara</a:t>
            </a:r>
            <a:r>
              <a:rPr lang="en-US" sz="1400" dirty="0" smtClean="0"/>
              <a:t>, Yamamoto (2016); </a:t>
            </a:r>
            <a:r>
              <a:rPr lang="en-US" sz="1400" dirty="0" err="1" smtClean="0"/>
              <a:t>Ellwanger</a:t>
            </a:r>
            <a:r>
              <a:rPr lang="en-US" sz="1400" dirty="0" smtClean="0"/>
              <a:t>, </a:t>
            </a:r>
            <a:r>
              <a:rPr lang="en-US" sz="1400" dirty="0" err="1" smtClean="0"/>
              <a:t>Moretti</a:t>
            </a:r>
            <a:r>
              <a:rPr lang="en-US" sz="1400" dirty="0" smtClean="0"/>
              <a:t> (2016) </a:t>
            </a:r>
            <a:r>
              <a:rPr lang="en-US" sz="1400" dirty="0" smtClean="0"/>
              <a:t>; ...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08829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 txBox="1">
            <a:spLocks/>
          </p:cNvSpPr>
          <p:nvPr/>
        </p:nvSpPr>
        <p:spPr bwMode="auto">
          <a:xfrm>
            <a:off x="685800" y="152400"/>
            <a:ext cx="77724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00"/>
                </a:solidFill>
              </a:rPr>
              <a:t>OUTLINE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1856" y="1268611"/>
            <a:ext cx="869354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A. J. </a:t>
            </a:r>
            <a:r>
              <a:rPr lang="en-US" dirty="0" err="1" smtClean="0">
                <a:latin typeface="+mn-lt"/>
              </a:rPr>
              <a:t>Krasznhorkay</a:t>
            </a:r>
            <a:r>
              <a:rPr lang="en-US" dirty="0" smtClean="0">
                <a:latin typeface="+mn-lt"/>
              </a:rPr>
              <a:t> </a:t>
            </a:r>
            <a:r>
              <a:rPr lang="en-US" i="1" dirty="0" smtClean="0">
                <a:latin typeface="+mn-lt"/>
              </a:rPr>
              <a:t>et al.</a:t>
            </a:r>
            <a:r>
              <a:rPr lang="en-US" dirty="0" smtClean="0">
                <a:latin typeface="+mn-lt"/>
              </a:rPr>
              <a:t>, “</a:t>
            </a:r>
            <a:r>
              <a:rPr lang="en-US" dirty="0">
                <a:latin typeface="+mn-lt"/>
              </a:rPr>
              <a:t>Observation of Anomalous Internal Pair Creation in </a:t>
            </a:r>
            <a:r>
              <a:rPr lang="en-US" baseline="30000" dirty="0" smtClean="0">
                <a:latin typeface="+mn-lt"/>
              </a:rPr>
              <a:t>8</a:t>
            </a:r>
            <a:r>
              <a:rPr lang="en-US" dirty="0" smtClean="0">
                <a:latin typeface="+mn-lt"/>
              </a:rPr>
              <a:t>Be: </a:t>
            </a:r>
            <a:r>
              <a:rPr lang="en-US" dirty="0">
                <a:latin typeface="+mn-lt"/>
              </a:rPr>
              <a:t>A Possible Indication of a Light, Neutral </a:t>
            </a:r>
            <a:r>
              <a:rPr lang="en-US" dirty="0" smtClean="0">
                <a:latin typeface="+mn-lt"/>
              </a:rPr>
              <a:t>Boson,” 1504.01527 [</a:t>
            </a:r>
            <a:r>
              <a:rPr lang="en-US" dirty="0" err="1" smtClean="0">
                <a:latin typeface="+mn-lt"/>
              </a:rPr>
              <a:t>nucl</a:t>
            </a:r>
            <a:r>
              <a:rPr lang="en-US" dirty="0" smtClean="0">
                <a:latin typeface="+mn-lt"/>
              </a:rPr>
              <a:t>-ex], PRL 116, 042501 (2016)</a:t>
            </a:r>
            <a:endParaRPr lang="en-US" sz="1200" dirty="0">
              <a:latin typeface="+mn-lt"/>
            </a:endParaRPr>
          </a:p>
          <a:p>
            <a:endParaRPr lang="en-US" sz="1200" dirty="0" smtClean="0">
              <a:latin typeface="+mn-lt"/>
            </a:endParaRPr>
          </a:p>
          <a:p>
            <a:endParaRPr lang="en-US" sz="1200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J. </a:t>
            </a:r>
            <a:r>
              <a:rPr lang="en-US" dirty="0" err="1" smtClean="0">
                <a:latin typeface="+mn-lt"/>
              </a:rPr>
              <a:t>Feng</a:t>
            </a:r>
            <a:r>
              <a:rPr lang="en-US" dirty="0" smtClean="0">
                <a:latin typeface="+mn-lt"/>
              </a:rPr>
              <a:t> </a:t>
            </a:r>
            <a:r>
              <a:rPr lang="en-US" i="1" dirty="0" smtClean="0">
                <a:latin typeface="+mn-lt"/>
              </a:rPr>
              <a:t>et al.</a:t>
            </a:r>
            <a:r>
              <a:rPr lang="en-US" dirty="0" smtClean="0">
                <a:latin typeface="+mn-lt"/>
              </a:rPr>
              <a:t>, “</a:t>
            </a:r>
            <a:r>
              <a:rPr lang="en-US" dirty="0" err="1" smtClean="0">
                <a:latin typeface="+mn-lt"/>
              </a:rPr>
              <a:t>Protophobic</a:t>
            </a:r>
            <a:r>
              <a:rPr lang="en-US" dirty="0" smtClean="0">
                <a:latin typeface="+mn-lt"/>
              </a:rPr>
              <a:t> Fifth Force Interpretation of the Observed Anomaly in </a:t>
            </a:r>
            <a:r>
              <a:rPr lang="en-US" baseline="30000" dirty="0" smtClean="0">
                <a:latin typeface="+mn-lt"/>
              </a:rPr>
              <a:t>8</a:t>
            </a:r>
            <a:r>
              <a:rPr lang="en-US" dirty="0" smtClean="0">
                <a:latin typeface="+mn-lt"/>
              </a:rPr>
              <a:t>Be Nuclear Transitions,” 1604.07411 [</a:t>
            </a:r>
            <a:r>
              <a:rPr lang="en-US" dirty="0" err="1" smtClean="0">
                <a:latin typeface="+mn-lt"/>
              </a:rPr>
              <a:t>hep-ph</a:t>
            </a:r>
            <a:r>
              <a:rPr lang="en-US" dirty="0" smtClean="0">
                <a:latin typeface="+mn-lt"/>
              </a:rPr>
              <a:t>], PRL 117, 071803 (2016)</a:t>
            </a:r>
            <a:endParaRPr lang="en-US" sz="1200" dirty="0" smtClean="0">
              <a:latin typeface="+mn-lt"/>
            </a:endParaRPr>
          </a:p>
          <a:p>
            <a:endParaRPr lang="en-US" sz="1200" dirty="0" smtClean="0">
              <a:latin typeface="+mn-lt"/>
            </a:endParaRPr>
          </a:p>
          <a:p>
            <a:endParaRPr lang="en-US" sz="1200" dirty="0">
              <a:latin typeface="+mn-lt"/>
            </a:endParaRPr>
          </a:p>
          <a:p>
            <a:r>
              <a:rPr lang="en-US" dirty="0" smtClean="0">
                <a:latin typeface="+mn-lt"/>
              </a:rPr>
              <a:t>J. </a:t>
            </a:r>
            <a:r>
              <a:rPr lang="en-US" dirty="0" err="1" smtClean="0">
                <a:latin typeface="+mn-lt"/>
              </a:rPr>
              <a:t>Feng</a:t>
            </a:r>
            <a:r>
              <a:rPr lang="en-US" dirty="0" smtClean="0">
                <a:latin typeface="+mn-lt"/>
              </a:rPr>
              <a:t> </a:t>
            </a:r>
            <a:r>
              <a:rPr lang="en-US" i="1" dirty="0" smtClean="0">
                <a:latin typeface="+mn-lt"/>
              </a:rPr>
              <a:t>et al.</a:t>
            </a:r>
            <a:r>
              <a:rPr lang="en-US" dirty="0" smtClean="0">
                <a:latin typeface="+mn-lt"/>
              </a:rPr>
              <a:t>, “Particle </a:t>
            </a:r>
            <a:r>
              <a:rPr lang="en-US" dirty="0">
                <a:latin typeface="+mn-lt"/>
              </a:rPr>
              <a:t>Physics Models for the 17 MeV Anomaly in Beryllium Nuclear </a:t>
            </a:r>
            <a:r>
              <a:rPr lang="en-US" dirty="0" smtClean="0">
                <a:latin typeface="+mn-lt"/>
              </a:rPr>
              <a:t>Decays,” 1608.03591 [</a:t>
            </a:r>
            <a:r>
              <a:rPr lang="en-US" dirty="0" err="1" smtClean="0">
                <a:latin typeface="+mn-lt"/>
              </a:rPr>
              <a:t>hep-ph</a:t>
            </a:r>
            <a:r>
              <a:rPr lang="en-US" dirty="0">
                <a:latin typeface="+mn-lt"/>
              </a:rPr>
              <a:t>]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01502" y="4419600"/>
            <a:ext cx="8742434" cy="1925856"/>
            <a:chOff x="118558" y="2646144"/>
            <a:chExt cx="8742434" cy="192585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7211" y="2685759"/>
              <a:ext cx="977178" cy="1276494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41804" y="2685759"/>
              <a:ext cx="1029999" cy="127649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56825" y="2690161"/>
              <a:ext cx="1012392" cy="126769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16687" y="2654947"/>
              <a:ext cx="1082819" cy="133811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14101" y="2685759"/>
              <a:ext cx="1100426" cy="127649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611515" y="2654947"/>
              <a:ext cx="994785" cy="133811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848600" y="2646144"/>
              <a:ext cx="1012392" cy="1355725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18558" y="3925669"/>
              <a:ext cx="113448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Jonathan</a:t>
              </a:r>
            </a:p>
            <a:p>
              <a:pPr algn="ctr"/>
              <a:r>
                <a:rPr lang="en-US" dirty="0" err="1" smtClean="0"/>
                <a:t>Feng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524000" y="3925669"/>
              <a:ext cx="8389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Bart</a:t>
              </a:r>
            </a:p>
            <a:p>
              <a:pPr algn="ctr"/>
              <a:r>
                <a:rPr lang="en-US" dirty="0" err="1" smtClean="0"/>
                <a:t>Fornal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073935" y="3925669"/>
              <a:ext cx="103146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Susan</a:t>
              </a:r>
            </a:p>
            <a:p>
              <a:pPr algn="ctr"/>
              <a:r>
                <a:rPr lang="en-US" dirty="0" smtClean="0"/>
                <a:t>Gardner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856968" y="3925669"/>
              <a:ext cx="8006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 smtClean="0"/>
                <a:t>Iftah</a:t>
              </a:r>
              <a:endParaRPr lang="en-US" dirty="0"/>
            </a:p>
            <a:p>
              <a:pPr algn="ctr"/>
              <a:r>
                <a:rPr lang="en-US" dirty="0" err="1" smtClean="0"/>
                <a:t>Galon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240514" y="3925669"/>
              <a:ext cx="12364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Jordan</a:t>
              </a:r>
            </a:p>
            <a:p>
              <a:pPr algn="ctr"/>
              <a:r>
                <a:rPr lang="en-US" dirty="0" err="1" smtClean="0"/>
                <a:t>Smolinsky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858000" y="3925669"/>
              <a:ext cx="5606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Tim</a:t>
              </a:r>
            </a:p>
            <a:p>
              <a:pPr algn="ctr"/>
              <a:r>
                <a:rPr lang="en-US" dirty="0" err="1" smtClean="0"/>
                <a:t>Tait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897228" y="3925669"/>
              <a:ext cx="94197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Flip</a:t>
              </a:r>
            </a:p>
            <a:p>
              <a:pPr algn="ctr"/>
              <a:r>
                <a:rPr lang="en-US" dirty="0" err="1" smtClean="0"/>
                <a:t>Tanedo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47122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152401" y="914400"/>
            <a:ext cx="4038600" cy="5105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b="1" dirty="0" smtClean="0"/>
              <a:t>SCALARS </a:t>
            </a:r>
          </a:p>
          <a:p>
            <a:pPr marL="0" indent="0" algn="ctr">
              <a:buNone/>
            </a:pPr>
            <a:r>
              <a:rPr lang="en-US" b="1" dirty="0" smtClean="0"/>
              <a:t>“DARK HIGGS”</a:t>
            </a:r>
            <a:endParaRPr lang="en-US" sz="1400" b="1" dirty="0" smtClean="0"/>
          </a:p>
          <a:p>
            <a:endParaRPr lang="en-US" sz="1400" dirty="0" smtClean="0"/>
          </a:p>
          <a:p>
            <a:r>
              <a:rPr lang="en-US" sz="1800" dirty="0" smtClean="0"/>
              <a:t>J</a:t>
            </a:r>
            <a:r>
              <a:rPr lang="en-US" sz="1800" baseline="30000" dirty="0" smtClean="0"/>
              <a:t>P</a:t>
            </a:r>
            <a:r>
              <a:rPr lang="en-US" sz="1800" dirty="0" smtClean="0"/>
              <a:t> Assignments: 1</a:t>
            </a:r>
            <a:r>
              <a:rPr lang="en-US" sz="1800" baseline="30000" dirty="0" smtClean="0"/>
              <a:t>+</a:t>
            </a:r>
            <a:r>
              <a:rPr lang="en-US" sz="1800" dirty="0" smtClean="0"/>
              <a:t> </a:t>
            </a:r>
            <a:r>
              <a:rPr lang="en-US" sz="1800" dirty="0" smtClean="0">
                <a:sym typeface="Wingdings"/>
              </a:rPr>
              <a:t> 0</a:t>
            </a:r>
            <a:r>
              <a:rPr lang="en-US" sz="1800" baseline="30000" dirty="0" smtClean="0">
                <a:sym typeface="Wingdings"/>
              </a:rPr>
              <a:t>+</a:t>
            </a:r>
            <a:r>
              <a:rPr lang="en-US" sz="1800" dirty="0" smtClean="0">
                <a:sym typeface="Wingdings"/>
              </a:rPr>
              <a:t> 0</a:t>
            </a:r>
            <a:r>
              <a:rPr lang="en-US" sz="1800" baseline="30000" dirty="0" smtClean="0">
                <a:sym typeface="Wingdings"/>
              </a:rPr>
              <a:t>+</a:t>
            </a:r>
          </a:p>
          <a:p>
            <a:endParaRPr lang="en-US" sz="1800" dirty="0" smtClean="0">
              <a:sym typeface="Wingdings"/>
            </a:endParaRPr>
          </a:p>
          <a:p>
            <a:endParaRPr lang="en-US" sz="1800" dirty="0">
              <a:sym typeface="Wingdings"/>
            </a:endParaRPr>
          </a:p>
          <a:p>
            <a:r>
              <a:rPr lang="en-US" sz="1800" dirty="0" smtClean="0">
                <a:sym typeface="Wingdings"/>
              </a:rPr>
              <a:t>L Conservation: </a:t>
            </a:r>
            <a:r>
              <a:rPr lang="en-US" sz="1800" dirty="0" smtClean="0">
                <a:sym typeface="Wingdings"/>
              </a:rPr>
              <a:t>L </a:t>
            </a:r>
            <a:r>
              <a:rPr lang="en-US" sz="1800" dirty="0" smtClean="0">
                <a:sym typeface="Wingdings"/>
              </a:rPr>
              <a:t>= 1</a:t>
            </a:r>
          </a:p>
          <a:p>
            <a:endParaRPr lang="en-US" sz="1800" dirty="0" smtClean="0">
              <a:sym typeface="Wingdings"/>
            </a:endParaRPr>
          </a:p>
          <a:p>
            <a:endParaRPr lang="en-US" sz="1800" dirty="0">
              <a:sym typeface="Wingdings"/>
            </a:endParaRPr>
          </a:p>
          <a:p>
            <a:r>
              <a:rPr lang="en-US" sz="1800" dirty="0" smtClean="0">
                <a:sym typeface="Wingdings"/>
              </a:rPr>
              <a:t>Parity Conservation: </a:t>
            </a:r>
            <a:r>
              <a:rPr lang="en-US" sz="1800" dirty="0" smtClean="0">
                <a:sym typeface="Wingdings"/>
              </a:rPr>
              <a:t>P </a:t>
            </a:r>
            <a:r>
              <a:rPr lang="en-US" sz="1800" dirty="0" smtClean="0">
                <a:sym typeface="Wingdings"/>
              </a:rPr>
              <a:t>= (-1)</a:t>
            </a:r>
            <a:r>
              <a:rPr lang="en-US" sz="1800" baseline="30000" dirty="0" smtClean="0">
                <a:sym typeface="Wingdings"/>
              </a:rPr>
              <a:t>L</a:t>
            </a:r>
            <a:r>
              <a:rPr lang="en-US" sz="1800" dirty="0" smtClean="0">
                <a:sym typeface="Wingdings"/>
              </a:rPr>
              <a:t> = 1</a:t>
            </a:r>
          </a:p>
          <a:p>
            <a:endParaRPr lang="en-US" sz="1800" dirty="0" smtClean="0">
              <a:sym typeface="Wingdings"/>
            </a:endParaRPr>
          </a:p>
          <a:p>
            <a:endParaRPr lang="en-US" sz="1800" dirty="0">
              <a:sym typeface="Wingdings"/>
            </a:endParaRPr>
          </a:p>
          <a:p>
            <a:r>
              <a:rPr lang="en-US" sz="1800" dirty="0" smtClean="0">
                <a:sym typeface="Wingdings"/>
              </a:rPr>
              <a:t>Forbidden in parity-conserving theories</a:t>
            </a:r>
            <a:endParaRPr lang="en-US" sz="1800" dirty="0" smtClean="0"/>
          </a:p>
        </p:txBody>
      </p:sp>
      <p:sp>
        <p:nvSpPr>
          <p:cNvPr id="7172" name="Title 4"/>
          <p:cNvSpPr>
            <a:spLocks noGrp="1"/>
          </p:cNvSpPr>
          <p:nvPr>
            <p:ph type="title"/>
          </p:nvPr>
        </p:nvSpPr>
        <p:spPr>
          <a:xfrm>
            <a:off x="0" y="168275"/>
            <a:ext cx="9144000" cy="441325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" charset="0"/>
              </a:rPr>
              <a:t>SPIN 0 NEUTRAL BOSONS</a:t>
            </a:r>
            <a:endParaRPr lang="en-US" sz="3200" dirty="0">
              <a:latin typeface="Arial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962400" y="927868"/>
            <a:ext cx="5029613" cy="562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/>
              <a:t>PSEUDOSCALARS </a:t>
            </a:r>
          </a:p>
          <a:p>
            <a:pPr marL="0" indent="0" algn="ctr">
              <a:buNone/>
            </a:pPr>
            <a:r>
              <a:rPr lang="en-US" b="1" dirty="0" smtClean="0"/>
              <a:t>“AXION-LIKE PARTICLES”</a:t>
            </a:r>
          </a:p>
          <a:p>
            <a:pPr marL="0" indent="0">
              <a:buNone/>
            </a:pPr>
            <a:endParaRPr lang="en-US" sz="1400" dirty="0" smtClean="0"/>
          </a:p>
          <a:p>
            <a:r>
              <a:rPr lang="en-US" sz="1800" dirty="0" smtClean="0"/>
              <a:t>We noted that the </a:t>
            </a:r>
            <a:r>
              <a:rPr lang="en-US" sz="1800" dirty="0" err="1" smtClean="0"/>
              <a:t>a</a:t>
            </a:r>
            <a:r>
              <a:rPr lang="en-US" sz="1800" dirty="0" err="1" smtClean="0">
                <a:latin typeface="Symbol" charset="2"/>
                <a:cs typeface="Symbol" charset="2"/>
              </a:rPr>
              <a:t>gg</a:t>
            </a:r>
            <a:r>
              <a:rPr lang="en-US" sz="1800" dirty="0" smtClean="0"/>
              <a:t> couplings are highly constrained at 17 MeV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r>
              <a:rPr lang="en-US" sz="1800" dirty="0" smtClean="0"/>
              <a:t>But </a:t>
            </a:r>
            <a:r>
              <a:rPr lang="en-US" sz="1800" dirty="0" err="1" smtClean="0"/>
              <a:t>Ellwanger</a:t>
            </a:r>
            <a:r>
              <a:rPr lang="en-US" sz="1800" dirty="0"/>
              <a:t> </a:t>
            </a:r>
            <a:r>
              <a:rPr lang="en-US" sz="1800" dirty="0" smtClean="0"/>
              <a:t>and </a:t>
            </a:r>
            <a:r>
              <a:rPr lang="en-US" sz="1800" dirty="0" err="1" smtClean="0"/>
              <a:t>Moretti</a:t>
            </a:r>
            <a:r>
              <a:rPr lang="en-US" sz="1800" dirty="0" smtClean="0"/>
              <a:t> (2016) noted that these constraints are modified by the required a </a:t>
            </a:r>
            <a:r>
              <a:rPr lang="en-US" sz="1800" dirty="0" smtClean="0">
                <a:sym typeface="Wingdings"/>
              </a:rPr>
              <a:t> </a:t>
            </a:r>
            <a:r>
              <a:rPr lang="en-US" sz="1800" dirty="0" err="1" smtClean="0"/>
              <a:t>e</a:t>
            </a:r>
            <a:r>
              <a:rPr lang="en-US" sz="1800" baseline="30000" dirty="0" err="1" smtClean="0"/>
              <a:t>+</a:t>
            </a:r>
            <a:r>
              <a:rPr lang="en-US" sz="1800" dirty="0" err="1" smtClean="0"/>
              <a:t>e</a:t>
            </a:r>
            <a:r>
              <a:rPr lang="en-US" sz="1800" baseline="30000" dirty="0" smtClean="0"/>
              <a:t>-</a:t>
            </a:r>
            <a:r>
              <a:rPr lang="en-US" sz="1800" dirty="0" smtClean="0"/>
              <a:t> decays and found </a:t>
            </a:r>
            <a:r>
              <a:rPr lang="en-US" sz="1800" dirty="0" err="1" smtClean="0"/>
              <a:t>phenomenologically</a:t>
            </a:r>
            <a:r>
              <a:rPr lang="en-US" sz="1800" dirty="0" smtClean="0"/>
              <a:t> viable parameters </a:t>
            </a:r>
            <a:endParaRPr lang="en-US" sz="1600" dirty="0"/>
          </a:p>
        </p:txBody>
      </p:sp>
      <p:grpSp>
        <p:nvGrpSpPr>
          <p:cNvPr id="8" name="Group 7"/>
          <p:cNvGrpSpPr/>
          <p:nvPr/>
        </p:nvGrpSpPr>
        <p:grpSpPr>
          <a:xfrm>
            <a:off x="5012294" y="2819400"/>
            <a:ext cx="3048000" cy="2590800"/>
            <a:chOff x="4729515" y="2057400"/>
            <a:chExt cx="3957285" cy="33528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9515" y="2057400"/>
              <a:ext cx="3957285" cy="33528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 rot="16200000">
              <a:off x="7496675" y="3895083"/>
              <a:ext cx="1646615" cy="4096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Dobrich</a:t>
              </a:r>
              <a:r>
                <a:rPr lang="en-US" sz="1400" dirty="0" smtClean="0"/>
                <a:t> et al. (2015)</a:t>
              </a:r>
              <a:endParaRPr lang="en-US" sz="14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086600" y="2133600"/>
              <a:ext cx="0" cy="27432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45783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763000" cy="5105400"/>
          </a:xfrm>
        </p:spPr>
        <p:txBody>
          <a:bodyPr>
            <a:noAutofit/>
          </a:bodyPr>
          <a:lstStyle/>
          <a:p>
            <a:r>
              <a:rPr lang="en-US" dirty="0" smtClean="0"/>
              <a:t>What quark-, nucleon-level couplings are required? In general requires calculating nuclear matrix elements</a:t>
            </a:r>
          </a:p>
          <a:p>
            <a:endParaRPr lang="en-US" sz="1200" dirty="0"/>
          </a:p>
          <a:p>
            <a:r>
              <a:rPr lang="en-US" dirty="0" smtClean="0"/>
              <a:t>But for 1</a:t>
            </a:r>
            <a:r>
              <a:rPr lang="en-US" baseline="30000" dirty="0" smtClean="0"/>
              <a:t>-</a:t>
            </a:r>
            <a:r>
              <a:rPr lang="en-US" dirty="0" smtClean="0"/>
              <a:t> vector, in the EFT, there is only 1 operator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Neglecting </a:t>
            </a:r>
            <a:r>
              <a:rPr lang="en-US" dirty="0" err="1" smtClean="0"/>
              <a:t>isospin</a:t>
            </a:r>
            <a:r>
              <a:rPr lang="en-US" dirty="0" smtClean="0"/>
              <a:t> mixing,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nuclear matrix elements and </a:t>
            </a:r>
            <a:r>
              <a:rPr lang="en-US" dirty="0" smtClean="0">
                <a:latin typeface="Symbol" charset="2"/>
                <a:cs typeface="Symbol" charset="2"/>
              </a:rPr>
              <a:t>L</a:t>
            </a:r>
            <a:r>
              <a:rPr lang="en-US" dirty="0" smtClean="0"/>
              <a:t> cancel in the ratio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	where                           and                       </a:t>
            </a:r>
            <a:r>
              <a:rPr lang="en-US" dirty="0" smtClean="0">
                <a:latin typeface="Symbol" charset="2"/>
                <a:cs typeface="Symbol" charset="2"/>
              </a:rPr>
              <a:t>     </a:t>
            </a:r>
            <a:r>
              <a:rPr lang="en-US" dirty="0" smtClean="0"/>
              <a:t>are the nucleon 	X-charges (in units of e)</a:t>
            </a:r>
            <a:endParaRPr lang="en-US" dirty="0"/>
          </a:p>
        </p:txBody>
      </p:sp>
      <p:sp>
        <p:nvSpPr>
          <p:cNvPr id="7172" name="Title 4"/>
          <p:cNvSpPr>
            <a:spLocks noGrp="1"/>
          </p:cNvSpPr>
          <p:nvPr>
            <p:ph type="title"/>
          </p:nvPr>
        </p:nvSpPr>
        <p:spPr>
          <a:xfrm>
            <a:off x="0" y="168275"/>
            <a:ext cx="9144000" cy="441325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" charset="0"/>
              </a:rPr>
              <a:t>SPIN-1 GAUGE BOSONS</a:t>
            </a:r>
            <a:endParaRPr lang="en-US" sz="3200" dirty="0"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209800"/>
            <a:ext cx="4953000" cy="7158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512809"/>
            <a:ext cx="7088123" cy="8319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4844903"/>
            <a:ext cx="5943600" cy="7504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0" y="3048000"/>
            <a:ext cx="3233673" cy="350723"/>
          </a:xfrm>
          <a:prstGeom prst="rect">
            <a:avLst/>
          </a:prstGeom>
        </p:spPr>
      </p:pic>
      <p:sp>
        <p:nvSpPr>
          <p:cNvPr id="8" name="Left Brace 7"/>
          <p:cNvSpPr/>
          <p:nvPr/>
        </p:nvSpPr>
        <p:spPr>
          <a:xfrm rot="16200000">
            <a:off x="6646038" y="1812165"/>
            <a:ext cx="304801" cy="3233672"/>
          </a:xfrm>
          <a:prstGeom prst="leftBr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2901" y="5791351"/>
            <a:ext cx="2141853" cy="4570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32301" y="5791351"/>
            <a:ext cx="2120899" cy="38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682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990600"/>
            <a:ext cx="4925490" cy="548640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4343400" cy="5867400"/>
          </a:xfrm>
        </p:spPr>
        <p:txBody>
          <a:bodyPr>
            <a:noAutofit/>
          </a:bodyPr>
          <a:lstStyle/>
          <a:p>
            <a:endParaRPr lang="en-US" dirty="0" smtClean="0"/>
          </a:p>
          <a:p>
            <a:r>
              <a:rPr lang="en-US" dirty="0" smtClean="0"/>
              <a:t>To get the right signal strength: 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For a dark photon with couplings proportional to SM couplings, this implies kinetic mixing parameter</a:t>
            </a:r>
          </a:p>
          <a:p>
            <a:pPr algn="ctr">
              <a:buFont typeface="Symbol" charset="0"/>
              <a:buChar char="e"/>
            </a:pPr>
            <a:r>
              <a:rPr lang="en-US" dirty="0" smtClean="0"/>
              <a:t>~ 0.01</a:t>
            </a:r>
          </a:p>
          <a:p>
            <a:pPr marL="0" indent="0">
              <a:buNone/>
            </a:pPr>
            <a:r>
              <a:rPr lang="en-US" dirty="0" smtClean="0"/>
              <a:t>	w</a:t>
            </a:r>
            <a:r>
              <a:rPr lang="en-US" dirty="0" smtClean="0"/>
              <a:t>hich is excluded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 smtClean="0"/>
              <a:t>cannot be a dark </a:t>
            </a:r>
            <a:r>
              <a:rPr lang="en-US" dirty="0" smtClean="0"/>
              <a:t>photon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8275"/>
            <a:ext cx="9144000" cy="441325"/>
          </a:xfrm>
        </p:spPr>
        <p:txBody>
          <a:bodyPr/>
          <a:lstStyle/>
          <a:p>
            <a:r>
              <a:rPr lang="en-US" sz="3200" dirty="0" smtClean="0"/>
              <a:t>THE REQUIRED PARTON-LEVEL COUPLINGS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958826"/>
            <a:ext cx="3213100" cy="4943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10200" y="1143000"/>
            <a:ext cx="56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??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963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763000" cy="5105400"/>
          </a:xfrm>
        </p:spPr>
        <p:txBody>
          <a:bodyPr>
            <a:noAutofit/>
          </a:bodyPr>
          <a:lstStyle/>
          <a:p>
            <a:r>
              <a:rPr lang="en-US" dirty="0" smtClean="0"/>
              <a:t>The dominant constraints are null results from searches for </a:t>
            </a:r>
            <a:r>
              <a:rPr lang="en-US" dirty="0" smtClean="0">
                <a:latin typeface="Symbol" charset="2"/>
                <a:cs typeface="Symbol" charset="2"/>
              </a:rPr>
              <a:t>p</a:t>
            </a:r>
            <a:r>
              <a:rPr lang="en-US" baseline="30000" dirty="0" smtClean="0"/>
              <a:t>0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X </a:t>
            </a:r>
            <a:r>
              <a:rPr lang="en-US" dirty="0" smtClean="0">
                <a:latin typeface="Symbol" charset="2"/>
                <a:cs typeface="Symbol" charset="2"/>
                <a:sym typeface="Wingdings"/>
              </a:rPr>
              <a:t>g</a:t>
            </a:r>
            <a:r>
              <a:rPr lang="en-US" dirty="0" smtClean="0">
                <a:sym typeface="Wingdings"/>
              </a:rPr>
              <a:t> </a:t>
            </a:r>
            <a:r>
              <a:rPr lang="en-US" dirty="0" smtClean="0"/>
              <a:t> e</a:t>
            </a:r>
            <a:r>
              <a:rPr lang="en-US" baseline="30000" dirty="0" smtClean="0"/>
              <a:t>+</a:t>
            </a:r>
            <a:r>
              <a:rPr lang="en-US" dirty="0" smtClean="0"/>
              <a:t> e</a:t>
            </a:r>
            <a:r>
              <a:rPr lang="en-US" baseline="30000" dirty="0" smtClean="0"/>
              <a:t>-</a:t>
            </a:r>
            <a:r>
              <a:rPr lang="en-US" dirty="0" smtClean="0"/>
              <a:t> </a:t>
            </a:r>
            <a:r>
              <a:rPr lang="en-US" dirty="0" smtClean="0">
                <a:latin typeface="Symbol" charset="2"/>
                <a:cs typeface="Symbol" charset="2"/>
              </a:rPr>
              <a:t>g</a:t>
            </a:r>
          </a:p>
          <a:p>
            <a:endParaRPr lang="en-US" dirty="0">
              <a:latin typeface="Symbol" charset="2"/>
              <a:cs typeface="Symbol" charset="2"/>
            </a:endParaRPr>
          </a:p>
          <a:p>
            <a:endParaRPr lang="en-US" dirty="0" smtClean="0">
              <a:latin typeface="Symbol" charset="2"/>
              <a:cs typeface="Symbol" charset="2"/>
            </a:endParaRPr>
          </a:p>
          <a:p>
            <a:endParaRPr lang="en-US" dirty="0">
              <a:latin typeface="Symbol" charset="2"/>
              <a:cs typeface="Symbol" charset="2"/>
            </a:endParaRPr>
          </a:p>
          <a:p>
            <a:endParaRPr lang="en-US" dirty="0" smtClean="0">
              <a:latin typeface="Symbol" charset="2"/>
              <a:cs typeface="Symbol" charset="2"/>
            </a:endParaRPr>
          </a:p>
          <a:p>
            <a:endParaRPr lang="en-US" sz="1200" dirty="0">
              <a:latin typeface="Symbol" charset="2"/>
              <a:cs typeface="Symbol" charset="2"/>
            </a:endParaRPr>
          </a:p>
          <a:p>
            <a:pPr marL="0" indent="0">
              <a:buNone/>
            </a:pPr>
            <a:endParaRPr lang="en-US" sz="1200" dirty="0">
              <a:latin typeface="Symbol" charset="2"/>
              <a:cs typeface="Symbol" charset="2"/>
            </a:endParaRP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Eliminated if </a:t>
            </a:r>
            <a:r>
              <a:rPr lang="en-US" i="1" dirty="0" err="1" smtClean="0"/>
              <a:t>Q</a:t>
            </a:r>
            <a:r>
              <a:rPr lang="en-US" i="1" baseline="-25000" dirty="0" err="1" smtClean="0"/>
              <a:t>u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u</a:t>
            </a:r>
            <a:r>
              <a:rPr lang="en-US" i="1" dirty="0" smtClean="0"/>
              <a:t>– </a:t>
            </a:r>
            <a:r>
              <a:rPr lang="en-US" i="1" dirty="0" err="1" smtClean="0"/>
              <a:t>Q</a:t>
            </a:r>
            <a:r>
              <a:rPr lang="en-US" i="1" baseline="-25000" dirty="0" err="1" smtClean="0"/>
              <a:t>d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d</a:t>
            </a:r>
            <a:r>
              <a:rPr lang="en-US" i="1" dirty="0" smtClean="0"/>
              <a:t> </a:t>
            </a:r>
            <a:r>
              <a:rPr lang="en-US" dirty="0" smtClean="0"/>
              <a:t>≈ 0 or </a:t>
            </a:r>
            <a:r>
              <a:rPr lang="en-US" i="1" dirty="0" smtClean="0">
                <a:sym typeface="Wingdings"/>
              </a:rPr>
              <a:t>2X</a:t>
            </a:r>
            <a:r>
              <a:rPr lang="en-US" i="1" baseline="-25000" dirty="0" smtClean="0">
                <a:sym typeface="Wingdings"/>
              </a:rPr>
              <a:t>u</a:t>
            </a:r>
            <a:r>
              <a:rPr lang="en-US" i="1" dirty="0" smtClean="0">
                <a:sym typeface="Wingdings"/>
              </a:rPr>
              <a:t> + </a:t>
            </a:r>
            <a:r>
              <a:rPr lang="en-US" i="1" dirty="0" err="1" smtClean="0">
                <a:sym typeface="Wingdings"/>
              </a:rPr>
              <a:t>X</a:t>
            </a:r>
            <a:r>
              <a:rPr lang="en-US" i="1" baseline="-25000" dirty="0" err="1" smtClean="0">
                <a:sym typeface="Wingdings"/>
              </a:rPr>
              <a:t>d</a:t>
            </a:r>
            <a:r>
              <a:rPr lang="en-US" i="1" dirty="0" smtClean="0">
                <a:sym typeface="Wingdings"/>
              </a:rPr>
              <a:t> </a:t>
            </a:r>
            <a:r>
              <a:rPr lang="en-US" dirty="0"/>
              <a:t>≈ </a:t>
            </a:r>
            <a:r>
              <a:rPr lang="en-US" dirty="0" smtClean="0"/>
              <a:t>0 or</a:t>
            </a:r>
            <a:r>
              <a:rPr lang="en-US" dirty="0" smtClean="0">
                <a:sym typeface="Wingdings"/>
              </a:rPr>
              <a:t> </a:t>
            </a:r>
            <a:r>
              <a:rPr lang="en-US" i="1" dirty="0" err="1" smtClean="0">
                <a:sym typeface="Wingdings"/>
              </a:rPr>
              <a:t>X</a:t>
            </a:r>
            <a:r>
              <a:rPr lang="en-US" i="1" baseline="-25000" dirty="0" err="1" smtClean="0">
                <a:sym typeface="Wingdings"/>
              </a:rPr>
              <a:t>p</a:t>
            </a:r>
            <a:r>
              <a:rPr lang="en-US" dirty="0" smtClean="0">
                <a:sym typeface="Wingdings"/>
              </a:rPr>
              <a:t> </a:t>
            </a:r>
            <a:r>
              <a:rPr lang="en-US" dirty="0"/>
              <a:t>≈ </a:t>
            </a:r>
            <a:r>
              <a:rPr lang="en-US" dirty="0" smtClean="0"/>
              <a:t>0</a:t>
            </a:r>
            <a:endParaRPr lang="en-US" dirty="0" smtClean="0">
              <a:sym typeface="Wingdings"/>
            </a:endParaRPr>
          </a:p>
          <a:p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A </a:t>
            </a:r>
            <a:r>
              <a:rPr lang="en-US" dirty="0" err="1" smtClean="0">
                <a:sym typeface="Wingdings"/>
              </a:rPr>
              <a:t>protophobic</a:t>
            </a:r>
            <a:r>
              <a:rPr lang="en-US" dirty="0" smtClean="0">
                <a:sym typeface="Wingdings"/>
              </a:rPr>
              <a:t> gauge boson with couplings to neutrons, but suppressed couplings to protons, can explain the </a:t>
            </a:r>
            <a:r>
              <a:rPr lang="en-US" baseline="30000" dirty="0" smtClean="0">
                <a:sym typeface="Wingdings"/>
              </a:rPr>
              <a:t>8</a:t>
            </a:r>
            <a:r>
              <a:rPr lang="en-US" dirty="0" smtClean="0">
                <a:sym typeface="Wingdings"/>
              </a:rPr>
              <a:t>Be signal without violating other constraints</a:t>
            </a:r>
            <a:endParaRPr lang="en-US" dirty="0"/>
          </a:p>
        </p:txBody>
      </p:sp>
      <p:sp>
        <p:nvSpPr>
          <p:cNvPr id="7172" name="Title 4"/>
          <p:cNvSpPr>
            <a:spLocks noGrp="1"/>
          </p:cNvSpPr>
          <p:nvPr>
            <p:ph type="title"/>
          </p:nvPr>
        </p:nvSpPr>
        <p:spPr>
          <a:xfrm>
            <a:off x="0" y="168275"/>
            <a:ext cx="9144000" cy="441325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" charset="0"/>
              </a:rPr>
              <a:t>PROTOPHOBIA</a:t>
            </a:r>
            <a:endParaRPr lang="en-US" sz="3200" dirty="0">
              <a:latin typeface="Arial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533587" y="1971833"/>
            <a:ext cx="2657413" cy="2235200"/>
            <a:chOff x="1533587" y="2041367"/>
            <a:chExt cx="2657413" cy="22352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33587" y="2041367"/>
              <a:ext cx="2470026" cy="22352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3416806" y="2928135"/>
              <a:ext cx="7741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/>
                <a:t>u</a:t>
              </a:r>
              <a:r>
                <a:rPr lang="en-US" sz="2400" i="1" dirty="0" smtClean="0"/>
                <a:t>, d</a:t>
              </a:r>
              <a:endParaRPr lang="en-US" sz="2400" i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705838" y="1905000"/>
            <a:ext cx="2773956" cy="2368866"/>
            <a:chOff x="4705838" y="1974534"/>
            <a:chExt cx="2773956" cy="236886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05838" y="1974534"/>
              <a:ext cx="2607589" cy="2368866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6705600" y="2928135"/>
              <a:ext cx="7741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/>
                <a:t>p</a:t>
              </a:r>
              <a:r>
                <a:rPr lang="en-US" sz="2400" i="1" dirty="0" smtClean="0"/>
                <a:t>, n</a:t>
              </a:r>
              <a:endParaRPr lang="en-US" sz="24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689281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763000" cy="5105400"/>
          </a:xfrm>
        </p:spPr>
        <p:txBody>
          <a:bodyPr>
            <a:noAutofit/>
          </a:bodyPr>
          <a:lstStyle/>
          <a:p>
            <a:r>
              <a:rPr lang="en-US" dirty="0" smtClean="0"/>
              <a:t>The </a:t>
            </a:r>
            <a:r>
              <a:rPr lang="en-US" baseline="30000" dirty="0" smtClean="0"/>
              <a:t>8</a:t>
            </a:r>
            <a:r>
              <a:rPr lang="en-US" dirty="0" smtClean="0"/>
              <a:t>Be anomaly can be explained by a </a:t>
            </a:r>
            <a:r>
              <a:rPr lang="en-US" dirty="0" err="1" smtClean="0"/>
              <a:t>protophobic</a:t>
            </a:r>
            <a:r>
              <a:rPr lang="en-US" dirty="0" smtClean="0"/>
              <a:t> gauge boson with </a:t>
            </a:r>
            <a:r>
              <a:rPr lang="en-US" dirty="0">
                <a:latin typeface="Symbol" charset="0"/>
              </a:rPr>
              <a:t>e</a:t>
            </a:r>
            <a:r>
              <a:rPr lang="en-US" baseline="-25000" dirty="0" smtClean="0"/>
              <a:t>n</a:t>
            </a:r>
            <a:r>
              <a:rPr lang="en-US" dirty="0" smtClean="0"/>
              <a:t> ~ 10</a:t>
            </a:r>
            <a:r>
              <a:rPr lang="en-US" baseline="30000" dirty="0" smtClean="0"/>
              <a:t>-2</a:t>
            </a:r>
            <a:r>
              <a:rPr lang="en-US" dirty="0" smtClean="0"/>
              <a:t> and </a:t>
            </a:r>
            <a:r>
              <a:rPr lang="en-US" dirty="0" err="1">
                <a:latin typeface="Symbol" charset="0"/>
              </a:rPr>
              <a:t>e</a:t>
            </a:r>
            <a:r>
              <a:rPr lang="en-US" baseline="-25000" dirty="0" err="1" smtClean="0"/>
              <a:t>p</a:t>
            </a:r>
            <a:r>
              <a:rPr lang="en-US" dirty="0" smtClean="0"/>
              <a:t> &lt; 10</a:t>
            </a:r>
            <a:r>
              <a:rPr lang="en-US" baseline="30000" dirty="0" smtClean="0"/>
              <a:t>-3</a:t>
            </a:r>
            <a:endParaRPr lang="en-US" baseline="30000" dirty="0"/>
          </a:p>
        </p:txBody>
      </p:sp>
      <p:sp>
        <p:nvSpPr>
          <p:cNvPr id="7172" name="Title 4"/>
          <p:cNvSpPr>
            <a:spLocks noGrp="1"/>
          </p:cNvSpPr>
          <p:nvPr>
            <p:ph type="title"/>
          </p:nvPr>
        </p:nvSpPr>
        <p:spPr>
          <a:xfrm>
            <a:off x="0" y="168275"/>
            <a:ext cx="9144000" cy="441325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" charset="0"/>
              </a:rPr>
              <a:t>PROTOPHOBIC GAUGE BOSON</a:t>
            </a:r>
            <a:endParaRPr lang="en-US" sz="3200" dirty="0"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068589"/>
            <a:ext cx="5193793" cy="410361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81200" y="6245423"/>
            <a:ext cx="50147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Feng</a:t>
            </a:r>
            <a:r>
              <a:rPr lang="en-US" sz="1400" dirty="0" smtClean="0"/>
              <a:t>, </a:t>
            </a:r>
            <a:r>
              <a:rPr lang="en-US" sz="1400" dirty="0" err="1" smtClean="0"/>
              <a:t>Fornal</a:t>
            </a:r>
            <a:r>
              <a:rPr lang="en-US" sz="1400" dirty="0" smtClean="0"/>
              <a:t>, </a:t>
            </a:r>
            <a:r>
              <a:rPr lang="en-US" sz="1400" dirty="0" err="1" smtClean="0"/>
              <a:t>Galon</a:t>
            </a:r>
            <a:r>
              <a:rPr lang="en-US" sz="1400" dirty="0" smtClean="0"/>
              <a:t> Gardner, </a:t>
            </a:r>
            <a:r>
              <a:rPr lang="en-US" sz="1400" dirty="0" err="1" smtClean="0"/>
              <a:t>Smolinsky</a:t>
            </a:r>
            <a:r>
              <a:rPr lang="en-US" sz="1400" dirty="0" smtClean="0"/>
              <a:t>, </a:t>
            </a:r>
            <a:r>
              <a:rPr lang="en-US" sz="1400" dirty="0" err="1" smtClean="0"/>
              <a:t>Tait</a:t>
            </a:r>
            <a:r>
              <a:rPr lang="en-US" sz="1400" dirty="0" smtClean="0"/>
              <a:t>, </a:t>
            </a:r>
            <a:r>
              <a:rPr lang="en-US" sz="1400" dirty="0" err="1" smtClean="0"/>
              <a:t>Tanedo</a:t>
            </a:r>
            <a:r>
              <a:rPr lang="en-US" sz="1400" dirty="0" smtClean="0"/>
              <a:t> (2016)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1150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305800" cy="5486400"/>
          </a:xfrm>
        </p:spPr>
        <p:txBody>
          <a:bodyPr>
            <a:noAutofit/>
          </a:bodyPr>
          <a:lstStyle/>
          <a:p>
            <a:r>
              <a:rPr lang="en-US" dirty="0" smtClean="0"/>
              <a:t>There are strong indications that the </a:t>
            </a:r>
            <a:r>
              <a:rPr lang="en-US" baseline="30000" dirty="0" smtClean="0"/>
              <a:t>8</a:t>
            </a:r>
            <a:r>
              <a:rPr lang="en-US" dirty="0" smtClean="0"/>
              <a:t>Be 1</a:t>
            </a:r>
            <a:r>
              <a:rPr lang="en-US" baseline="30000" dirty="0" smtClean="0"/>
              <a:t>+</a:t>
            </a:r>
            <a:r>
              <a:rPr lang="en-US" dirty="0" smtClean="0"/>
              <a:t> states are </a:t>
            </a:r>
            <a:r>
              <a:rPr lang="en-US" dirty="0" err="1" smtClean="0"/>
              <a:t>isospin</a:t>
            </a:r>
            <a:r>
              <a:rPr lang="en-US" dirty="0" smtClean="0"/>
              <a:t>-mixed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sz="1600" dirty="0" smtClean="0"/>
              <a:t>Barker (1966); </a:t>
            </a:r>
            <a:r>
              <a:rPr lang="en-US" sz="1600" dirty="0" err="1" smtClean="0"/>
              <a:t>Oothoudt</a:t>
            </a:r>
            <a:r>
              <a:rPr lang="en-US" sz="1600" dirty="0" smtClean="0"/>
              <a:t>, Garvey (1977); </a:t>
            </a:r>
            <a:r>
              <a:rPr lang="en-US" sz="1600" dirty="0" err="1" smtClean="0"/>
              <a:t>Pastore</a:t>
            </a:r>
            <a:r>
              <a:rPr lang="en-US" sz="1600" dirty="0" smtClean="0"/>
              <a:t>, </a:t>
            </a:r>
            <a:r>
              <a:rPr lang="en-US" sz="1600" dirty="0" err="1" smtClean="0"/>
              <a:t>Wiringa</a:t>
            </a:r>
            <a:r>
              <a:rPr lang="en-US" sz="1600" dirty="0" smtClean="0"/>
              <a:t>, Pieper, </a:t>
            </a:r>
            <a:r>
              <a:rPr lang="en-US" sz="1600" dirty="0" err="1" smtClean="0"/>
              <a:t>Schiavilla</a:t>
            </a:r>
            <a:r>
              <a:rPr lang="en-US" sz="1600" dirty="0" smtClean="0"/>
              <a:t> (2014)</a:t>
            </a:r>
          </a:p>
          <a:p>
            <a:pPr marL="0" indent="0" algn="r">
              <a:buNone/>
            </a:pPr>
            <a:endParaRPr lang="en-US" sz="1600" dirty="0"/>
          </a:p>
          <a:p>
            <a:r>
              <a:rPr lang="en-US" dirty="0" smtClean="0"/>
              <a:t>In general, this can have a large effect on the width, changing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to</a:t>
            </a:r>
          </a:p>
          <a:p>
            <a:pPr marL="0" indent="0">
              <a:buNone/>
            </a:pPr>
            <a:endParaRPr lang="en-US" dirty="0"/>
          </a:p>
          <a:p>
            <a:endParaRPr lang="en-US" sz="1200" dirty="0" smtClean="0"/>
          </a:p>
          <a:p>
            <a:r>
              <a:rPr lang="en-US" dirty="0" smtClean="0"/>
              <a:t>In the </a:t>
            </a:r>
            <a:r>
              <a:rPr lang="en-US" dirty="0" err="1" smtClean="0"/>
              <a:t>protophobic</a:t>
            </a:r>
            <a:r>
              <a:rPr lang="en-US" dirty="0" smtClean="0"/>
              <a:t> limit, however, the effect is O(10%)</a:t>
            </a:r>
            <a:endParaRPr lang="en-US" dirty="0"/>
          </a:p>
        </p:txBody>
      </p:sp>
      <p:sp>
        <p:nvSpPr>
          <p:cNvPr id="7172" name="Title 4"/>
          <p:cNvSpPr>
            <a:spLocks noGrp="1"/>
          </p:cNvSpPr>
          <p:nvPr>
            <p:ph type="title"/>
          </p:nvPr>
        </p:nvSpPr>
        <p:spPr>
          <a:xfrm>
            <a:off x="0" y="168275"/>
            <a:ext cx="9144000" cy="441325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" charset="0"/>
              </a:rPr>
              <a:t>EFFECT OF ISOSPIN MIXING</a:t>
            </a:r>
            <a:endParaRPr lang="en-US" sz="3200" dirty="0">
              <a:latin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218" y="1719535"/>
            <a:ext cx="1603724" cy="3759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1752600"/>
            <a:ext cx="2921000" cy="3171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7289" y="2195712"/>
            <a:ext cx="2908710" cy="31980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0" y="2175654"/>
            <a:ext cx="1626942" cy="33894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5000" y="4480076"/>
            <a:ext cx="5379259" cy="77772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24100" y="3733800"/>
            <a:ext cx="4381500" cy="74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731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itle 4"/>
          <p:cNvSpPr>
            <a:spLocks noGrp="1"/>
          </p:cNvSpPr>
          <p:nvPr>
            <p:ph type="title"/>
          </p:nvPr>
        </p:nvSpPr>
        <p:spPr>
          <a:xfrm>
            <a:off x="0" y="168275"/>
            <a:ext cx="9144000" cy="441325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" charset="0"/>
              </a:rPr>
              <a:t>EFFECTS OF ISOSPIN MIXING</a:t>
            </a:r>
            <a:endParaRPr lang="en-US" sz="3200" dirty="0">
              <a:latin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2313"/>
            <a:ext cx="9144000" cy="38492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81200" y="5712023"/>
            <a:ext cx="50147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Feng</a:t>
            </a:r>
            <a:r>
              <a:rPr lang="en-US" sz="1400" dirty="0" smtClean="0"/>
              <a:t>, </a:t>
            </a:r>
            <a:r>
              <a:rPr lang="en-US" sz="1400" dirty="0" err="1" smtClean="0"/>
              <a:t>Fornal</a:t>
            </a:r>
            <a:r>
              <a:rPr lang="en-US" sz="1400" dirty="0" smtClean="0"/>
              <a:t>, </a:t>
            </a:r>
            <a:r>
              <a:rPr lang="en-US" sz="1400" dirty="0" err="1" smtClean="0"/>
              <a:t>Galon</a:t>
            </a:r>
            <a:r>
              <a:rPr lang="en-US" sz="1400" dirty="0" smtClean="0"/>
              <a:t> Gardner, </a:t>
            </a:r>
            <a:r>
              <a:rPr lang="en-US" sz="1400" dirty="0" err="1" smtClean="0"/>
              <a:t>Smolinsky</a:t>
            </a:r>
            <a:r>
              <a:rPr lang="en-US" sz="1400" dirty="0" smtClean="0"/>
              <a:t>, </a:t>
            </a:r>
            <a:r>
              <a:rPr lang="en-US" sz="1400" dirty="0" err="1" smtClean="0"/>
              <a:t>Tait</a:t>
            </a:r>
            <a:r>
              <a:rPr lang="en-US" sz="1400" dirty="0" smtClean="0"/>
              <a:t>, </a:t>
            </a:r>
            <a:r>
              <a:rPr lang="en-US" sz="1400" dirty="0" err="1" smtClean="0"/>
              <a:t>Tanedo</a:t>
            </a:r>
            <a:r>
              <a:rPr lang="en-US" sz="1400" dirty="0" smtClean="0"/>
              <a:t> (2016)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59811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8991600" cy="5105400"/>
          </a:xfrm>
        </p:spPr>
        <p:txBody>
          <a:bodyPr>
            <a:noAutofit/>
          </a:bodyPr>
          <a:lstStyle/>
          <a:p>
            <a:r>
              <a:rPr lang="en-US" dirty="0" smtClean="0"/>
              <a:t>Consider all constraints and also the region favored by (g-2)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</a:p>
          <a:p>
            <a:r>
              <a:rPr lang="en-US" dirty="0" smtClean="0"/>
              <a:t>In the end, require </a:t>
            </a:r>
            <a:r>
              <a:rPr lang="en-US" dirty="0" smtClean="0"/>
              <a:t>10</a:t>
            </a:r>
            <a:r>
              <a:rPr lang="en-US" baseline="30000" dirty="0" smtClean="0"/>
              <a:t>-4 </a:t>
            </a:r>
            <a:r>
              <a:rPr lang="en-US" dirty="0" smtClean="0"/>
              <a:t>&lt; </a:t>
            </a:r>
            <a:r>
              <a:rPr lang="en-US" sz="3200" dirty="0" err="1" smtClean="0">
                <a:latin typeface="Symbol" charset="2"/>
                <a:cs typeface="Symbol" charset="2"/>
              </a:rPr>
              <a:t>e</a:t>
            </a:r>
            <a:r>
              <a:rPr lang="en-US" baseline="-25000" dirty="0" err="1" smtClean="0"/>
              <a:t>e</a:t>
            </a:r>
            <a:r>
              <a:rPr lang="en-US" dirty="0" smtClean="0"/>
              <a:t> &lt; 10</a:t>
            </a:r>
            <a:r>
              <a:rPr lang="en-US" baseline="30000" dirty="0" smtClean="0"/>
              <a:t>-3</a:t>
            </a:r>
            <a:r>
              <a:rPr lang="en-US" dirty="0" smtClean="0"/>
              <a:t>, and |</a:t>
            </a:r>
            <a:r>
              <a:rPr lang="en-US" dirty="0" smtClean="0">
                <a:latin typeface="Symbol" charset="2"/>
                <a:cs typeface="Symbol" charset="2"/>
              </a:rPr>
              <a:t>e</a:t>
            </a:r>
            <a:r>
              <a:rPr lang="en-US" baseline="-25000" dirty="0" smtClean="0"/>
              <a:t>e</a:t>
            </a:r>
            <a:r>
              <a:rPr lang="en-US" dirty="0" smtClean="0">
                <a:latin typeface="Symbol" charset="2"/>
                <a:cs typeface="Symbol" charset="2"/>
              </a:rPr>
              <a:t>e</a:t>
            </a:r>
            <a:r>
              <a:rPr lang="en-US" baseline="-25000" dirty="0">
                <a:latin typeface="Symbol" charset="2"/>
                <a:cs typeface="Symbol" charset="2"/>
              </a:rPr>
              <a:t>n</a:t>
            </a:r>
            <a:r>
              <a:rPr lang="en-US" dirty="0" smtClean="0"/>
              <a:t>|</a:t>
            </a:r>
            <a:r>
              <a:rPr lang="en-US" baseline="30000" dirty="0" smtClean="0"/>
              <a:t>1/2</a:t>
            </a:r>
            <a:r>
              <a:rPr lang="en-US" dirty="0" smtClean="0"/>
              <a:t> &lt; 3 x 10</a:t>
            </a:r>
            <a:r>
              <a:rPr lang="en-US" baseline="30000" dirty="0" smtClean="0"/>
              <a:t>-4</a:t>
            </a:r>
            <a:endParaRPr lang="en-US" baseline="30000" dirty="0">
              <a:cs typeface="Symbol" charset="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68275"/>
            <a:ext cx="9143999" cy="441325"/>
          </a:xfrm>
        </p:spPr>
        <p:txBody>
          <a:bodyPr/>
          <a:lstStyle/>
          <a:p>
            <a:r>
              <a:rPr lang="en-US" sz="3200" dirty="0" smtClean="0"/>
              <a:t>LEPTON COUPLING </a:t>
            </a:r>
            <a:r>
              <a:rPr lang="en-US" sz="3200" dirty="0" smtClean="0"/>
              <a:t>CONSTRAINTS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318" y="2226080"/>
            <a:ext cx="4576882" cy="44033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69734" y="2286000"/>
            <a:ext cx="11198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1604.07411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53429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686800" cy="5334000"/>
          </a:xfrm>
        </p:spPr>
        <p:txBody>
          <a:bodyPr>
            <a:noAutofit/>
          </a:bodyPr>
          <a:lstStyle/>
          <a:p>
            <a:r>
              <a:rPr lang="en-US" dirty="0" smtClean="0"/>
              <a:t>How strange is </a:t>
            </a:r>
            <a:r>
              <a:rPr lang="en-US" dirty="0" err="1" smtClean="0"/>
              <a:t>protophobia</a:t>
            </a:r>
            <a:r>
              <a:rPr lang="en-US" dirty="0" smtClean="0"/>
              <a:t>?  </a:t>
            </a:r>
            <a:r>
              <a:rPr lang="en-US" dirty="0" smtClean="0"/>
              <a:t>The Z boson is </a:t>
            </a:r>
            <a:r>
              <a:rPr lang="en-US" dirty="0" err="1" smtClean="0"/>
              <a:t>protophobic</a:t>
            </a:r>
            <a:r>
              <a:rPr lang="en-US" dirty="0" smtClean="0"/>
              <a:t> at low </a:t>
            </a:r>
            <a:r>
              <a:rPr lang="en-US" dirty="0" smtClean="0"/>
              <a:t>energies, as is a </a:t>
            </a:r>
            <a:r>
              <a:rPr lang="en-US" dirty="0" smtClean="0"/>
              <a:t>gauge boson coupling to B</a:t>
            </a:r>
            <a:r>
              <a:rPr lang="en-US" dirty="0" smtClean="0"/>
              <a:t>-L-Q </a:t>
            </a:r>
            <a:r>
              <a:rPr lang="en-US" dirty="0" smtClean="0"/>
              <a:t>or </a:t>
            </a:r>
            <a:r>
              <a:rPr lang="en-US" dirty="0" smtClean="0"/>
              <a:t>B-Q</a:t>
            </a:r>
          </a:p>
          <a:p>
            <a:endParaRPr lang="en-US" dirty="0"/>
          </a:p>
          <a:p>
            <a:r>
              <a:rPr lang="en-US" dirty="0" smtClean="0"/>
              <a:t>The latter observation suggests a model-building strategy: c</a:t>
            </a:r>
            <a:r>
              <a:rPr lang="en-US" dirty="0" smtClean="0"/>
              <a:t>onsider a model with a light B-L or B gauge boson. It will generically kinetically mix with the photon: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 the mass basis, the SM photon couplings to SM fermions are unchanged, but the B-L or B gauge boson’s couplings to SM fermions will be shifted by Q.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8275"/>
            <a:ext cx="9144000" cy="441325"/>
          </a:xfrm>
        </p:spPr>
        <p:txBody>
          <a:bodyPr/>
          <a:lstStyle/>
          <a:p>
            <a:r>
              <a:rPr lang="en-US" sz="3200" dirty="0" smtClean="0"/>
              <a:t>ANOMALY-FREE</a:t>
            </a:r>
            <a:r>
              <a:rPr lang="en-US" sz="3200" dirty="0"/>
              <a:t> </a:t>
            </a:r>
            <a:r>
              <a:rPr lang="en-US" sz="3200" dirty="0" smtClean="0"/>
              <a:t>MODELS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733800" y="838200"/>
            <a:ext cx="50147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Feng</a:t>
            </a:r>
            <a:r>
              <a:rPr lang="en-US" sz="1400" dirty="0" smtClean="0"/>
              <a:t>, </a:t>
            </a:r>
            <a:r>
              <a:rPr lang="en-US" sz="1400" dirty="0" err="1" smtClean="0"/>
              <a:t>Fornal</a:t>
            </a:r>
            <a:r>
              <a:rPr lang="en-US" sz="1400" dirty="0" smtClean="0"/>
              <a:t>, </a:t>
            </a:r>
            <a:r>
              <a:rPr lang="en-US" sz="1400" dirty="0" err="1" smtClean="0"/>
              <a:t>Galon</a:t>
            </a:r>
            <a:r>
              <a:rPr lang="en-US" sz="1400" dirty="0" smtClean="0"/>
              <a:t> Gardner, </a:t>
            </a:r>
            <a:r>
              <a:rPr lang="en-US" sz="1400" dirty="0" err="1" smtClean="0"/>
              <a:t>Smolinsky</a:t>
            </a:r>
            <a:r>
              <a:rPr lang="en-US" sz="1400" dirty="0" smtClean="0"/>
              <a:t>, </a:t>
            </a:r>
            <a:r>
              <a:rPr lang="en-US" sz="1400" dirty="0" err="1" smtClean="0"/>
              <a:t>Tait</a:t>
            </a:r>
            <a:r>
              <a:rPr lang="en-US" sz="1400" dirty="0" smtClean="0"/>
              <a:t>, </a:t>
            </a:r>
            <a:r>
              <a:rPr lang="en-US" sz="1400" dirty="0" err="1" smtClean="0"/>
              <a:t>Tanedo</a:t>
            </a:r>
            <a:r>
              <a:rPr lang="en-US" sz="1400" dirty="0" smtClean="0"/>
              <a:t> (2016)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962400"/>
            <a:ext cx="8077200" cy="90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843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686800" cy="5562600"/>
          </a:xfrm>
        </p:spPr>
        <p:txBody>
          <a:bodyPr>
            <a:noAutofit/>
          </a:bodyPr>
          <a:lstStyle/>
          <a:p>
            <a:r>
              <a:rPr lang="en-US" dirty="0" smtClean="0"/>
              <a:t>Gauge </a:t>
            </a:r>
            <a:r>
              <a:rPr lang="en-US" dirty="0" smtClean="0"/>
              <a:t>the U(1)</a:t>
            </a:r>
            <a:r>
              <a:rPr lang="en-US" baseline="-25000" dirty="0" smtClean="0"/>
              <a:t>B-L</a:t>
            </a:r>
            <a:r>
              <a:rPr lang="en-US" dirty="0" smtClean="0"/>
              <a:t> global symmetry of the SM</a:t>
            </a:r>
            <a:r>
              <a:rPr lang="en-US" dirty="0">
                <a:cs typeface="Symbol" charset="2"/>
              </a:rPr>
              <a:t>.</a:t>
            </a:r>
            <a:r>
              <a:rPr lang="en-US" dirty="0" smtClean="0">
                <a:cs typeface="Symbol" charset="2"/>
              </a:rPr>
              <a:t> This is anomaly-free with the addition of 3 sterile </a:t>
            </a:r>
            <a:r>
              <a:rPr lang="en-US" dirty="0" smtClean="0">
                <a:cs typeface="Symbol" charset="2"/>
              </a:rPr>
              <a:t>neutrinos.</a:t>
            </a:r>
            <a:endParaRPr lang="en-US" dirty="0" smtClean="0">
              <a:cs typeface="Symbol" charset="2"/>
            </a:endParaRPr>
          </a:p>
          <a:p>
            <a:endParaRPr lang="en-US" sz="1200" dirty="0">
              <a:cs typeface="Symbol" charset="2"/>
            </a:endParaRPr>
          </a:p>
          <a:p>
            <a:r>
              <a:rPr lang="en-US" dirty="0" smtClean="0">
                <a:cs typeface="Symbol" charset="2"/>
              </a:rPr>
              <a:t>Generically the B-L boson kinetically mixes with the photon:</a:t>
            </a:r>
          </a:p>
          <a:p>
            <a:endParaRPr lang="en-US" dirty="0" smtClean="0">
              <a:cs typeface="Symbol" charset="2"/>
            </a:endParaRPr>
          </a:p>
          <a:p>
            <a:endParaRPr lang="en-US" dirty="0">
              <a:cs typeface="Symbol" charset="2"/>
            </a:endParaRPr>
          </a:p>
          <a:p>
            <a:pPr marL="0" indent="0">
              <a:buNone/>
            </a:pPr>
            <a:endParaRPr lang="en-US" dirty="0">
              <a:cs typeface="Symbol" charset="2"/>
            </a:endParaRPr>
          </a:p>
          <a:p>
            <a:endParaRPr lang="en-US" dirty="0" smtClean="0">
              <a:cs typeface="Symbol" charset="2"/>
            </a:endParaRPr>
          </a:p>
          <a:p>
            <a:endParaRPr lang="en-US" dirty="0">
              <a:cs typeface="Symbol" charset="2"/>
            </a:endParaRPr>
          </a:p>
          <a:p>
            <a:r>
              <a:rPr lang="en-US" dirty="0" smtClean="0">
                <a:cs typeface="Symbol" charset="2"/>
              </a:rPr>
              <a:t>For </a:t>
            </a:r>
            <a:r>
              <a:rPr lang="en-US" sz="3200" dirty="0" smtClean="0">
                <a:latin typeface="Symbol" charset="2"/>
                <a:cs typeface="Symbol" charset="2"/>
              </a:rPr>
              <a:t>e</a:t>
            </a:r>
            <a:r>
              <a:rPr lang="en-US" dirty="0" smtClean="0">
                <a:cs typeface="Symbol" charset="2"/>
              </a:rPr>
              <a:t> ≈ -</a:t>
            </a:r>
            <a:r>
              <a:rPr lang="en-US" sz="3200" dirty="0" err="1" smtClean="0">
                <a:latin typeface="Symbol" charset="2"/>
                <a:cs typeface="Symbol" charset="2"/>
              </a:rPr>
              <a:t>e</a:t>
            </a:r>
            <a:r>
              <a:rPr lang="en-US" baseline="-25000" dirty="0" err="1" smtClean="0">
                <a:cs typeface="Symbol" charset="2"/>
              </a:rPr>
              <a:t>B</a:t>
            </a:r>
            <a:r>
              <a:rPr lang="en-US" baseline="-25000" dirty="0" smtClean="0">
                <a:cs typeface="Symbol" charset="2"/>
              </a:rPr>
              <a:t>-</a:t>
            </a:r>
            <a:r>
              <a:rPr lang="en-US" baseline="-25000" dirty="0" smtClean="0">
                <a:cs typeface="Symbol" charset="2"/>
              </a:rPr>
              <a:t>L</a:t>
            </a:r>
            <a:r>
              <a:rPr lang="en-US" dirty="0" smtClean="0">
                <a:cs typeface="Symbol" charset="2"/>
              </a:rPr>
              <a:t> to O(10%) (small </a:t>
            </a:r>
            <a:r>
              <a:rPr lang="en-US" dirty="0" smtClean="0">
                <a:latin typeface="Symbol" charset="2"/>
                <a:cs typeface="Symbol" charset="2"/>
              </a:rPr>
              <a:t>d)</a:t>
            </a:r>
            <a:r>
              <a:rPr lang="en-US" dirty="0" smtClean="0">
                <a:cs typeface="Symbol" charset="2"/>
              </a:rPr>
              <a:t>, we </a:t>
            </a:r>
            <a:r>
              <a:rPr lang="en-US" dirty="0" smtClean="0">
                <a:cs typeface="Symbol" charset="2"/>
              </a:rPr>
              <a:t>get B-L-Q charges: </a:t>
            </a:r>
            <a:r>
              <a:rPr lang="en-US" dirty="0" smtClean="0">
                <a:cs typeface="Symbol" charset="2"/>
              </a:rPr>
              <a:t>   </a:t>
            </a:r>
            <a:r>
              <a:rPr lang="en-US" sz="3200" dirty="0" err="1" smtClean="0">
                <a:latin typeface="Symbol" charset="2"/>
                <a:cs typeface="Symbol" charset="2"/>
              </a:rPr>
              <a:t>e</a:t>
            </a:r>
            <a:r>
              <a:rPr lang="en-US" baseline="-25000" dirty="0" err="1" smtClean="0">
                <a:cs typeface="Symbol" charset="2"/>
              </a:rPr>
              <a:t>u</a:t>
            </a:r>
            <a:r>
              <a:rPr lang="en-US" dirty="0" smtClean="0">
                <a:cs typeface="Symbol" charset="2"/>
              </a:rPr>
              <a:t> </a:t>
            </a:r>
            <a:r>
              <a:rPr lang="en-US" dirty="0">
                <a:cs typeface="Symbol" charset="2"/>
              </a:rPr>
              <a:t>≈ </a:t>
            </a:r>
            <a:r>
              <a:rPr lang="en-US" sz="3200" dirty="0">
                <a:latin typeface="Symbol" charset="2"/>
                <a:cs typeface="Symbol" charset="2"/>
              </a:rPr>
              <a:t>e</a:t>
            </a:r>
            <a:r>
              <a:rPr lang="en-US" dirty="0" smtClean="0">
                <a:cs typeface="Symbol" charset="2"/>
              </a:rPr>
              <a:t>/3 and </a:t>
            </a:r>
            <a:r>
              <a:rPr lang="en-US" sz="3200" dirty="0" err="1" smtClean="0">
                <a:latin typeface="Symbol" charset="2"/>
                <a:cs typeface="Symbol" charset="2"/>
              </a:rPr>
              <a:t>e</a:t>
            </a:r>
            <a:r>
              <a:rPr lang="en-US" baseline="-25000" dirty="0" err="1" smtClean="0">
                <a:cs typeface="Symbol" charset="2"/>
              </a:rPr>
              <a:t>d</a:t>
            </a:r>
            <a:r>
              <a:rPr lang="en-US" dirty="0" smtClean="0">
                <a:cs typeface="Symbol" charset="2"/>
              </a:rPr>
              <a:t> </a:t>
            </a:r>
            <a:r>
              <a:rPr lang="en-US" dirty="0">
                <a:cs typeface="Symbol" charset="2"/>
              </a:rPr>
              <a:t>≈ </a:t>
            </a:r>
            <a:r>
              <a:rPr lang="en-US" dirty="0" smtClean="0">
                <a:cs typeface="Symbol" charset="2"/>
              </a:rPr>
              <a:t>-2</a:t>
            </a:r>
            <a:r>
              <a:rPr lang="en-US" sz="3200" dirty="0" smtClean="0">
                <a:latin typeface="Symbol" charset="2"/>
                <a:cs typeface="Symbol" charset="2"/>
              </a:rPr>
              <a:t>e</a:t>
            </a:r>
            <a:r>
              <a:rPr lang="en-US" dirty="0">
                <a:cs typeface="Symbol" charset="2"/>
              </a:rPr>
              <a:t>/</a:t>
            </a:r>
            <a:r>
              <a:rPr lang="en-US" dirty="0" smtClean="0">
                <a:cs typeface="Symbol" charset="2"/>
              </a:rPr>
              <a:t>3 (</a:t>
            </a:r>
            <a:r>
              <a:rPr lang="en-US" dirty="0" err="1" smtClean="0">
                <a:cs typeface="Symbol" charset="2"/>
              </a:rPr>
              <a:t>protophobia</a:t>
            </a:r>
            <a:r>
              <a:rPr lang="en-US" dirty="0" smtClean="0">
                <a:cs typeface="Symbol" charset="2"/>
              </a:rPr>
              <a:t>) and </a:t>
            </a:r>
            <a:r>
              <a:rPr lang="en-US" sz="3200" dirty="0" err="1" smtClean="0">
                <a:latin typeface="Symbol" charset="2"/>
                <a:cs typeface="Symbol" charset="2"/>
              </a:rPr>
              <a:t>e</a:t>
            </a:r>
            <a:r>
              <a:rPr lang="en-US" baseline="-25000" dirty="0" err="1" smtClean="0">
                <a:cs typeface="Symbol" charset="2"/>
              </a:rPr>
              <a:t>e</a:t>
            </a:r>
            <a:r>
              <a:rPr lang="en-US" dirty="0" smtClean="0">
                <a:cs typeface="Symbol" charset="2"/>
              </a:rPr>
              <a:t> &lt;&lt; </a:t>
            </a:r>
            <a:r>
              <a:rPr lang="en-US" sz="3200" dirty="0" err="1" smtClean="0">
                <a:latin typeface="Symbol" charset="2"/>
                <a:cs typeface="Symbol" charset="2"/>
              </a:rPr>
              <a:t>e</a:t>
            </a:r>
            <a:r>
              <a:rPr lang="en-US" baseline="-25000" dirty="0" err="1" smtClean="0">
                <a:cs typeface="Symbol" charset="2"/>
              </a:rPr>
              <a:t>u,d</a:t>
            </a:r>
            <a:r>
              <a:rPr lang="en-US" dirty="0" smtClean="0">
                <a:cs typeface="Symbol" charset="2"/>
              </a:rPr>
              <a:t> . The neutrino X-charge </a:t>
            </a:r>
            <a:r>
              <a:rPr lang="en-US" dirty="0" smtClean="0">
                <a:cs typeface="Symbol" charset="2"/>
              </a:rPr>
              <a:t>is, however, generically too big.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8275"/>
            <a:ext cx="9144000" cy="441325"/>
          </a:xfrm>
        </p:spPr>
        <p:txBody>
          <a:bodyPr/>
          <a:lstStyle/>
          <a:p>
            <a:r>
              <a:rPr lang="en-US" sz="3200" dirty="0" smtClean="0"/>
              <a:t>A B-L PROTOPHOBIC MODEL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667000"/>
            <a:ext cx="2118198" cy="1981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3485066"/>
            <a:ext cx="1778000" cy="4011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5135" y="2682542"/>
            <a:ext cx="2257265" cy="196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586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 txBox="1">
            <a:spLocks/>
          </p:cNvSpPr>
          <p:nvPr/>
        </p:nvSpPr>
        <p:spPr bwMode="auto">
          <a:xfrm>
            <a:off x="0" y="152400"/>
            <a:ext cx="9144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00"/>
                </a:solidFill>
              </a:rPr>
              <a:t>LIGHT, WEAKLY-COUPLED PARTICLES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8937" y="1371600"/>
            <a:ext cx="8229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There are currently many outstanding puzzles: neutrino masses, gauge hierarchy, </a:t>
            </a:r>
            <a:r>
              <a:rPr lang="en-US" sz="2400" dirty="0"/>
              <a:t>strong CP, </a:t>
            </a:r>
            <a:r>
              <a:rPr lang="en-US" sz="2400" dirty="0" smtClean="0"/>
              <a:t>flavor, </a:t>
            </a:r>
            <a:r>
              <a:rPr lang="en-US" sz="2400" dirty="0"/>
              <a:t>dark matter, </a:t>
            </a:r>
            <a:r>
              <a:rPr lang="en-US" sz="2400" dirty="0" err="1" smtClean="0"/>
              <a:t>baryogenesis</a:t>
            </a:r>
            <a:r>
              <a:rPr lang="en-US" sz="2400" dirty="0" smtClean="0"/>
              <a:t>, dark energy,...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Some of these motivate searches for new particles and forces at high energies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But some also motivate searches for new physics that is light, but weakly</a:t>
            </a:r>
            <a:r>
              <a:rPr lang="en-US" sz="2400" dirty="0"/>
              <a:t> </a:t>
            </a:r>
            <a:r>
              <a:rPr lang="en-US" sz="2400" dirty="0" smtClean="0"/>
              <a:t>coupled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For example: neutrino masses, strong CP, and dark matter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25579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3581400" cy="2971800"/>
          </a:xfrm>
        </p:spPr>
        <p:txBody>
          <a:bodyPr>
            <a:noAutofit/>
          </a:bodyPr>
          <a:lstStyle/>
          <a:p>
            <a:r>
              <a:rPr lang="en-US" dirty="0" smtClean="0"/>
              <a:t>The neutrino charges can be neutralized by mixing with new, vector-like “4</a:t>
            </a:r>
            <a:r>
              <a:rPr lang="en-US" baseline="30000" dirty="0" smtClean="0"/>
              <a:t>th</a:t>
            </a:r>
            <a:r>
              <a:rPr lang="en-US" dirty="0" smtClean="0"/>
              <a:t> generation” leptons with opposite B-L charge.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8275"/>
            <a:ext cx="9144000" cy="441325"/>
          </a:xfrm>
        </p:spPr>
        <p:txBody>
          <a:bodyPr/>
          <a:lstStyle/>
          <a:p>
            <a:r>
              <a:rPr lang="en-US" sz="3200" dirty="0" smtClean="0"/>
              <a:t>A B-L PROTOPHOBIC MODEL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990600"/>
            <a:ext cx="3794952" cy="312420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23168" y="4267200"/>
            <a:ext cx="8416032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When the B-L Higgs boson gets a ~10 </a:t>
            </a:r>
            <a:r>
              <a:rPr lang="en-US" dirty="0" err="1" smtClean="0">
                <a:solidFill>
                  <a:srgbClr val="000000"/>
                </a:solidFill>
              </a:rPr>
              <a:t>GeV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vev</a:t>
            </a:r>
            <a:r>
              <a:rPr lang="en-US" dirty="0" smtClean="0">
                <a:solidFill>
                  <a:srgbClr val="000000"/>
                </a:solidFill>
              </a:rPr>
              <a:t>, it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gives a 17 MeV mass to the B-L gauge boson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Mixes the SM and new neutrino fields, neutralizing the neutrinos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Generates a </a:t>
            </a:r>
            <a:r>
              <a:rPr lang="en-US" dirty="0" err="1" smtClean="0">
                <a:solidFill>
                  <a:srgbClr val="000000"/>
                </a:solidFill>
              </a:rPr>
              <a:t>Majorana</a:t>
            </a:r>
            <a:r>
              <a:rPr lang="en-US" dirty="0" smtClean="0">
                <a:solidFill>
                  <a:srgbClr val="000000"/>
                </a:solidFill>
              </a:rPr>
              <a:t> mass for the SM neutrinos 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 see-saw</a:t>
            </a:r>
          </a:p>
          <a:p>
            <a:pPr lvl="1"/>
            <a:endParaRPr lang="en-US" sz="1200" dirty="0">
              <a:solidFill>
                <a:srgbClr val="000000"/>
              </a:solidFill>
              <a:sym typeface="Wingdings"/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Implies ~100 </a:t>
            </a:r>
            <a:r>
              <a:rPr lang="en-US" dirty="0" err="1" smtClean="0">
                <a:solidFill>
                  <a:srgbClr val="000000"/>
                </a:solidFill>
              </a:rPr>
              <a:t>GeV</a:t>
            </a:r>
            <a:r>
              <a:rPr lang="en-US" dirty="0" smtClean="0">
                <a:solidFill>
                  <a:srgbClr val="000000"/>
                </a:solidFill>
              </a:rPr>
              <a:t> 4</a:t>
            </a:r>
            <a:r>
              <a:rPr lang="en-US" baseline="30000" dirty="0" smtClean="0">
                <a:solidFill>
                  <a:srgbClr val="000000"/>
                </a:solidFill>
              </a:rPr>
              <a:t>th</a:t>
            </a:r>
            <a:r>
              <a:rPr lang="en-US" dirty="0" smtClean="0">
                <a:solidFill>
                  <a:srgbClr val="000000"/>
                </a:solidFill>
              </a:rPr>
              <a:t> generation leptons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398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686800" cy="5562600"/>
          </a:xfrm>
        </p:spPr>
        <p:txBody>
          <a:bodyPr>
            <a:noAutofit/>
          </a:bodyPr>
          <a:lstStyle/>
          <a:p>
            <a:r>
              <a:rPr lang="en-US" dirty="0" smtClean="0"/>
              <a:t>Alternatively, can g</a:t>
            </a:r>
            <a:r>
              <a:rPr lang="en-US" dirty="0" smtClean="0"/>
              <a:t>auge </a:t>
            </a:r>
            <a:r>
              <a:rPr lang="en-US" dirty="0" smtClean="0"/>
              <a:t>the U(1)</a:t>
            </a:r>
            <a:r>
              <a:rPr lang="en-US" baseline="-25000" dirty="0" smtClean="0"/>
              <a:t>B</a:t>
            </a:r>
            <a:r>
              <a:rPr lang="en-US" dirty="0" smtClean="0"/>
              <a:t> </a:t>
            </a:r>
            <a:r>
              <a:rPr lang="en-US" dirty="0" smtClean="0"/>
              <a:t>global symmetry of the SM</a:t>
            </a:r>
            <a:r>
              <a:rPr lang="en-US" dirty="0">
                <a:cs typeface="Symbol" charset="2"/>
              </a:rPr>
              <a:t>.</a:t>
            </a:r>
            <a:r>
              <a:rPr lang="en-US" dirty="0" smtClean="0">
                <a:cs typeface="Symbol" charset="2"/>
              </a:rPr>
              <a:t> </a:t>
            </a:r>
            <a:r>
              <a:rPr lang="en-US" dirty="0" smtClean="0">
                <a:cs typeface="Symbol" charset="2"/>
              </a:rPr>
              <a:t>After kinetic mixing,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8275"/>
            <a:ext cx="9144000" cy="441325"/>
          </a:xfrm>
        </p:spPr>
        <p:txBody>
          <a:bodyPr/>
          <a:lstStyle/>
          <a:p>
            <a:r>
              <a:rPr lang="en-US" sz="3200" dirty="0" smtClean="0"/>
              <a:t>A U(1)</a:t>
            </a:r>
            <a:r>
              <a:rPr lang="en-US" sz="3200" baseline="-25000" dirty="0" smtClean="0"/>
              <a:t>B</a:t>
            </a:r>
            <a:r>
              <a:rPr lang="en-US" sz="3200" dirty="0" smtClean="0"/>
              <a:t> PROTOPHOBIC MODEL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968501"/>
            <a:ext cx="1719747" cy="18414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6948" y="2613758"/>
            <a:ext cx="1506052" cy="2820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4048" y="1994903"/>
            <a:ext cx="1771650" cy="18150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400" y="3962216"/>
            <a:ext cx="3653474" cy="2438584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139609" y="3891555"/>
            <a:ext cx="4660991" cy="2661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cs typeface="Symbol" charset="2"/>
              </a:rPr>
              <a:t>Now the neutrino is automatically neutral, but we need new fields to cancel anomalies.  One of these can be dark matter, and the X boson is then a dark force carrier.</a:t>
            </a:r>
            <a:endParaRPr lang="en-US" dirty="0" smtClean="0"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23724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85923" y="1066800"/>
            <a:ext cx="3447877" cy="5715000"/>
          </a:xfrm>
        </p:spPr>
        <p:txBody>
          <a:bodyPr>
            <a:noAutofit/>
          </a:bodyPr>
          <a:lstStyle/>
          <a:p>
            <a:r>
              <a:rPr lang="en-US" sz="1800" dirty="0" smtClean="0"/>
              <a:t>The </a:t>
            </a:r>
            <a:r>
              <a:rPr lang="en-US" sz="1800" dirty="0" smtClean="0"/>
              <a:t>most direct </a:t>
            </a:r>
            <a:r>
              <a:rPr lang="en-US" sz="1800" dirty="0" smtClean="0"/>
              <a:t>follow-up tests are to look again at nuclear </a:t>
            </a:r>
            <a:r>
              <a:rPr lang="en-US" sz="1800" dirty="0" smtClean="0"/>
              <a:t>IPC transitions</a:t>
            </a:r>
          </a:p>
          <a:p>
            <a:endParaRPr lang="en-US" sz="1200" dirty="0" smtClean="0"/>
          </a:p>
          <a:p>
            <a:r>
              <a:rPr lang="en-US" sz="1800" dirty="0"/>
              <a:t>The ATOMKI group has new </a:t>
            </a:r>
            <a:r>
              <a:rPr lang="en-US" sz="1800" dirty="0" smtClean="0"/>
              <a:t>preliminary results with improved detectors for </a:t>
            </a:r>
            <a:r>
              <a:rPr lang="en-US" sz="1800" dirty="0"/>
              <a:t>the 18.15 and 17.64 </a:t>
            </a:r>
            <a:r>
              <a:rPr lang="en-US" sz="1800" dirty="0" smtClean="0"/>
              <a:t>transitions</a:t>
            </a:r>
          </a:p>
          <a:p>
            <a:endParaRPr lang="en-US" sz="1200" dirty="0"/>
          </a:p>
          <a:p>
            <a:r>
              <a:rPr lang="en-US" sz="1800" dirty="0" smtClean="0"/>
              <a:t>Other groups may be able to duplicate this in nuclear labs or at particle experiments where </a:t>
            </a:r>
            <a:r>
              <a:rPr lang="en-US" sz="1800" baseline="30000" dirty="0" smtClean="0"/>
              <a:t>8</a:t>
            </a:r>
            <a:r>
              <a:rPr lang="en-US" sz="1800" dirty="0" smtClean="0"/>
              <a:t>Be transitions </a:t>
            </a:r>
            <a:r>
              <a:rPr lang="en-US" sz="1800" dirty="0" smtClean="0"/>
              <a:t>are </a:t>
            </a:r>
            <a:r>
              <a:rPr lang="en-US" sz="1800" dirty="0" smtClean="0"/>
              <a:t>used as a calibration source of high-energy photons</a:t>
            </a:r>
            <a:endParaRPr lang="en-US" sz="1800" dirty="0" smtClean="0"/>
          </a:p>
          <a:p>
            <a:endParaRPr lang="en-US" sz="1200" dirty="0"/>
          </a:p>
          <a:p>
            <a:r>
              <a:rPr lang="en-US" sz="1800" dirty="0" smtClean="0"/>
              <a:t>Are </a:t>
            </a:r>
            <a:r>
              <a:rPr lang="en-US" sz="1800" dirty="0" smtClean="0"/>
              <a:t>other transitions  </a:t>
            </a:r>
            <a:r>
              <a:rPr lang="en-US" sz="1800" dirty="0" smtClean="0"/>
              <a:t>possible? </a:t>
            </a:r>
            <a:r>
              <a:rPr lang="en-US" sz="1800" dirty="0"/>
              <a:t>E</a:t>
            </a:r>
            <a:r>
              <a:rPr lang="en-US" sz="1800" dirty="0" smtClean="0"/>
              <a:t>.g., </a:t>
            </a:r>
            <a:r>
              <a:rPr lang="en-US" sz="1800" baseline="30000" dirty="0" smtClean="0"/>
              <a:t>10</a:t>
            </a:r>
            <a:r>
              <a:rPr lang="en-US" sz="1800" dirty="0" smtClean="0"/>
              <a:t>B (19.3), </a:t>
            </a:r>
            <a:r>
              <a:rPr lang="en-US" sz="1800" baseline="30000" dirty="0" smtClean="0"/>
              <a:t>10</a:t>
            </a:r>
            <a:r>
              <a:rPr lang="en-US" sz="1800" dirty="0" smtClean="0"/>
              <a:t>Be (17.8</a:t>
            </a:r>
            <a:r>
              <a:rPr lang="en-US" sz="1800" dirty="0" smtClean="0"/>
              <a:t>)</a:t>
            </a:r>
          </a:p>
          <a:p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8275"/>
            <a:ext cx="9144000" cy="441325"/>
          </a:xfrm>
        </p:spPr>
        <p:txBody>
          <a:bodyPr/>
          <a:lstStyle/>
          <a:p>
            <a:r>
              <a:rPr lang="en-US" sz="3200" dirty="0" smtClean="0"/>
              <a:t>FUTURE TESTS: NUCLEAR PHYSICS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037" y="1143000"/>
            <a:ext cx="4800763" cy="5120632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3020507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8275"/>
            <a:ext cx="9144000" cy="441325"/>
          </a:xfrm>
        </p:spPr>
        <p:txBody>
          <a:bodyPr/>
          <a:lstStyle/>
          <a:p>
            <a:r>
              <a:rPr lang="en-US" sz="3200" dirty="0" smtClean="0"/>
              <a:t>FUTURE TESTS: “DARK PHOTON” EXPTS</a:t>
            </a:r>
            <a:endParaRPr lang="en-US" sz="32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3553316" cy="5562599"/>
          </a:xfrm>
        </p:spPr>
        <p:txBody>
          <a:bodyPr>
            <a:noAutofit/>
          </a:bodyPr>
          <a:lstStyle/>
          <a:p>
            <a:r>
              <a:rPr lang="en-US" dirty="0" smtClean="0"/>
              <a:t>Also </a:t>
            </a:r>
            <a:r>
              <a:rPr lang="en-US" dirty="0" err="1" smtClean="0"/>
              <a:t>SHiP</a:t>
            </a:r>
            <a:r>
              <a:rPr lang="en-US" dirty="0" smtClean="0"/>
              <a:t>, </a:t>
            </a:r>
            <a:r>
              <a:rPr lang="en-US" dirty="0" err="1" smtClean="0"/>
              <a:t>SeaQuest</a:t>
            </a:r>
            <a:r>
              <a:rPr lang="en-US" dirty="0" smtClean="0"/>
              <a:t>, </a:t>
            </a:r>
            <a:r>
              <a:rPr lang="is-IS" dirty="0" smtClean="0"/>
              <a:t>…  There are a host of experiments that have long been planned for dark photon searches, and may now be sensitive to the 17 MeV range.  </a:t>
            </a:r>
          </a:p>
          <a:p>
            <a:endParaRPr lang="is-IS" dirty="0" smtClean="0"/>
          </a:p>
          <a:p>
            <a:r>
              <a:rPr lang="is-IS" dirty="0" smtClean="0"/>
              <a:t>See “Advances in Dark Matter and Particle Physics 2016,” Messina, Italy, October 2016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8116" y="1219200"/>
            <a:ext cx="5095976" cy="5257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27932" y="5638800"/>
            <a:ext cx="138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1604.07411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446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6858000" cy="593725"/>
          </a:xfrm>
        </p:spPr>
        <p:txBody>
          <a:bodyPr/>
          <a:lstStyle/>
          <a:p>
            <a:pPr eaLnBrk="1" hangingPunct="1"/>
            <a:r>
              <a:rPr lang="en-US" sz="3200" dirty="0">
                <a:latin typeface="Arial" charset="0"/>
              </a:rPr>
              <a:t>CONCLUSIONS</a:t>
            </a:r>
          </a:p>
        </p:txBody>
      </p:sp>
      <p:sp>
        <p:nvSpPr>
          <p:cNvPr id="78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6106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There </a:t>
            </a:r>
            <a:r>
              <a:rPr lang="en-US" dirty="0" smtClean="0">
                <a:latin typeface="Arial" charset="0"/>
              </a:rPr>
              <a:t>is currently a 6.8</a:t>
            </a:r>
            <a:r>
              <a:rPr lang="en-US" dirty="0" smtClean="0">
                <a:latin typeface="Symbol" charset="2"/>
                <a:cs typeface="Symbol" charset="2"/>
              </a:rPr>
              <a:t>s</a:t>
            </a:r>
            <a:r>
              <a:rPr lang="en-US" dirty="0" smtClean="0">
                <a:latin typeface="Arial" charset="0"/>
              </a:rPr>
              <a:t> anomaly in </a:t>
            </a:r>
            <a:r>
              <a:rPr lang="en-US" baseline="30000" dirty="0" smtClean="0">
                <a:latin typeface="Arial" charset="0"/>
              </a:rPr>
              <a:t>8</a:t>
            </a:r>
            <a:r>
              <a:rPr lang="en-US" dirty="0" smtClean="0">
                <a:latin typeface="Arial" charset="0"/>
              </a:rPr>
              <a:t>Be* IPC decays.  A </a:t>
            </a:r>
            <a:r>
              <a:rPr lang="en-US" dirty="0">
                <a:latin typeface="Arial" charset="0"/>
              </a:rPr>
              <a:t>p</a:t>
            </a:r>
            <a:r>
              <a:rPr lang="en-US" dirty="0" smtClean="0">
                <a:latin typeface="Arial" charset="0"/>
              </a:rPr>
              <a:t>article interpretation yields a </a:t>
            </a:r>
            <a:r>
              <a:rPr lang="en-US" dirty="0" smtClean="0">
                <a:latin typeface="Symbol" charset="2"/>
                <a:cs typeface="Symbol" charset="2"/>
              </a:rPr>
              <a:t>c</a:t>
            </a:r>
            <a:r>
              <a:rPr lang="en-US" baseline="30000" dirty="0" smtClean="0"/>
              <a:t>2</a:t>
            </a:r>
            <a:r>
              <a:rPr lang="en-US" dirty="0"/>
              <a:t>/</a:t>
            </a:r>
            <a:r>
              <a:rPr lang="en-US" dirty="0" err="1"/>
              <a:t>dof</a:t>
            </a:r>
            <a:r>
              <a:rPr lang="en-US" dirty="0"/>
              <a:t> = </a:t>
            </a:r>
            <a:r>
              <a:rPr lang="en-US" dirty="0" smtClean="0"/>
              <a:t>1.07 best fit with</a:t>
            </a:r>
          </a:p>
          <a:p>
            <a:pPr marL="457200" lvl="1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		m = 16.7 ± 0.35 (stat) ± 0.5 (sys) MeV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		</a:t>
            </a:r>
            <a:r>
              <a:rPr lang="en-US" sz="2400" dirty="0" smtClean="0">
                <a:solidFill>
                  <a:schemeClr val="tx1"/>
                </a:solidFill>
              </a:rPr>
              <a:t>B</a:t>
            </a:r>
            <a:r>
              <a:rPr lang="en-US" sz="2400" dirty="0">
                <a:solidFill>
                  <a:schemeClr val="tx1"/>
                </a:solidFill>
              </a:rPr>
              <a:t>(</a:t>
            </a:r>
            <a:r>
              <a:rPr lang="en-US" sz="2400" baseline="30000" dirty="0">
                <a:solidFill>
                  <a:schemeClr val="tx1"/>
                </a:solidFill>
              </a:rPr>
              <a:t>8</a:t>
            </a:r>
            <a:r>
              <a:rPr lang="en-US" sz="2400" dirty="0">
                <a:solidFill>
                  <a:schemeClr val="tx1"/>
                </a:solidFill>
              </a:rPr>
              <a:t>Be* </a:t>
            </a:r>
            <a:r>
              <a:rPr lang="en-US" sz="2400" dirty="0">
                <a:solidFill>
                  <a:schemeClr val="tx1"/>
                </a:solidFill>
                <a:sym typeface="Wingdings"/>
              </a:rPr>
              <a:t> </a:t>
            </a:r>
            <a:r>
              <a:rPr lang="en-US" sz="2400" baseline="30000" dirty="0">
                <a:solidFill>
                  <a:schemeClr val="tx1"/>
                </a:solidFill>
                <a:sym typeface="Wingdings"/>
              </a:rPr>
              <a:t>8</a:t>
            </a:r>
            <a:r>
              <a:rPr lang="en-US" sz="2400" dirty="0">
                <a:solidFill>
                  <a:schemeClr val="tx1"/>
                </a:solidFill>
                <a:sym typeface="Wingdings"/>
              </a:rPr>
              <a:t>Be X) / B(</a:t>
            </a:r>
            <a:r>
              <a:rPr lang="en-US" sz="2400" baseline="30000" dirty="0">
                <a:solidFill>
                  <a:schemeClr val="tx1"/>
                </a:solidFill>
                <a:sym typeface="Wingdings"/>
              </a:rPr>
              <a:t>8</a:t>
            </a:r>
            <a:r>
              <a:rPr lang="en-US" sz="2400" dirty="0">
                <a:solidFill>
                  <a:schemeClr val="tx1"/>
                </a:solidFill>
                <a:sym typeface="Wingdings"/>
              </a:rPr>
              <a:t>Be*  </a:t>
            </a:r>
            <a:r>
              <a:rPr lang="en-US" sz="2400" baseline="30000" dirty="0">
                <a:solidFill>
                  <a:schemeClr val="tx1"/>
                </a:solidFill>
                <a:sym typeface="Wingdings"/>
              </a:rPr>
              <a:t>8</a:t>
            </a:r>
            <a:r>
              <a:rPr lang="en-US" sz="2400" dirty="0">
                <a:solidFill>
                  <a:schemeClr val="tx1"/>
                </a:solidFill>
                <a:sym typeface="Wingdings"/>
              </a:rPr>
              <a:t>Be </a:t>
            </a:r>
            <a:r>
              <a:rPr lang="en-US" sz="2400" dirty="0">
                <a:solidFill>
                  <a:schemeClr val="tx1"/>
                </a:solidFill>
                <a:latin typeface="Symbol" charset="2"/>
                <a:cs typeface="Symbol" charset="2"/>
                <a:sym typeface="Wingdings"/>
              </a:rPr>
              <a:t>g</a:t>
            </a:r>
            <a:r>
              <a:rPr lang="en-US" sz="2400" dirty="0">
                <a:solidFill>
                  <a:schemeClr val="tx1"/>
                </a:solidFill>
                <a:sym typeface="Wingdings"/>
              </a:rPr>
              <a:t>) = 5.6 x 10</a:t>
            </a:r>
            <a:r>
              <a:rPr lang="en-US" sz="2400" baseline="30000" dirty="0">
                <a:solidFill>
                  <a:schemeClr val="tx1"/>
                </a:solidFill>
                <a:sym typeface="Wingdings"/>
              </a:rPr>
              <a:t>-</a:t>
            </a:r>
            <a:r>
              <a:rPr lang="en-US" sz="2400" baseline="30000" dirty="0" smtClean="0">
                <a:solidFill>
                  <a:schemeClr val="tx1"/>
                </a:solidFill>
                <a:sym typeface="Wingdings"/>
              </a:rPr>
              <a:t>6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</a:rPr>
              <a:t>The </a:t>
            </a:r>
            <a:r>
              <a:rPr lang="en-US" dirty="0" smtClean="0">
                <a:latin typeface="Arial" charset="0"/>
              </a:rPr>
              <a:t>d</a:t>
            </a:r>
            <a:r>
              <a:rPr lang="en-US" dirty="0" smtClean="0">
                <a:sym typeface="Wingdings"/>
              </a:rPr>
              <a:t>ata are consistent with a </a:t>
            </a:r>
            <a:r>
              <a:rPr lang="en-US" dirty="0" err="1" smtClean="0">
                <a:sym typeface="Wingdings"/>
              </a:rPr>
              <a:t>protophobic</a:t>
            </a:r>
            <a:r>
              <a:rPr lang="en-US" dirty="0" smtClean="0">
                <a:sym typeface="Wingdings"/>
              </a:rPr>
              <a:t> gauge boson that </a:t>
            </a:r>
            <a:r>
              <a:rPr lang="en-US" dirty="0" smtClean="0">
                <a:sym typeface="Wingdings"/>
              </a:rPr>
              <a:t>simultaneously resolves (to within 2</a:t>
            </a:r>
            <a:r>
              <a:rPr lang="en-US" dirty="0" smtClean="0">
                <a:latin typeface="Symbol" charset="2"/>
                <a:cs typeface="Symbol" charset="2"/>
                <a:sym typeface="Wingdings"/>
              </a:rPr>
              <a:t>s</a:t>
            </a:r>
            <a:r>
              <a:rPr lang="en-US" dirty="0" smtClean="0">
                <a:sym typeface="Wingdings"/>
              </a:rPr>
              <a:t>) the discrepancy in (</a:t>
            </a:r>
            <a:r>
              <a:rPr lang="en-US" dirty="0" smtClean="0">
                <a:sym typeface="Wingdings"/>
              </a:rPr>
              <a:t>g-2)</a:t>
            </a:r>
            <a:r>
              <a:rPr lang="en-US" baseline="-25000" dirty="0" smtClean="0">
                <a:latin typeface="Symbol" charset="2"/>
                <a:cs typeface="Symbol" charset="2"/>
                <a:sym typeface="Wingdings"/>
              </a:rPr>
              <a:t>m</a:t>
            </a:r>
            <a:endParaRPr lang="en-US" baseline="-25000" dirty="0">
              <a:latin typeface="Symbol" charset="2"/>
              <a:cs typeface="Symbol" charset="2"/>
              <a:sym typeface="Wingdings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Arial" charset="0"/>
              <a:sym typeface="Wingdings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  <a:sym typeface="Wingdings"/>
              </a:rPr>
              <a:t>In </a:t>
            </a:r>
            <a:r>
              <a:rPr lang="en-US" dirty="0" smtClean="0">
                <a:latin typeface="Arial" charset="0"/>
                <a:sym typeface="Wingdings"/>
              </a:rPr>
              <a:t>simple SM extensions, the </a:t>
            </a:r>
            <a:r>
              <a:rPr lang="en-US" dirty="0" err="1" smtClean="0">
                <a:latin typeface="Arial" charset="0"/>
                <a:sym typeface="Wingdings"/>
              </a:rPr>
              <a:t>protophobic</a:t>
            </a:r>
            <a:r>
              <a:rPr lang="en-US" dirty="0" smtClean="0">
                <a:latin typeface="Arial" charset="0"/>
                <a:sym typeface="Wingdings"/>
              </a:rPr>
              <a:t> gauge boson is realized by a </a:t>
            </a:r>
            <a:r>
              <a:rPr lang="en-US" dirty="0" smtClean="0">
                <a:latin typeface="Arial" charset="0"/>
                <a:sym typeface="Wingdings"/>
              </a:rPr>
              <a:t>U(1)</a:t>
            </a:r>
            <a:r>
              <a:rPr lang="en-US" baseline="-25000" dirty="0" smtClean="0">
                <a:latin typeface="Arial" charset="0"/>
                <a:sym typeface="Wingdings"/>
              </a:rPr>
              <a:t>B-L</a:t>
            </a:r>
            <a:r>
              <a:rPr lang="en-US" dirty="0" smtClean="0">
                <a:latin typeface="Arial" charset="0"/>
                <a:sym typeface="Wingdings"/>
              </a:rPr>
              <a:t> or U(1)</a:t>
            </a:r>
            <a:r>
              <a:rPr lang="en-US" baseline="-25000" dirty="0" smtClean="0">
                <a:latin typeface="Arial" charset="0"/>
                <a:sym typeface="Wingdings"/>
              </a:rPr>
              <a:t>B</a:t>
            </a:r>
            <a:r>
              <a:rPr lang="en-US" dirty="0" smtClean="0">
                <a:latin typeface="Arial" charset="0"/>
                <a:sym typeface="Wingdings"/>
              </a:rPr>
              <a:t> gauge boson that kinetically mixes with the photon</a:t>
            </a:r>
          </a:p>
          <a:p>
            <a:pPr eaLnBrk="1" hangingPunct="1">
              <a:lnSpc>
                <a:spcPct val="90000"/>
              </a:lnSpc>
            </a:pPr>
            <a:endParaRPr lang="en-US" dirty="0">
              <a:latin typeface="Arial" charset="0"/>
              <a:sym typeface="Wingdings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  <a:sym typeface="Wingdings"/>
              </a:rPr>
              <a:t>Many opportunities for near future experimental tests </a:t>
            </a:r>
            <a:endParaRPr lang="en-US" dirty="0" smtClean="0">
              <a:sym typeface="Wingding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001000" cy="53340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All evidence for dark matter is gravitational.  Perhaps </a:t>
            </a:r>
            <a:r>
              <a:rPr lang="en-US" dirty="0" smtClean="0">
                <a:latin typeface="Arial" charset="0"/>
              </a:rPr>
              <a:t>it is </a:t>
            </a:r>
            <a:r>
              <a:rPr lang="en-US" dirty="0">
                <a:latin typeface="Arial" charset="0"/>
              </a:rPr>
              <a:t>in a hidden sector, composed of particles with no SM gauge interactions (electromagnetic, weak, strong</a:t>
            </a:r>
            <a:r>
              <a:rPr lang="en-US" dirty="0" smtClean="0">
                <a:latin typeface="Arial" charset="0"/>
              </a:rPr>
              <a:t>)</a:t>
            </a: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sz="1200" dirty="0"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sz="1200" dirty="0">
              <a:latin typeface="Arial" charset="0"/>
            </a:endParaRPr>
          </a:p>
          <a:p>
            <a:pPr marL="0" indent="0" eaLnBrk="1" hangingPunct="1">
              <a:buNone/>
            </a:pPr>
            <a:endParaRPr lang="en-US" dirty="0">
              <a:latin typeface="Arial" charset="0"/>
            </a:endParaRPr>
          </a:p>
          <a:p>
            <a:pPr marL="0" indent="0" eaLnBrk="1" hangingPunct="1">
              <a:buNone/>
            </a:pPr>
            <a:endParaRPr lang="en-US" dirty="0">
              <a:latin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</a:rPr>
              <a:t>This </a:t>
            </a:r>
            <a:r>
              <a:rPr lang="en-US" dirty="0">
                <a:latin typeface="Arial" charset="0"/>
              </a:rPr>
              <a:t>hidden sector may have a rich structure with matter and forces of its own</a:t>
            </a:r>
          </a:p>
          <a:p>
            <a:pPr eaLnBrk="1" hangingPunct="1"/>
            <a:endParaRPr lang="en-US" sz="1200" dirty="0">
              <a:latin typeface="Arial" charset="0"/>
            </a:endParaRP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1700213" y="2833687"/>
            <a:ext cx="1728787" cy="1128713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/>
              <a:t>SM</a:t>
            </a:r>
          </a:p>
        </p:txBody>
      </p:sp>
      <p:sp>
        <p:nvSpPr>
          <p:cNvPr id="5125" name="Rectangle 6"/>
          <p:cNvSpPr>
            <a:spLocks noChangeArrowheads="1"/>
          </p:cNvSpPr>
          <p:nvPr/>
        </p:nvSpPr>
        <p:spPr bwMode="auto">
          <a:xfrm>
            <a:off x="4995863" y="2833687"/>
            <a:ext cx="1728787" cy="1128713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/>
              <a:t>Hidden</a:t>
            </a:r>
          </a:p>
          <a:p>
            <a:pPr algn="ctr"/>
            <a:r>
              <a:rPr lang="en-US" sz="3200" i="1"/>
              <a:t>X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0" y="152400"/>
            <a:ext cx="9144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00"/>
                </a:solidFill>
              </a:rPr>
              <a:t>AN EXAMPLE: DARK MATTER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5496580"/>
            <a:ext cx="68779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Lee, Yang (1956); </a:t>
            </a:r>
            <a:r>
              <a:rPr lang="en-US" sz="1400" dirty="0" err="1"/>
              <a:t>Kobsarev</a:t>
            </a:r>
            <a:r>
              <a:rPr lang="en-US" sz="1400" dirty="0"/>
              <a:t>, </a:t>
            </a:r>
            <a:r>
              <a:rPr lang="en-US" sz="1400" dirty="0" err="1"/>
              <a:t>Okun</a:t>
            </a:r>
            <a:r>
              <a:rPr lang="en-US" sz="1400" dirty="0"/>
              <a:t>, </a:t>
            </a:r>
            <a:r>
              <a:rPr lang="en-US" sz="1400" dirty="0" err="1"/>
              <a:t>Pomeranchuk</a:t>
            </a:r>
            <a:r>
              <a:rPr lang="en-US" sz="1400" dirty="0"/>
              <a:t> (1966); </a:t>
            </a:r>
            <a:r>
              <a:rPr lang="en-US" sz="1400" dirty="0" err="1"/>
              <a:t>Blinnikov</a:t>
            </a:r>
            <a:r>
              <a:rPr lang="en-US" sz="1400" dirty="0"/>
              <a:t>, </a:t>
            </a:r>
            <a:r>
              <a:rPr lang="en-US" sz="1400" dirty="0" err="1"/>
              <a:t>Khlopov</a:t>
            </a:r>
            <a:r>
              <a:rPr lang="en-US" sz="1400" dirty="0"/>
              <a:t> (1982)</a:t>
            </a:r>
            <a:r>
              <a:rPr lang="en-US" sz="1400" dirty="0" smtClean="0"/>
              <a:t>;</a:t>
            </a:r>
          </a:p>
          <a:p>
            <a:r>
              <a:rPr lang="en-US" sz="1400" dirty="0" smtClean="0"/>
              <a:t>Foot</a:t>
            </a:r>
            <a:r>
              <a:rPr lang="en-US" sz="1400" dirty="0"/>
              <a:t>, Lew, </a:t>
            </a:r>
            <a:r>
              <a:rPr lang="en-US" sz="1400" dirty="0" err="1"/>
              <a:t>Volkas</a:t>
            </a:r>
            <a:r>
              <a:rPr lang="en-US" sz="1400" dirty="0"/>
              <a:t> (1991); Hodges (1993); </a:t>
            </a:r>
            <a:r>
              <a:rPr lang="en-US" sz="1400" dirty="0" err="1"/>
              <a:t>Berezhiani</a:t>
            </a:r>
            <a:r>
              <a:rPr lang="en-US" sz="1400" dirty="0"/>
              <a:t>, </a:t>
            </a:r>
            <a:r>
              <a:rPr lang="en-US" sz="1400" dirty="0" err="1"/>
              <a:t>Dolgov</a:t>
            </a:r>
            <a:r>
              <a:rPr lang="en-US" sz="1400" dirty="0"/>
              <a:t>, </a:t>
            </a:r>
            <a:r>
              <a:rPr lang="en-US" sz="1400" dirty="0" err="1"/>
              <a:t>Mohapatra</a:t>
            </a:r>
            <a:r>
              <a:rPr lang="en-US" sz="1400" dirty="0"/>
              <a:t> (1995); </a:t>
            </a:r>
            <a:r>
              <a:rPr lang="en-US" sz="1400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30709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104775"/>
            <a:ext cx="9144000" cy="657225"/>
          </a:xfrm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  <a:latin typeface="Arial" charset="0"/>
              </a:rPr>
              <a:t>VECTOR PORTAL</a:t>
            </a:r>
            <a:endParaRPr lang="en-US" sz="32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0" y="1173162"/>
            <a:ext cx="8686800" cy="1265238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If the hidden sector has a massive U(1) gauge boson, the operator                </a:t>
            </a:r>
            <a:r>
              <a:rPr lang="en-US" dirty="0" smtClean="0">
                <a:latin typeface="Arial" charset="0"/>
              </a:rPr>
              <a:t>kinetic mixes the </a:t>
            </a:r>
            <a:r>
              <a:rPr lang="en-US" dirty="0">
                <a:latin typeface="Arial" charset="0"/>
              </a:rPr>
              <a:t>SM photon and </a:t>
            </a:r>
            <a:r>
              <a:rPr lang="en-US" dirty="0" smtClean="0">
                <a:latin typeface="Arial" charset="0"/>
              </a:rPr>
              <a:t>the massive hidden photon</a:t>
            </a:r>
            <a:endParaRPr lang="en-US" dirty="0">
              <a:latin typeface="Arial" charset="0"/>
            </a:endParaRPr>
          </a:p>
        </p:txBody>
      </p:sp>
      <p:sp>
        <p:nvSpPr>
          <p:cNvPr id="11268" name="Text Box 27"/>
          <p:cNvSpPr txBox="1">
            <a:spLocks noChangeArrowheads="1"/>
          </p:cNvSpPr>
          <p:nvPr/>
        </p:nvSpPr>
        <p:spPr bwMode="auto">
          <a:xfrm>
            <a:off x="5278438" y="835223"/>
            <a:ext cx="34083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400" dirty="0" err="1">
                <a:sym typeface="Wingdings" charset="0"/>
              </a:rPr>
              <a:t>Holdom</a:t>
            </a:r>
            <a:r>
              <a:rPr lang="en-US" sz="1400" dirty="0">
                <a:sym typeface="Wingdings" charset="0"/>
              </a:rPr>
              <a:t> (1986</a:t>
            </a:r>
            <a:r>
              <a:rPr lang="en-US" sz="1400" dirty="0" smtClean="0">
                <a:sym typeface="Wingdings" charset="0"/>
              </a:rPr>
              <a:t>)</a:t>
            </a:r>
            <a:endParaRPr lang="en-US" dirty="0"/>
          </a:p>
        </p:txBody>
      </p:sp>
      <p:pic>
        <p:nvPicPr>
          <p:cNvPr id="1127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706" y="1524000"/>
            <a:ext cx="1167694" cy="477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0" y="2438400"/>
            <a:ext cx="9144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2400" dirty="0" smtClean="0"/>
              <a:t>In the mass basis, one </a:t>
            </a:r>
            <a:r>
              <a:rPr lang="en-US" sz="2400" dirty="0" smtClean="0"/>
              <a:t>finds that the physical states are the massless SM photon </a:t>
            </a:r>
            <a:r>
              <a:rPr lang="en-US" sz="3200" dirty="0" smtClean="0">
                <a:latin typeface="Symbol" charset="2"/>
                <a:cs typeface="Symbol" charset="2"/>
              </a:rPr>
              <a:t>g</a:t>
            </a:r>
            <a:r>
              <a:rPr lang="en-US" sz="2400" dirty="0" smtClean="0"/>
              <a:t> and a massive “dark photon” A’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sz="1200" dirty="0"/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2400" dirty="0" smtClean="0"/>
              <a:t>The SM photon does not couple to hidden particles.  But the dark photon couples to SM particles with charges </a:t>
            </a:r>
            <a:r>
              <a:rPr lang="en-US" sz="2400" dirty="0" smtClean="0"/>
              <a:t>proportional to their </a:t>
            </a:r>
            <a:r>
              <a:rPr lang="en-US" sz="2400" dirty="0" smtClean="0"/>
              <a:t>SM charges</a:t>
            </a:r>
            <a:endParaRPr lang="en-US" sz="2400" dirty="0"/>
          </a:p>
        </p:txBody>
      </p:sp>
      <p:grpSp>
        <p:nvGrpSpPr>
          <p:cNvPr id="3" name="Group 2"/>
          <p:cNvGrpSpPr/>
          <p:nvPr/>
        </p:nvGrpSpPr>
        <p:grpSpPr>
          <a:xfrm>
            <a:off x="1448049" y="4648200"/>
            <a:ext cx="2806413" cy="2057400"/>
            <a:chOff x="4800600" y="4495800"/>
            <a:chExt cx="2806413" cy="2057400"/>
          </a:xfrm>
        </p:grpSpPr>
        <p:pic>
          <p:nvPicPr>
            <p:cNvPr id="19" name="Picture 18" descr="QEDvertex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119961" y="4618522"/>
              <a:ext cx="2209800" cy="1875137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4800600" y="5105400"/>
              <a:ext cx="39556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latin typeface="Symbol" charset="2"/>
                  <a:cs typeface="Symbol" charset="2"/>
                </a:rPr>
                <a:t>g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156182" y="5968424"/>
              <a:ext cx="450831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 smtClean="0"/>
                <a:t>f</a:t>
              </a:r>
              <a:r>
                <a:rPr lang="en-US" sz="3200" baseline="-25000" dirty="0" err="1" smtClean="0"/>
                <a:t>h</a:t>
              </a:r>
              <a:endParaRPr lang="en-US" sz="3200" baseline="-250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156182" y="4495800"/>
              <a:ext cx="450831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 smtClean="0"/>
                <a:t>f</a:t>
              </a:r>
              <a:r>
                <a:rPr lang="en-US" sz="3200" baseline="-25000" dirty="0" err="1" smtClean="0"/>
                <a:t>h</a:t>
              </a:r>
              <a:endParaRPr lang="en-US" sz="3200" baseline="-25000" dirty="0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5562600" y="4783941"/>
              <a:ext cx="1143000" cy="1616859"/>
              <a:chOff x="5600700" y="4876800"/>
              <a:chExt cx="1143000" cy="1616859"/>
            </a:xfrm>
          </p:grpSpPr>
          <p:cxnSp>
            <p:nvCxnSpPr>
              <p:cNvPr id="6" name="Straight Connector 5"/>
              <p:cNvCxnSpPr/>
              <p:nvPr/>
            </p:nvCxnSpPr>
            <p:spPr>
              <a:xfrm>
                <a:off x="5600700" y="4876800"/>
                <a:ext cx="1143000" cy="1616859"/>
              </a:xfrm>
              <a:prstGeom prst="line">
                <a:avLst/>
              </a:prstGeom>
              <a:ln w="76200" cmpd="sng">
                <a:solidFill>
                  <a:srgbClr val="FF0000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H="1">
                <a:off x="5600700" y="4876800"/>
                <a:ext cx="1143000" cy="1616859"/>
              </a:xfrm>
              <a:prstGeom prst="line">
                <a:avLst/>
              </a:prstGeom>
              <a:ln w="76200" cmpd="sng">
                <a:solidFill>
                  <a:srgbClr val="FF0000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Group 4"/>
          <p:cNvGrpSpPr/>
          <p:nvPr/>
        </p:nvGrpSpPr>
        <p:grpSpPr>
          <a:xfrm>
            <a:off x="5029449" y="4648200"/>
            <a:ext cx="2742951" cy="2057400"/>
            <a:chOff x="1295400" y="4572000"/>
            <a:chExt cx="2742951" cy="2057400"/>
          </a:xfrm>
        </p:grpSpPr>
        <p:pic>
          <p:nvPicPr>
            <p:cNvPr id="15" name="Picture 14" descr="QEDvertex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76400" y="4694722"/>
              <a:ext cx="2209800" cy="1875137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295400" y="5334000"/>
              <a:ext cx="503864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+mj-lt"/>
                  <a:cs typeface="Symbol" charset="2"/>
                </a:rPr>
                <a:t>A’</a:t>
              </a:r>
              <a:endParaRPr lang="en-US" sz="3200" dirty="0">
                <a:latin typeface="+mj-lt"/>
                <a:cs typeface="Symbol" charset="2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712621" y="6044624"/>
              <a:ext cx="325730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f</a:t>
              </a:r>
              <a:endParaRPr lang="en-US" sz="32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712621" y="4572000"/>
              <a:ext cx="325730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f</a:t>
              </a:r>
              <a:endParaRPr lang="en-US" sz="3200" dirty="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2400181" y="5791200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latin typeface="Symbol" charset="0"/>
                </a:rPr>
                <a:t>e</a:t>
              </a:r>
              <a:r>
                <a:rPr lang="en-US" sz="2400" dirty="0" err="1" smtClean="0"/>
                <a:t>eQ</a:t>
              </a:r>
              <a:r>
                <a:rPr lang="en-US" sz="2400" baseline="-25000" dirty="0" err="1" smtClean="0"/>
                <a:t>f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7551989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104775"/>
            <a:ext cx="9144000" cy="657225"/>
          </a:xfrm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  <a:latin typeface="Arial" charset="0"/>
              </a:rPr>
              <a:t>DARK PHOTONS</a:t>
            </a:r>
            <a:endParaRPr lang="en-US" sz="32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0" y="876301"/>
            <a:ext cx="9144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latin typeface="+mn-lt"/>
              </a:rPr>
              <a:t>The k</a:t>
            </a:r>
            <a:r>
              <a:rPr lang="en-US" sz="2400" dirty="0" smtClean="0">
                <a:latin typeface="+mn-lt"/>
              </a:rPr>
              <a:t>inetic </a:t>
            </a:r>
            <a:r>
              <a:rPr lang="en-US" sz="2400" dirty="0" smtClean="0">
                <a:latin typeface="+mn-lt"/>
              </a:rPr>
              <a:t>mixing parameter</a:t>
            </a:r>
            <a:r>
              <a:rPr lang="en-US" sz="2400" dirty="0" smtClean="0">
                <a:latin typeface="Symbol" charset="0"/>
              </a:rPr>
              <a:t>: e</a:t>
            </a:r>
            <a:r>
              <a:rPr lang="en-US" sz="2400" dirty="0" smtClean="0"/>
              <a:t> </a:t>
            </a:r>
            <a:r>
              <a:rPr lang="en-US" sz="2400" dirty="0"/>
              <a:t>~ 10</a:t>
            </a:r>
            <a:r>
              <a:rPr lang="en-US" sz="2400" baseline="30000" dirty="0"/>
              <a:t>-3</a:t>
            </a:r>
            <a:r>
              <a:rPr lang="en-US" sz="2400" dirty="0"/>
              <a:t> </a:t>
            </a:r>
            <a:r>
              <a:rPr lang="en-US" sz="2400" dirty="0" smtClean="0"/>
              <a:t>N from </a:t>
            </a:r>
            <a:r>
              <a:rPr lang="en-US" sz="2400" dirty="0"/>
              <a:t>1-loop effects</a:t>
            </a:r>
            <a:r>
              <a:rPr lang="en-US" sz="2400" dirty="0" smtClean="0"/>
              <a:t>, where N is the number of particles in the loop, even </a:t>
            </a:r>
            <a:r>
              <a:rPr lang="en-US" sz="2400" dirty="0"/>
              <a:t>for arbitrarily heavy particles in the loop (non-decoupling</a:t>
            </a:r>
            <a:r>
              <a:rPr lang="en-US" sz="2400" dirty="0" smtClean="0"/>
              <a:t>)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sz="2400" dirty="0" smtClean="0"/>
          </a:p>
          <a:p>
            <a:pPr marL="0" indent="0" eaLnBrk="1" hangingPunct="1">
              <a:spcBef>
                <a:spcPct val="20000"/>
              </a:spcBef>
            </a:pPr>
            <a:endParaRPr lang="en-US" sz="2400" dirty="0"/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0" indent="0" eaLnBrk="1" hangingPunct="1">
              <a:spcBef>
                <a:spcPct val="20000"/>
              </a:spcBef>
            </a:pPr>
            <a:endParaRPr lang="en-US" sz="2400" dirty="0" smtClean="0"/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2400" dirty="0" smtClean="0"/>
              <a:t>A d</a:t>
            </a:r>
            <a:r>
              <a:rPr lang="en-US" sz="2400" dirty="0" smtClean="0"/>
              <a:t>ark </a:t>
            </a:r>
            <a:r>
              <a:rPr lang="en-US" sz="2400" dirty="0" smtClean="0"/>
              <a:t>photon </a:t>
            </a:r>
            <a:r>
              <a:rPr lang="en-US" sz="2400" dirty="0" smtClean="0"/>
              <a:t>mass </a:t>
            </a:r>
            <a:r>
              <a:rPr lang="en-US" sz="2400" dirty="0"/>
              <a:t>m</a:t>
            </a:r>
            <a:r>
              <a:rPr lang="en-US" sz="2400" baseline="-25000" dirty="0"/>
              <a:t>A’ </a:t>
            </a:r>
            <a:r>
              <a:rPr lang="en-US" sz="2400" dirty="0"/>
              <a:t>~ 1-100 MeV </a:t>
            </a:r>
            <a:r>
              <a:rPr lang="en-US" sz="2400" dirty="0" smtClean="0"/>
              <a:t>may induce strong DM self-interactions or (with </a:t>
            </a:r>
            <a:r>
              <a:rPr lang="en-US" sz="2400" dirty="0" smtClean="0">
                <a:latin typeface="Symbol" charset="0"/>
              </a:rPr>
              <a:t>e</a:t>
            </a:r>
            <a:r>
              <a:rPr lang="en-US" sz="2400" dirty="0" smtClean="0"/>
              <a:t> </a:t>
            </a:r>
            <a:r>
              <a:rPr lang="en-US" sz="2400" dirty="0"/>
              <a:t>~ 10</a:t>
            </a:r>
            <a:r>
              <a:rPr lang="en-US" sz="2400" baseline="30000" dirty="0"/>
              <a:t>-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) resolve the </a:t>
            </a:r>
            <a:r>
              <a:rPr lang="en-US" sz="2400" dirty="0"/>
              <a:t>(g-2)</a:t>
            </a:r>
            <a:r>
              <a:rPr lang="en-US" sz="2400" baseline="-25000" dirty="0">
                <a:latin typeface="Symbol" charset="2"/>
                <a:cs typeface="Symbol" charset="2"/>
              </a:rPr>
              <a:t>m</a:t>
            </a:r>
            <a:r>
              <a:rPr lang="en-US" sz="2400" dirty="0"/>
              <a:t> </a:t>
            </a:r>
            <a:r>
              <a:rPr lang="en-US" sz="2400" dirty="0" smtClean="0"/>
              <a:t>anomaly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sz="2400" dirty="0" smtClean="0"/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2400" dirty="0" smtClean="0"/>
              <a:t>This motivates searches for dark photons</a:t>
            </a:r>
            <a:r>
              <a:rPr lang="en-US" sz="2400" dirty="0"/>
              <a:t> </a:t>
            </a:r>
            <a:r>
              <a:rPr lang="en-US" sz="2400" dirty="0" smtClean="0"/>
              <a:t>in a </a:t>
            </a:r>
            <a:r>
              <a:rPr lang="en-US" sz="2400" dirty="0" smtClean="0"/>
              <a:t>vast, unexplored </a:t>
            </a:r>
            <a:r>
              <a:rPr lang="en-US" sz="2400" dirty="0" smtClean="0"/>
              <a:t>(m</a:t>
            </a:r>
            <a:r>
              <a:rPr lang="en-US" sz="2400" baseline="-25000" dirty="0" smtClean="0"/>
              <a:t>A’</a:t>
            </a:r>
            <a:r>
              <a:rPr lang="en-US" sz="2400" dirty="0" smtClean="0"/>
              <a:t>, </a:t>
            </a:r>
            <a:r>
              <a:rPr lang="en-US" sz="2400" dirty="0">
                <a:latin typeface="Symbol" charset="0"/>
              </a:rPr>
              <a:t>e</a:t>
            </a:r>
            <a:r>
              <a:rPr lang="en-US" sz="2400" dirty="0" smtClean="0"/>
              <a:t>) parameter space with, perhaps, a region of special interest with m</a:t>
            </a:r>
            <a:r>
              <a:rPr lang="en-US" sz="2400" baseline="-25000" dirty="0" smtClean="0"/>
              <a:t>A’ </a:t>
            </a:r>
            <a:r>
              <a:rPr lang="en-US" sz="2400" dirty="0" smtClean="0"/>
              <a:t>~ 1-100 MeV and </a:t>
            </a:r>
            <a:r>
              <a:rPr lang="en-US" sz="2400" dirty="0" smtClean="0">
                <a:latin typeface="Symbol" charset="0"/>
              </a:rPr>
              <a:t>e</a:t>
            </a:r>
            <a:r>
              <a:rPr lang="en-US" sz="2400" dirty="0" smtClean="0"/>
              <a:t> ~ 10</a:t>
            </a:r>
            <a:r>
              <a:rPr lang="en-US" sz="2400" baseline="30000" dirty="0" smtClean="0"/>
              <a:t>-3</a:t>
            </a:r>
            <a:endParaRPr lang="en-US" sz="2400" baseline="30000" dirty="0"/>
          </a:p>
        </p:txBody>
      </p:sp>
      <p:grpSp>
        <p:nvGrpSpPr>
          <p:cNvPr id="6" name="Group 5"/>
          <p:cNvGrpSpPr/>
          <p:nvPr/>
        </p:nvGrpSpPr>
        <p:grpSpPr>
          <a:xfrm>
            <a:off x="2528464" y="2209800"/>
            <a:ext cx="3796136" cy="1429635"/>
            <a:chOff x="4829025" y="1905000"/>
            <a:chExt cx="3796136" cy="1429635"/>
          </a:xfrm>
        </p:grpSpPr>
        <p:pic>
          <p:nvPicPr>
            <p:cNvPr id="5" name="Picture 4" descr="Feynman_VacuumPolarization_2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054791" y="1184210"/>
              <a:ext cx="1429635" cy="2871216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829025" y="2318395"/>
              <a:ext cx="503864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+mj-lt"/>
                  <a:cs typeface="Symbol" charset="2"/>
                </a:rPr>
                <a:t>A’</a:t>
              </a:r>
              <a:endParaRPr lang="en-US" sz="3200" dirty="0">
                <a:latin typeface="+mj-lt"/>
                <a:cs typeface="Symbol" charset="2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229600" y="2187714"/>
              <a:ext cx="39556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latin typeface="Symbol" charset="2"/>
                  <a:cs typeface="Symbol" charset="2"/>
                </a:rPr>
                <a:t>g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529379" y="2318395"/>
              <a:ext cx="481021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+mj-lt"/>
                  <a:cs typeface="Symbol" charset="2"/>
                </a:rPr>
                <a:t>N</a:t>
              </a:r>
              <a:endParaRPr lang="en-US" sz="3200" dirty="0">
                <a:latin typeface="+mj-lt"/>
                <a:cs typeface="Symbol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82394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104775"/>
            <a:ext cx="9144000" cy="657225"/>
          </a:xfrm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  <a:latin typeface="Arial" charset="0"/>
              </a:rPr>
              <a:t>CURRENT CONSTRAINTS</a:t>
            </a:r>
            <a:endParaRPr lang="en-US" sz="32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378533" y="4678362"/>
            <a:ext cx="4117267" cy="1265238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>
                <a:latin typeface="Arial" charset="0"/>
              </a:rPr>
              <a:t>A: Bump hunts</a:t>
            </a:r>
          </a:p>
          <a:p>
            <a:pPr marL="0" indent="0">
              <a:buNone/>
            </a:pPr>
            <a:r>
              <a:rPr lang="en-US" sz="1800" dirty="0" smtClean="0">
                <a:latin typeface="Arial" charset="0"/>
              </a:rPr>
              <a:t>B: Displaced vertices (short decays)</a:t>
            </a:r>
          </a:p>
          <a:p>
            <a:pPr marL="0" indent="0">
              <a:buNone/>
            </a:pPr>
            <a:r>
              <a:rPr lang="en-US" sz="1800" dirty="0" smtClean="0">
                <a:latin typeface="Arial" charset="0"/>
              </a:rPr>
              <a:t>C: Beam dumps (long decays)</a:t>
            </a:r>
            <a:endParaRPr lang="en-US" sz="1800" dirty="0"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524000"/>
            <a:ext cx="3407875" cy="31577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3600" y="4038600"/>
            <a:ext cx="1840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Dark Sectors (2016)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9667" y="1524000"/>
            <a:ext cx="4340933" cy="44797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9099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 world-wide program to search for dark photons A’</a:t>
            </a:r>
            <a:endParaRPr lang="en-US" baseline="-25000" dirty="0" smtClean="0">
              <a:latin typeface="Symbol" charset="2"/>
              <a:cs typeface="Symbol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0768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More to </a:t>
            </a:r>
            <a:r>
              <a:rPr lang="en-US" sz="2000" dirty="0" smtClean="0"/>
              <a:t>be done, but </a:t>
            </a:r>
            <a:r>
              <a:rPr lang="en-US" sz="2000" dirty="0" smtClean="0"/>
              <a:t>experiments already exclude A</a:t>
            </a:r>
            <a:r>
              <a:rPr lang="en-US" sz="2000" dirty="0" smtClean="0"/>
              <a:t>’ as a (g-2)</a:t>
            </a:r>
            <a:r>
              <a:rPr lang="en-US" sz="2000" baseline="-25000" dirty="0" smtClean="0">
                <a:latin typeface="Symbol" charset="2"/>
                <a:cs typeface="Symbol" charset="2"/>
              </a:rPr>
              <a:t>m</a:t>
            </a:r>
            <a:r>
              <a:rPr lang="en-US" sz="2000" dirty="0" smtClean="0">
                <a:latin typeface="+mn-lt"/>
                <a:cs typeface="Symbol" charset="2"/>
              </a:rPr>
              <a:t> </a:t>
            </a:r>
            <a:r>
              <a:rPr lang="en-US" sz="2000" dirty="0" smtClean="0">
                <a:latin typeface="+mn-lt"/>
                <a:cs typeface="Symbol" charset="2"/>
              </a:rPr>
              <a:t>solution</a:t>
            </a:r>
            <a:endParaRPr lang="en-US" sz="2000" dirty="0" smtClean="0">
              <a:latin typeface="+mn-lt"/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326218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 txBox="1">
            <a:spLocks/>
          </p:cNvSpPr>
          <p:nvPr/>
        </p:nvSpPr>
        <p:spPr bwMode="auto">
          <a:xfrm>
            <a:off x="0" y="152400"/>
            <a:ext cx="9144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00"/>
                </a:solidFill>
              </a:rPr>
              <a:t>NEW PHYSICS IN NUCLEAR TRANSITIONS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1676400"/>
            <a:ext cx="81534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/>
              <a:t>N</a:t>
            </a:r>
            <a:r>
              <a:rPr lang="en-US" sz="2400" dirty="0" smtClean="0"/>
              <a:t>uclear </a:t>
            </a:r>
            <a:r>
              <a:rPr lang="en-US" sz="2400" dirty="0" smtClean="0"/>
              <a:t>transitions can be powerful probes of MeV-scale new physics</a:t>
            </a:r>
          </a:p>
          <a:p>
            <a:pPr marL="342900" indent="-342900">
              <a:buFont typeface="Arial"/>
              <a:buChar char="•"/>
            </a:pPr>
            <a:endParaRPr lang="en-US" sz="1200" dirty="0"/>
          </a:p>
          <a:p>
            <a:pPr algn="r"/>
            <a:r>
              <a:rPr lang="en-US" dirty="0" err="1"/>
              <a:t>Treiman</a:t>
            </a:r>
            <a:r>
              <a:rPr lang="en-US" dirty="0"/>
              <a:t>, </a:t>
            </a:r>
            <a:r>
              <a:rPr lang="en-US" dirty="0" err="1"/>
              <a:t>Wilczek</a:t>
            </a:r>
            <a:r>
              <a:rPr lang="en-US" dirty="0"/>
              <a:t> (1978)</a:t>
            </a:r>
          </a:p>
          <a:p>
            <a:pPr algn="r"/>
            <a:r>
              <a:rPr lang="en-US" dirty="0"/>
              <a:t>Donnelly, Freedman, </a:t>
            </a:r>
            <a:r>
              <a:rPr lang="en-US" dirty="0" err="1"/>
              <a:t>Lytel</a:t>
            </a:r>
            <a:r>
              <a:rPr lang="en-US" dirty="0"/>
              <a:t>, </a:t>
            </a:r>
            <a:r>
              <a:rPr lang="en-US" dirty="0" err="1"/>
              <a:t>Peccei</a:t>
            </a:r>
            <a:r>
              <a:rPr lang="en-US" dirty="0"/>
              <a:t>, Schwartz (1978)</a:t>
            </a:r>
          </a:p>
          <a:p>
            <a:pPr algn="r"/>
            <a:r>
              <a:rPr lang="en-US" dirty="0"/>
              <a:t>Savage, </a:t>
            </a:r>
            <a:r>
              <a:rPr lang="en-US" dirty="0" err="1"/>
              <a:t>McKeown</a:t>
            </a:r>
            <a:r>
              <a:rPr lang="en-US" dirty="0"/>
              <a:t>, </a:t>
            </a:r>
            <a:r>
              <a:rPr lang="en-US" dirty="0" err="1"/>
              <a:t>Filippone</a:t>
            </a:r>
            <a:r>
              <a:rPr lang="en-US" dirty="0"/>
              <a:t>, Mitchell (1986)</a:t>
            </a:r>
          </a:p>
          <a:p>
            <a:endParaRPr lang="en-US" sz="2400" dirty="0" smtClean="0"/>
          </a:p>
          <a:p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A</a:t>
            </a:r>
            <a:r>
              <a:rPr lang="en-US" sz="2400" dirty="0" smtClean="0"/>
              <a:t> recent 6.8</a:t>
            </a:r>
            <a:r>
              <a:rPr lang="en-US" sz="2400" dirty="0" smtClean="0">
                <a:latin typeface="Symbol" charset="2"/>
                <a:cs typeface="Symbol" charset="2"/>
              </a:rPr>
              <a:t>s</a:t>
            </a:r>
            <a:r>
              <a:rPr lang="en-US" sz="2400" dirty="0" smtClean="0"/>
              <a:t> experimental anomaly might indicate the production of new particles in excited </a:t>
            </a:r>
            <a:r>
              <a:rPr lang="en-US" sz="2400" baseline="30000" dirty="0" smtClean="0"/>
              <a:t>8</a:t>
            </a:r>
            <a:r>
              <a:rPr lang="en-US" sz="2400" dirty="0" smtClean="0"/>
              <a:t>Be decays</a:t>
            </a:r>
          </a:p>
          <a:p>
            <a:pPr algn="r"/>
            <a:endParaRPr lang="en-US" sz="1600" dirty="0" smtClean="0"/>
          </a:p>
          <a:p>
            <a:pPr marL="342900" indent="-342900" algn="r">
              <a:buAutoNum type="alphaUcPeriod"/>
            </a:pPr>
            <a:r>
              <a:rPr lang="en-US" dirty="0" smtClean="0"/>
              <a:t>J</a:t>
            </a:r>
            <a:r>
              <a:rPr lang="en-US" dirty="0"/>
              <a:t>. </a:t>
            </a:r>
            <a:r>
              <a:rPr lang="en-US" dirty="0" err="1"/>
              <a:t>Krasznahorkay</a:t>
            </a:r>
            <a:r>
              <a:rPr lang="en-US" dirty="0"/>
              <a:t> et al., </a:t>
            </a:r>
            <a:r>
              <a:rPr lang="en-US" dirty="0" smtClean="0"/>
              <a:t>PRL, 1504.01527 </a:t>
            </a:r>
            <a:r>
              <a:rPr lang="en-US" dirty="0"/>
              <a:t>[</a:t>
            </a:r>
            <a:r>
              <a:rPr lang="en-US" dirty="0" err="1"/>
              <a:t>nucl</a:t>
            </a:r>
            <a:r>
              <a:rPr lang="en-US" dirty="0"/>
              <a:t>-ex</a:t>
            </a:r>
            <a:r>
              <a:rPr lang="en-US" dirty="0" smtClean="0"/>
              <a:t>]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17881" y="2323236"/>
            <a:ext cx="184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979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itle 4"/>
          <p:cNvSpPr>
            <a:spLocks noGrp="1"/>
          </p:cNvSpPr>
          <p:nvPr>
            <p:ph type="title"/>
          </p:nvPr>
        </p:nvSpPr>
        <p:spPr>
          <a:xfrm>
            <a:off x="0" y="168275"/>
            <a:ext cx="9144000" cy="441325"/>
          </a:xfrm>
        </p:spPr>
        <p:txBody>
          <a:bodyPr/>
          <a:lstStyle/>
          <a:p>
            <a:pPr eaLnBrk="1" hangingPunct="1"/>
            <a:r>
              <a:rPr lang="en-US" sz="3200" baseline="30000" dirty="0" smtClean="0">
                <a:latin typeface="Arial" charset="0"/>
              </a:rPr>
              <a:t>8</a:t>
            </a:r>
            <a:r>
              <a:rPr lang="en-US" sz="3200" dirty="0" smtClean="0">
                <a:latin typeface="Arial" charset="0"/>
              </a:rPr>
              <a:t>BE AS A NEW PHYSICS LAB</a:t>
            </a:r>
            <a:endParaRPr lang="en-US" sz="3200" dirty="0"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884159"/>
            <a:ext cx="5029200" cy="563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baseline="30000" dirty="0" smtClean="0"/>
              <a:t>8</a:t>
            </a:r>
            <a:r>
              <a:rPr lang="en-US" sz="2400" dirty="0" smtClean="0"/>
              <a:t>Be is composed of 4 protons and 4 neutrons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Excited states can be produced in large numbers through p + </a:t>
            </a:r>
            <a:r>
              <a:rPr lang="en-US" sz="2400" baseline="30000" dirty="0" smtClean="0"/>
              <a:t>7</a:t>
            </a:r>
            <a:r>
              <a:rPr lang="en-US" sz="2400" dirty="0" smtClean="0"/>
              <a:t>Li </a:t>
            </a:r>
            <a:r>
              <a:rPr lang="en-US" sz="2400" dirty="0" smtClean="0">
                <a:sym typeface="Wingdings"/>
              </a:rPr>
              <a:t> high statistics “intensity” frontier</a:t>
            </a:r>
            <a:endParaRPr lang="en-US" sz="2400" dirty="0" smtClean="0"/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Excited states decay to ground state with relatively large </a:t>
            </a:r>
            <a:r>
              <a:rPr lang="en-US" sz="2400" dirty="0"/>
              <a:t>energies (~20 MeV) </a:t>
            </a:r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baseline="30000" dirty="0"/>
              <a:t>8</a:t>
            </a:r>
            <a:r>
              <a:rPr lang="en-US" sz="2400" dirty="0"/>
              <a:t>Be </a:t>
            </a:r>
            <a:r>
              <a:rPr lang="en-US" sz="2400" dirty="0" smtClean="0"/>
              <a:t>nuclear transitions then provide interesting probes of light, weakly-coupled particles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4688" y="1676400"/>
            <a:ext cx="3766912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286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_ar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57493</TotalTime>
  <Words>2169</Words>
  <Application>Microsoft Macintosh PowerPoint</Application>
  <PresentationFormat>On-screen Show (4:3)</PresentationFormat>
  <Paragraphs>315</Paragraphs>
  <Slides>34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office_arial</vt:lpstr>
      <vt:lpstr>PowerPoint Presentation</vt:lpstr>
      <vt:lpstr>PowerPoint Presentation</vt:lpstr>
      <vt:lpstr>PowerPoint Presentation</vt:lpstr>
      <vt:lpstr>PowerPoint Presentation</vt:lpstr>
      <vt:lpstr>VECTOR PORTAL</vt:lpstr>
      <vt:lpstr>DARK PHOTONS</vt:lpstr>
      <vt:lpstr>CURRENT CONSTRAINTS</vt:lpstr>
      <vt:lpstr>PowerPoint Presentation</vt:lpstr>
      <vt:lpstr>8BE AS A NEW PHYSICS LAB</vt:lpstr>
      <vt:lpstr>8BE SPECTRUM</vt:lpstr>
      <vt:lpstr>8BE* DECAY</vt:lpstr>
      <vt:lpstr>8BE* DECAY</vt:lpstr>
      <vt:lpstr>THE ATOMKI 8BE EXPERIMENT</vt:lpstr>
      <vt:lpstr>THE ATOMKI 8BE EXPERIMENT</vt:lpstr>
      <vt:lpstr>THE ATOMKI ANOMALY</vt:lpstr>
      <vt:lpstr>THE ATOMKI ANOMALY</vt:lpstr>
      <vt:lpstr>CROSS CHECKS</vt:lpstr>
      <vt:lpstr>SIGNAL CHARACTERISTICS</vt:lpstr>
      <vt:lpstr>NEW PHYSICS QUESTIONS</vt:lpstr>
      <vt:lpstr>SPIN 0 NEUTRAL BOSONS</vt:lpstr>
      <vt:lpstr>SPIN-1 GAUGE BOSONS</vt:lpstr>
      <vt:lpstr>THE REQUIRED PARTON-LEVEL COUPLINGS</vt:lpstr>
      <vt:lpstr>PROTOPHOBIA</vt:lpstr>
      <vt:lpstr>PROTOPHOBIC GAUGE BOSON</vt:lpstr>
      <vt:lpstr>EFFECT OF ISOSPIN MIXING</vt:lpstr>
      <vt:lpstr>EFFECTS OF ISOSPIN MIXING</vt:lpstr>
      <vt:lpstr>LEPTON COUPLING CONSTRAINTS</vt:lpstr>
      <vt:lpstr>ANOMALY-FREE MODELS</vt:lpstr>
      <vt:lpstr>A B-L PROTOPHOBIC MODEL</vt:lpstr>
      <vt:lpstr>A B-L PROTOPHOBIC MODEL</vt:lpstr>
      <vt:lpstr>A U(1)B PROTOPHOBIC MODEL</vt:lpstr>
      <vt:lpstr>FUTURE TESTS: NUCLEAR PHYSICS</vt:lpstr>
      <vt:lpstr>FUTURE TESTS: “DARK PHOTON” EXPTS</vt:lpstr>
      <vt:lpstr>CONCLUSIONS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</dc:creator>
  <cp:lastModifiedBy>Jonathan</cp:lastModifiedBy>
  <cp:revision>1130</cp:revision>
  <cp:lastPrinted>2013-07-29T03:23:30Z</cp:lastPrinted>
  <dcterms:created xsi:type="dcterms:W3CDTF">2011-05-01T15:38:23Z</dcterms:created>
  <dcterms:modified xsi:type="dcterms:W3CDTF">2016-11-22T09:33:54Z</dcterms:modified>
</cp:coreProperties>
</file>