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1"/>
  </p:sldMasterIdLst>
  <p:notesMasterIdLst>
    <p:notesMasterId r:id="rId37"/>
  </p:notesMasterIdLst>
  <p:handoutMasterIdLst>
    <p:handoutMasterId r:id="rId38"/>
  </p:handoutMasterIdLst>
  <p:sldIdLst>
    <p:sldId id="578" r:id="rId2"/>
    <p:sldId id="786" r:id="rId3"/>
    <p:sldId id="805" r:id="rId4"/>
    <p:sldId id="787" r:id="rId5"/>
    <p:sldId id="844" r:id="rId6"/>
    <p:sldId id="807" r:id="rId7"/>
    <p:sldId id="810" r:id="rId8"/>
    <p:sldId id="811" r:id="rId9"/>
    <p:sldId id="812" r:id="rId10"/>
    <p:sldId id="813" r:id="rId11"/>
    <p:sldId id="814" r:id="rId12"/>
    <p:sldId id="815" r:id="rId13"/>
    <p:sldId id="816" r:id="rId14"/>
    <p:sldId id="817" r:id="rId15"/>
    <p:sldId id="818" r:id="rId16"/>
    <p:sldId id="819" r:id="rId17"/>
    <p:sldId id="820" r:id="rId18"/>
    <p:sldId id="821" r:id="rId19"/>
    <p:sldId id="822" r:id="rId20"/>
    <p:sldId id="823" r:id="rId21"/>
    <p:sldId id="845" r:id="rId22"/>
    <p:sldId id="824" r:id="rId23"/>
    <p:sldId id="825" r:id="rId24"/>
    <p:sldId id="854" r:id="rId25"/>
    <p:sldId id="826" r:id="rId26"/>
    <p:sldId id="853" r:id="rId27"/>
    <p:sldId id="852" r:id="rId28"/>
    <p:sldId id="840" r:id="rId29"/>
    <p:sldId id="841" r:id="rId30"/>
    <p:sldId id="842" r:id="rId31"/>
    <p:sldId id="843" r:id="rId32"/>
    <p:sldId id="828" r:id="rId33"/>
    <p:sldId id="829" r:id="rId34"/>
    <p:sldId id="830" r:id="rId35"/>
    <p:sldId id="831" r:id="rId3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9"/>
    <a:srgbClr val="FF0000"/>
    <a:srgbClr val="0000FF"/>
    <a:srgbClr val="00BE00"/>
    <a:srgbClr val="00CC00"/>
    <a:srgbClr val="0000CC"/>
    <a:srgbClr val="17375E"/>
    <a:srgbClr val="4A7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29" autoAdjust="0"/>
    <p:restoredTop sz="94706" autoAdjust="0"/>
  </p:normalViewPr>
  <p:slideViewPr>
    <p:cSldViewPr snapToObjects="1">
      <p:cViewPr varScale="1">
        <p:scale>
          <a:sx n="97" d="100"/>
          <a:sy n="97" d="100"/>
        </p:scale>
        <p:origin x="-30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58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Objects="1">
      <p:cViewPr varScale="1">
        <p:scale>
          <a:sx n="64" d="100"/>
          <a:sy n="64" d="100"/>
        </p:scale>
        <p:origin x="-2040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B7BB71DE-E4E2-D740-9B0C-BCAB2D8C950C}" type="datetime1">
              <a:rPr lang="en-US"/>
              <a:pPr/>
              <a:t>2/21/17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AF94FE53-22EF-054E-B544-A70BD85E07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7943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3E058F47-4F34-0441-830E-9AC59C39D30F}" type="datetime1">
              <a:rPr lang="en-US"/>
              <a:pPr/>
              <a:t>2/21/17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B8571E1E-6B02-6C4B-9263-FC8901A7D6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7403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E1F641B-6BBA-8347-9F4F-072BA9C2AE85}" type="slidenum">
              <a:rPr lang="en-US">
                <a:latin typeface="Calibri" charset="0"/>
              </a:rPr>
              <a:pPr eaLnBrk="1" hangingPunct="1"/>
              <a:t>1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D8527E3-EE92-2B41-A743-BA878ACA5736}" type="slidenum">
              <a:rPr lang="en-US">
                <a:latin typeface="Calibri" charset="0"/>
              </a:rPr>
              <a:pPr eaLnBrk="1" hangingPunct="1"/>
              <a:t>35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55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6233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168275"/>
            <a:ext cx="68580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9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Text Box 23"/>
          <p:cNvSpPr txBox="1">
            <a:spLocks noChangeArrowheads="1"/>
          </p:cNvSpPr>
          <p:nvPr/>
        </p:nvSpPr>
        <p:spPr bwMode="auto">
          <a:xfrm>
            <a:off x="8162925" y="6138863"/>
            <a:ext cx="450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defRPr/>
            </a:pPr>
            <a:endParaRPr lang="en-US" sz="100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9" name="Line 28"/>
          <p:cNvSpPr>
            <a:spLocks noChangeShapeType="1"/>
          </p:cNvSpPr>
          <p:nvPr/>
        </p:nvSpPr>
        <p:spPr bwMode="auto">
          <a:xfrm>
            <a:off x="304800" y="715963"/>
            <a:ext cx="8474075" cy="0"/>
          </a:xfrm>
          <a:prstGeom prst="line">
            <a:avLst/>
          </a:prstGeom>
          <a:noFill/>
          <a:ln w="57150">
            <a:solidFill>
              <a:srgbClr val="0B45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101600" y="6553200"/>
            <a:ext cx="1905000" cy="282575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rgbClr val="0000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latin typeface="+mn-lt"/>
                <a:ea typeface="+mn-ea"/>
                <a:cs typeface="+mn-cs"/>
              </a:rPr>
              <a:t>21 Feb 2017</a:t>
            </a:r>
            <a:endParaRPr lang="en-US" sz="1000" dirty="0">
              <a:latin typeface="+mn-lt"/>
              <a:ea typeface="+mn-ea"/>
              <a:cs typeface="+mn-cs"/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2971800" y="6542088"/>
            <a:ext cx="2895600" cy="290512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rgbClr val="0000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1" name="Rectangle 6"/>
          <p:cNvSpPr txBox="1">
            <a:spLocks noChangeArrowheads="1"/>
          </p:cNvSpPr>
          <p:nvPr/>
        </p:nvSpPr>
        <p:spPr>
          <a:xfrm>
            <a:off x="7023100" y="6535738"/>
            <a:ext cx="1905000" cy="322262"/>
          </a:xfrm>
          <a:prstGeom prst="rect">
            <a:avLst/>
          </a:prstGeom>
          <a:ln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000">
                <a:solidFill>
                  <a:srgbClr val="0000FF"/>
                </a:solidFill>
              </a:rPr>
              <a:t>Feng  </a:t>
            </a:r>
            <a:fld id="{5A108418-F3A5-8041-ACE4-7A8CB0D9A6BF}" type="slidenum">
              <a:rPr lang="en-US" sz="1000">
                <a:solidFill>
                  <a:srgbClr val="0000FF"/>
                </a:solidFill>
              </a:rPr>
              <a:pPr algn="r" eaLnBrk="1" hangingPunct="1"/>
              <a:t>‹#›</a:t>
            </a:fld>
            <a:endParaRPr lang="en-US" sz="1000">
              <a:solidFill>
                <a:srgbClr val="0000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</p:sldLayoutIdLst>
  <p:hf sldNum="0"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000000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FF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0000FF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8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0" y="1184275"/>
            <a:ext cx="9144000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 b="1" dirty="0" smtClean="0"/>
              <a:t>THE BERYLLIUM ANOMALY</a:t>
            </a:r>
          </a:p>
          <a:p>
            <a:pPr algn="ctr"/>
            <a:r>
              <a:rPr lang="en-US" sz="4000" b="1" dirty="0" smtClean="0"/>
              <a:t>AND NEW PHYSICS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3429000"/>
            <a:ext cx="9144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000" i="1" dirty="0"/>
              <a:t>New Physics at the Intensity Frontier</a:t>
            </a:r>
          </a:p>
          <a:p>
            <a:pPr algn="ctr"/>
            <a:endParaRPr lang="en-US" sz="1200" i="1" dirty="0"/>
          </a:p>
          <a:p>
            <a:pPr algn="ctr"/>
            <a:r>
              <a:rPr lang="en-US" sz="2000" i="1" dirty="0" smtClean="0"/>
              <a:t>CERN-EPFL-Korea Theory Institute</a:t>
            </a:r>
          </a:p>
          <a:p>
            <a:pPr algn="ctr"/>
            <a:endParaRPr lang="en-US" sz="2400" dirty="0"/>
          </a:p>
          <a:p>
            <a:pPr algn="ctr"/>
            <a:r>
              <a:rPr lang="en-US" dirty="0"/>
              <a:t>Jonathan </a:t>
            </a:r>
            <a:r>
              <a:rPr lang="en-US" dirty="0" err="1"/>
              <a:t>Feng</a:t>
            </a:r>
            <a:r>
              <a:rPr lang="en-US" dirty="0"/>
              <a:t>, </a:t>
            </a:r>
            <a:r>
              <a:rPr lang="en-US" dirty="0" smtClean="0"/>
              <a:t>University of California, </a:t>
            </a:r>
            <a:r>
              <a:rPr lang="en-US" dirty="0"/>
              <a:t>Irvine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21 February 2017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4800" y="6211888"/>
            <a:ext cx="8458200" cy="46037"/>
          </a:xfrm>
          <a:prstGeom prst="rect">
            <a:avLst/>
          </a:prstGeom>
          <a:solidFill>
            <a:srgbClr val="000099"/>
          </a:soli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64008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advTm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pPr eaLnBrk="1" hangingPunct="1"/>
            <a:r>
              <a:rPr lang="en-US" sz="3200" baseline="30000" dirty="0" smtClean="0">
                <a:latin typeface="Arial" charset="0"/>
              </a:rPr>
              <a:t>8</a:t>
            </a:r>
            <a:r>
              <a:rPr lang="en-US" sz="3200" dirty="0" smtClean="0">
                <a:latin typeface="Arial" charset="0"/>
              </a:rPr>
              <a:t>BE SPECTRUM</a:t>
            </a:r>
            <a:endParaRPr lang="en-US" sz="3200" dirty="0"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585" y="6248400"/>
            <a:ext cx="7690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1608.03591; based on Tilley et al. (2004)</a:t>
            </a:r>
            <a:r>
              <a:rPr lang="en-US" sz="1400" dirty="0"/>
              <a:t>,</a:t>
            </a:r>
            <a:r>
              <a:rPr lang="en-US" sz="1400" dirty="0" smtClean="0"/>
              <a:t> http</a:t>
            </a:r>
            <a:r>
              <a:rPr lang="en-US" sz="1400" dirty="0"/>
              <a:t>://www.nndc.bnl.gov/</a:t>
            </a:r>
            <a:r>
              <a:rPr lang="en-US" sz="1400" dirty="0" smtClean="0"/>
              <a:t>nudat2</a:t>
            </a:r>
            <a:r>
              <a:rPr lang="en-US" sz="1400" dirty="0"/>
              <a:t>,</a:t>
            </a:r>
            <a:r>
              <a:rPr lang="en-US" sz="1400" dirty="0" smtClean="0"/>
              <a:t> </a:t>
            </a:r>
            <a:r>
              <a:rPr lang="en-US" sz="1400" dirty="0" err="1" smtClean="0"/>
              <a:t>Wiringa</a:t>
            </a:r>
            <a:r>
              <a:rPr lang="en-US" sz="1400" dirty="0" smtClean="0"/>
              <a:t> et al. (2013)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47" y="2667000"/>
            <a:ext cx="8598353" cy="35799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1066800"/>
            <a:ext cx="8763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Many excited states with different spins and </a:t>
            </a:r>
            <a:r>
              <a:rPr lang="en-US" sz="2400" dirty="0" err="1" smtClean="0"/>
              <a:t>isospins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Of special interest: the </a:t>
            </a:r>
            <a:r>
              <a:rPr lang="en-US" sz="2400" baseline="30000" dirty="0" smtClean="0"/>
              <a:t>8</a:t>
            </a:r>
            <a:r>
              <a:rPr lang="en-US" sz="2400" dirty="0" smtClean="0"/>
              <a:t>Be* (18.15) and </a:t>
            </a:r>
            <a:r>
              <a:rPr lang="en-US" sz="2400" baseline="30000" dirty="0" smtClean="0"/>
              <a:t>8</a:t>
            </a:r>
            <a:r>
              <a:rPr lang="en-US" sz="2400" dirty="0" smtClean="0"/>
              <a:t>Be*’ (17.64) states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7010400" y="5943600"/>
            <a:ext cx="1904234" cy="3810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05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838200" y="1241425"/>
            <a:ext cx="4419600" cy="4625975"/>
          </a:xfrm>
        </p:spPr>
        <p:txBody>
          <a:bodyPr>
            <a:noAutofit/>
          </a:bodyPr>
          <a:lstStyle/>
          <a:p>
            <a:r>
              <a:rPr lang="en-US" dirty="0" err="1" smtClean="0">
                <a:sym typeface="Wingdings"/>
              </a:rPr>
              <a:t>Hadronic</a:t>
            </a:r>
            <a:endParaRPr lang="en-US" dirty="0">
              <a:sym typeface="Wingdings"/>
            </a:endParaRP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	B(p </a:t>
            </a:r>
            <a:r>
              <a:rPr lang="en-US" baseline="30000" dirty="0" smtClean="0">
                <a:sym typeface="Wingdings"/>
              </a:rPr>
              <a:t>7</a:t>
            </a:r>
            <a:r>
              <a:rPr lang="en-US" dirty="0" smtClean="0">
                <a:sym typeface="Wingdings"/>
              </a:rPr>
              <a:t>Li) ≈ 100%</a:t>
            </a:r>
          </a:p>
          <a:p>
            <a:pPr marL="0" indent="0">
              <a:buNone/>
            </a:pPr>
            <a:endParaRPr lang="en-US" dirty="0" smtClean="0">
              <a:sym typeface="Wingdings"/>
            </a:endParaRPr>
          </a:p>
          <a:p>
            <a:pPr marL="0" indent="0">
              <a:buNone/>
            </a:pPr>
            <a:endParaRPr lang="en-US" dirty="0">
              <a:sym typeface="Wingdings"/>
            </a:endParaRPr>
          </a:p>
          <a:p>
            <a:r>
              <a:rPr lang="en-US" dirty="0">
                <a:sym typeface="Wingdings"/>
              </a:rPr>
              <a:t>Electromagnetic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	B(</a:t>
            </a:r>
            <a:r>
              <a:rPr lang="en-US" baseline="30000" dirty="0">
                <a:sym typeface="Wingdings"/>
              </a:rPr>
              <a:t>8</a:t>
            </a:r>
            <a:r>
              <a:rPr lang="en-US" dirty="0">
                <a:sym typeface="Wingdings"/>
              </a:rPr>
              <a:t>Be </a:t>
            </a:r>
            <a:r>
              <a:rPr lang="en-US" dirty="0"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dirty="0">
                <a:sym typeface="Wingdings"/>
              </a:rPr>
              <a:t>) ≈ 1.5 x 10</a:t>
            </a:r>
            <a:r>
              <a:rPr lang="en-US" baseline="30000" dirty="0">
                <a:sym typeface="Wingdings"/>
              </a:rPr>
              <a:t>-5</a:t>
            </a:r>
          </a:p>
          <a:p>
            <a:endParaRPr lang="en-US" baseline="30000" dirty="0">
              <a:sym typeface="Wingdings"/>
            </a:endParaRPr>
          </a:p>
          <a:p>
            <a:pPr marL="0" indent="0">
              <a:buNone/>
            </a:pPr>
            <a:endParaRPr lang="en-US" baseline="30000" dirty="0">
              <a:sym typeface="Wingdings"/>
            </a:endParaRPr>
          </a:p>
          <a:p>
            <a:endParaRPr lang="en-US" baseline="30000" dirty="0" smtClean="0">
              <a:sym typeface="Wingdings"/>
            </a:endParaRPr>
          </a:p>
          <a:p>
            <a:pPr marL="0" indent="0">
              <a:buNone/>
            </a:pPr>
            <a:endParaRPr lang="en-US" baseline="30000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Internal Pair Creation</a:t>
            </a: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	B(</a:t>
            </a:r>
            <a:r>
              <a:rPr lang="en-US" baseline="30000" dirty="0" smtClean="0">
                <a:sym typeface="Wingdings"/>
              </a:rPr>
              <a:t>8</a:t>
            </a:r>
            <a:r>
              <a:rPr lang="en-US" dirty="0" smtClean="0">
                <a:sym typeface="Wingdings"/>
              </a:rPr>
              <a:t>Be e</a:t>
            </a:r>
            <a:r>
              <a:rPr lang="en-US" baseline="30000" dirty="0" smtClean="0">
                <a:sym typeface="Wingdings"/>
              </a:rPr>
              <a:t>+</a:t>
            </a:r>
            <a:r>
              <a:rPr lang="en-US" dirty="0" smtClean="0">
                <a:sym typeface="Wingdings"/>
              </a:rPr>
              <a:t> e</a:t>
            </a:r>
            <a:r>
              <a:rPr lang="en-US" baseline="30000" dirty="0" smtClean="0">
                <a:sym typeface="Wingdings"/>
              </a:rPr>
              <a:t>-</a:t>
            </a:r>
            <a:r>
              <a:rPr lang="en-US" dirty="0" smtClean="0">
                <a:sym typeface="Wingdings"/>
              </a:rPr>
              <a:t>) ≈ 5.5 x 10</a:t>
            </a:r>
            <a:r>
              <a:rPr lang="en-US" baseline="30000" dirty="0" smtClean="0">
                <a:sym typeface="Wingdings"/>
              </a:rPr>
              <a:t>-8</a:t>
            </a:r>
            <a:endParaRPr lang="en-US" baseline="30000" dirty="0"/>
          </a:p>
        </p:txBody>
      </p:sp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pPr eaLnBrk="1" hangingPunct="1"/>
            <a:r>
              <a:rPr lang="en-US" sz="3200" baseline="30000" dirty="0" smtClean="0">
                <a:latin typeface="Arial" charset="0"/>
              </a:rPr>
              <a:t>8</a:t>
            </a:r>
            <a:r>
              <a:rPr lang="en-US" sz="3200" dirty="0" smtClean="0">
                <a:latin typeface="Arial" charset="0"/>
              </a:rPr>
              <a:t>BE* DECAY</a:t>
            </a:r>
            <a:endParaRPr lang="en-US" sz="3200" dirty="0"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799" y="1143000"/>
            <a:ext cx="1676400" cy="1426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799" y="3064758"/>
            <a:ext cx="2332768" cy="15415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9799" y="4911143"/>
            <a:ext cx="2334001" cy="159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876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4495800" cy="515937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baseline="30000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Internal Pair Creation</a:t>
            </a: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	B(</a:t>
            </a:r>
            <a:r>
              <a:rPr lang="en-US" baseline="30000" dirty="0" smtClean="0">
                <a:sym typeface="Wingdings"/>
              </a:rPr>
              <a:t>8</a:t>
            </a:r>
            <a:r>
              <a:rPr lang="en-US" dirty="0" smtClean="0">
                <a:sym typeface="Wingdings"/>
              </a:rPr>
              <a:t>Be e</a:t>
            </a:r>
            <a:r>
              <a:rPr lang="en-US" baseline="30000" dirty="0" smtClean="0">
                <a:sym typeface="Wingdings"/>
              </a:rPr>
              <a:t>+</a:t>
            </a:r>
            <a:r>
              <a:rPr lang="en-US" dirty="0" smtClean="0">
                <a:sym typeface="Wingdings"/>
              </a:rPr>
              <a:t> e</a:t>
            </a:r>
            <a:r>
              <a:rPr lang="en-US" baseline="30000" dirty="0" smtClean="0">
                <a:sym typeface="Wingdings"/>
              </a:rPr>
              <a:t>-</a:t>
            </a:r>
            <a:r>
              <a:rPr lang="en-US" dirty="0" smtClean="0">
                <a:sym typeface="Wingdings"/>
              </a:rPr>
              <a:t>) ≈ 5.5 x 10</a:t>
            </a:r>
            <a:r>
              <a:rPr lang="en-US" baseline="30000" dirty="0" smtClean="0">
                <a:sym typeface="Wingdings"/>
              </a:rPr>
              <a:t>-8</a:t>
            </a:r>
          </a:p>
          <a:p>
            <a:pPr marL="0" indent="0">
              <a:buNone/>
            </a:pPr>
            <a:endParaRPr lang="en-US" baseline="30000" dirty="0">
              <a:sym typeface="Wingdings"/>
            </a:endParaRPr>
          </a:p>
          <a:p>
            <a:pPr marL="0" indent="0">
              <a:buNone/>
            </a:pPr>
            <a:endParaRPr lang="en-US" baseline="30000" dirty="0" smtClean="0">
              <a:sym typeface="Wingdings"/>
            </a:endParaRPr>
          </a:p>
          <a:p>
            <a:pPr marL="0" indent="0">
              <a:buNone/>
            </a:pPr>
            <a:endParaRPr lang="en-US" baseline="30000" dirty="0">
              <a:sym typeface="Wingdings"/>
            </a:endParaRPr>
          </a:p>
          <a:p>
            <a:pPr marL="0" indent="0">
              <a:buNone/>
            </a:pPr>
            <a:endParaRPr lang="en-US" baseline="30000" dirty="0" smtClean="0">
              <a:sym typeface="Wingdings"/>
            </a:endParaRPr>
          </a:p>
          <a:p>
            <a:pPr marL="0" indent="0">
              <a:buNone/>
            </a:pPr>
            <a:endParaRPr lang="en-US" baseline="30000" dirty="0">
              <a:sym typeface="Wingdings"/>
            </a:endParaRPr>
          </a:p>
          <a:p>
            <a:pPr marL="0" indent="0">
              <a:buNone/>
            </a:pPr>
            <a:endParaRPr lang="en-US" baseline="30000" dirty="0" smtClean="0">
              <a:sym typeface="Wingdings"/>
            </a:endParaRPr>
          </a:p>
          <a:p>
            <a:pPr marL="0" indent="0">
              <a:buNone/>
            </a:pPr>
            <a:endParaRPr lang="en-US" dirty="0" smtClean="0">
              <a:sym typeface="Wingdings"/>
            </a:endParaRP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For </a:t>
            </a:r>
            <a:r>
              <a:rPr lang="en-US" dirty="0" err="1" smtClean="0">
                <a:sym typeface="Wingdings"/>
              </a:rPr>
              <a:t>e</a:t>
            </a:r>
            <a:r>
              <a:rPr lang="en-US" baseline="30000" dirty="0" err="1" smtClean="0">
                <a:sym typeface="Wingdings"/>
              </a:rPr>
              <a:t>+</a:t>
            </a:r>
            <a:r>
              <a:rPr lang="en-US" dirty="0" err="1" smtClean="0">
                <a:sym typeface="Wingdings"/>
              </a:rPr>
              <a:t>e</a:t>
            </a:r>
            <a:r>
              <a:rPr lang="en-US" baseline="30000" dirty="0" smtClean="0">
                <a:sym typeface="Wingdings"/>
              </a:rPr>
              <a:t>-</a:t>
            </a:r>
            <a:r>
              <a:rPr lang="en-US" dirty="0" smtClean="0">
                <a:sym typeface="Wingdings"/>
              </a:rPr>
              <a:t> produced by a virtual photon, </a:t>
            </a:r>
            <a:r>
              <a:rPr lang="en-US" dirty="0" err="1" smtClean="0">
                <a:sym typeface="Wingdings"/>
              </a:rPr>
              <a:t>dN</a:t>
            </a:r>
            <a:r>
              <a:rPr lang="en-US" dirty="0" smtClean="0">
                <a:sym typeface="Wingdings"/>
              </a:rPr>
              <a:t>/</a:t>
            </a:r>
            <a:r>
              <a:rPr lang="en-US" dirty="0" err="1" smtClean="0">
                <a:sym typeface="Wingdings"/>
              </a:rPr>
              <a:t>d</a:t>
            </a:r>
            <a:r>
              <a:rPr lang="en-US" dirty="0" err="1" smtClean="0">
                <a:latin typeface="Symbol" charset="2"/>
                <a:cs typeface="Symbol" charset="2"/>
                <a:sym typeface="Wingdings"/>
              </a:rPr>
              <a:t>q</a:t>
            </a:r>
            <a:r>
              <a:rPr lang="en-US" dirty="0" smtClean="0">
                <a:sym typeface="Wingdings"/>
              </a:rPr>
              <a:t> is sharply peaked at low 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q </a:t>
            </a:r>
            <a:r>
              <a:rPr lang="en-US" dirty="0" smtClean="0">
                <a:sym typeface="Wingdings"/>
              </a:rPr>
              <a:t>and is expected to be a monotonically decreasing function of </a:t>
            </a:r>
            <a:r>
              <a:rPr lang="en-US" dirty="0">
                <a:latin typeface="Symbol" charset="2"/>
                <a:cs typeface="Symbol" charset="2"/>
                <a:sym typeface="Wingdings"/>
              </a:rPr>
              <a:t>q</a:t>
            </a:r>
            <a:endParaRPr lang="en-US" dirty="0"/>
          </a:p>
        </p:txBody>
      </p:sp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pPr eaLnBrk="1" hangingPunct="1"/>
            <a:r>
              <a:rPr lang="en-US" sz="3200" baseline="30000" dirty="0" smtClean="0">
                <a:latin typeface="Arial" charset="0"/>
              </a:rPr>
              <a:t>8</a:t>
            </a:r>
            <a:r>
              <a:rPr lang="en-US" sz="3200" dirty="0" smtClean="0">
                <a:latin typeface="Arial" charset="0"/>
              </a:rPr>
              <a:t>BE* DECAY</a:t>
            </a:r>
            <a:endParaRPr lang="en-US" sz="3200" dirty="0">
              <a:latin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358" y="2361394"/>
            <a:ext cx="2334001" cy="15917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287" y="968375"/>
            <a:ext cx="4274790" cy="4953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638800" y="5949861"/>
            <a:ext cx="28391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/>
              <a:t>Gulyas</a:t>
            </a:r>
            <a:r>
              <a:rPr lang="en-US" sz="1400" dirty="0" smtClean="0"/>
              <a:t> et al. (2015); Rose (1949) 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3041286" y="2552475"/>
            <a:ext cx="30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charset="2"/>
                <a:cs typeface="Symbol" charset="2"/>
                <a:sym typeface="Wingdings"/>
              </a:rPr>
              <a:t>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700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</a:rPr>
              <a:t>THE ATOMKI </a:t>
            </a:r>
            <a:r>
              <a:rPr lang="en-US" sz="3200" baseline="30000" dirty="0" smtClean="0">
                <a:latin typeface="Arial" charset="0"/>
              </a:rPr>
              <a:t>8</a:t>
            </a:r>
            <a:r>
              <a:rPr lang="en-US" sz="3200" dirty="0" smtClean="0">
                <a:latin typeface="Arial" charset="0"/>
              </a:rPr>
              <a:t>BE EXPERIMENT</a:t>
            </a:r>
            <a:endParaRPr lang="en-US" sz="3200" dirty="0"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036" y="914400"/>
            <a:ext cx="5426364" cy="577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744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</a:rPr>
              <a:t>THE ATOMKI </a:t>
            </a:r>
            <a:r>
              <a:rPr lang="en-US" sz="3200" baseline="30000" dirty="0" smtClean="0">
                <a:latin typeface="Arial" charset="0"/>
              </a:rPr>
              <a:t>8</a:t>
            </a:r>
            <a:r>
              <a:rPr lang="en-US" sz="3200" dirty="0" smtClean="0">
                <a:latin typeface="Arial" charset="0"/>
              </a:rPr>
              <a:t>BE EXPERIMENT</a:t>
            </a:r>
            <a:endParaRPr lang="en-US" sz="3200" dirty="0"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048000"/>
            <a:ext cx="7925094" cy="3124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124974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~1 </a:t>
            </a:r>
            <a:r>
              <a:rPr lang="en-US" sz="2400" dirty="0" smtClean="0">
                <a:latin typeface="Symbol" charset="2"/>
                <a:cs typeface="Symbol" charset="2"/>
              </a:rPr>
              <a:t>m</a:t>
            </a:r>
            <a:r>
              <a:rPr lang="en-US" sz="2400" dirty="0" smtClean="0"/>
              <a:t>A p beam with</a:t>
            </a:r>
            <a:r>
              <a:rPr lang="en-US" sz="2400" dirty="0"/>
              <a:t> </a:t>
            </a:r>
            <a:r>
              <a:rPr lang="en-US" sz="2400" dirty="0" err="1" smtClean="0">
                <a:latin typeface="Symbol" charset="2"/>
                <a:cs typeface="Symbol" charset="2"/>
              </a:rPr>
              <a:t>D</a:t>
            </a:r>
            <a:r>
              <a:rPr lang="en-US" sz="2400" dirty="0" err="1" smtClean="0"/>
              <a:t>E</a:t>
            </a:r>
            <a:r>
              <a:rPr lang="en-US" sz="2400" baseline="-25000" dirty="0" err="1" smtClean="0"/>
              <a:t>p</a:t>
            </a:r>
            <a:r>
              <a:rPr lang="en-US" sz="2400" dirty="0" smtClean="0"/>
              <a:t> ~ 10 </a:t>
            </a:r>
            <a:r>
              <a:rPr lang="en-US" sz="2400" dirty="0" err="1" smtClean="0"/>
              <a:t>keV</a:t>
            </a:r>
            <a:r>
              <a:rPr lang="en-US" sz="2400" dirty="0" smtClean="0"/>
              <a:t> strikes a thin </a:t>
            </a:r>
            <a:r>
              <a:rPr lang="en-US" sz="2400" baseline="30000" dirty="0" smtClean="0"/>
              <a:t>7</a:t>
            </a:r>
            <a:r>
              <a:rPr lang="en-US" sz="2400" dirty="0" smtClean="0"/>
              <a:t>Li foil target.  The beam energy can be adjusted to select various </a:t>
            </a:r>
            <a:r>
              <a:rPr lang="en-US" sz="2400" baseline="30000" dirty="0" smtClean="0"/>
              <a:t>8</a:t>
            </a:r>
            <a:r>
              <a:rPr lang="en-US" sz="2400" dirty="0" smtClean="0"/>
              <a:t>Be excited state resonances.  Typical run time is ~ a week at each proton energy.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22544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2875"/>
          <a:stretch/>
        </p:blipFill>
        <p:spPr>
          <a:xfrm>
            <a:off x="1564104" y="2236536"/>
            <a:ext cx="6779073" cy="4495799"/>
          </a:xfrm>
          <a:prstGeom prst="rect">
            <a:avLst/>
          </a:prstGeom>
        </p:spPr>
      </p:pic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839200" cy="2644775"/>
          </a:xfrm>
        </p:spPr>
        <p:txBody>
          <a:bodyPr>
            <a:noAutofit/>
          </a:bodyPr>
          <a:lstStyle/>
          <a:p>
            <a:r>
              <a:rPr lang="en-US" dirty="0" smtClean="0">
                <a:cs typeface="Symbol" charset="2"/>
              </a:rPr>
              <a:t>A bump at ~140 degrees is observed as one passes through the </a:t>
            </a:r>
            <a:r>
              <a:rPr lang="en-US" baseline="30000" dirty="0" smtClean="0">
                <a:cs typeface="Symbol" charset="2"/>
              </a:rPr>
              <a:t>8</a:t>
            </a:r>
            <a:r>
              <a:rPr lang="en-US" dirty="0" smtClean="0">
                <a:cs typeface="Symbol" charset="2"/>
              </a:rPr>
              <a:t>Be* resonance</a:t>
            </a:r>
            <a:endParaRPr lang="en-US" dirty="0" smtClean="0"/>
          </a:p>
          <a:p>
            <a:r>
              <a:rPr lang="en-US" dirty="0" smtClean="0"/>
              <a:t>Background fluctuation probability: </a:t>
            </a:r>
            <a:r>
              <a:rPr lang="en-US" dirty="0">
                <a:solidFill>
                  <a:srgbClr val="FF0000"/>
                </a:solidFill>
              </a:rPr>
              <a:t>5.6 x 10</a:t>
            </a:r>
            <a:r>
              <a:rPr lang="en-US" baseline="30000" dirty="0">
                <a:solidFill>
                  <a:srgbClr val="FF0000"/>
                </a:solidFill>
              </a:rPr>
              <a:t>-12 </a:t>
            </a:r>
            <a:r>
              <a:rPr lang="en-US" dirty="0">
                <a:solidFill>
                  <a:srgbClr val="FF0000"/>
                </a:solidFill>
              </a:rPr>
              <a:t>(6.8</a:t>
            </a:r>
            <a:r>
              <a:rPr lang="en-US" dirty="0">
                <a:solidFill>
                  <a:srgbClr val="FF0000"/>
                </a:solidFill>
                <a:latin typeface="Symbol" charset="2"/>
                <a:cs typeface="Symbol" charset="2"/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</a:rPr>
              <a:t>THE ATOMKI ANOMALY</a:t>
            </a:r>
            <a:endParaRPr lang="en-US" sz="3200" dirty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09800" y="5794177"/>
            <a:ext cx="2390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Krasznahorkay</a:t>
            </a:r>
            <a:r>
              <a:rPr lang="en-US" sz="1400" dirty="0" smtClean="0"/>
              <a:t> et al. (2015)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0" y="5483423"/>
            <a:ext cx="14870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n-lt"/>
                <a:cs typeface="Symbol" charset="2"/>
              </a:rPr>
              <a:t>floating M1 + E1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4005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9067800" cy="2644775"/>
          </a:xfrm>
        </p:spPr>
        <p:txBody>
          <a:bodyPr>
            <a:no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 smtClean="0">
                <a:latin typeface="Symbol" charset="2"/>
                <a:cs typeface="Symbol" charset="2"/>
              </a:rPr>
              <a:t>q</a:t>
            </a:r>
            <a:r>
              <a:rPr lang="en-US" dirty="0" smtClean="0"/>
              <a:t> (and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ee</a:t>
            </a:r>
            <a:r>
              <a:rPr lang="en-US" dirty="0" smtClean="0"/>
              <a:t>) distributions can be explained by postulating a new </a:t>
            </a:r>
            <a:r>
              <a:rPr lang="en-US" dirty="0" smtClean="0">
                <a:solidFill>
                  <a:srgbClr val="000000"/>
                </a:solidFill>
              </a:rPr>
              <a:t>particle and the decay </a:t>
            </a:r>
            <a:r>
              <a:rPr lang="en-US" baseline="30000" dirty="0" smtClean="0">
                <a:solidFill>
                  <a:srgbClr val="000000"/>
                </a:solidFill>
              </a:rPr>
              <a:t>8</a:t>
            </a:r>
            <a:r>
              <a:rPr lang="en-US" dirty="0" smtClean="0">
                <a:solidFill>
                  <a:srgbClr val="000000"/>
                </a:solidFill>
              </a:rPr>
              <a:t>Be* 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 </a:t>
            </a:r>
            <a:r>
              <a:rPr lang="en-US" baseline="30000" dirty="0">
                <a:solidFill>
                  <a:srgbClr val="000000"/>
                </a:solidFill>
              </a:rPr>
              <a:t>8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Be X, followed by X  </a:t>
            </a:r>
            <a:r>
              <a:rPr lang="en-US" dirty="0" err="1" smtClean="0">
                <a:solidFill>
                  <a:srgbClr val="000000"/>
                </a:solidFill>
                <a:sym typeface="Wingdings"/>
              </a:rPr>
              <a:t>e</a:t>
            </a:r>
            <a:r>
              <a:rPr lang="en-US" baseline="30000" dirty="0" err="1" smtClean="0">
                <a:solidFill>
                  <a:srgbClr val="000000"/>
                </a:solidFill>
                <a:sym typeface="Wingdings"/>
              </a:rPr>
              <a:t>+</a:t>
            </a:r>
            <a:r>
              <a:rPr lang="en-US" dirty="0" err="1" smtClean="0">
                <a:solidFill>
                  <a:srgbClr val="000000"/>
                </a:solidFill>
                <a:sym typeface="Wingdings"/>
              </a:rPr>
              <a:t>e</a:t>
            </a:r>
            <a:r>
              <a:rPr lang="en-US" baseline="30000" dirty="0" smtClean="0">
                <a:solidFill>
                  <a:srgbClr val="000000"/>
                </a:solidFill>
                <a:sym typeface="Wingdings"/>
              </a:rPr>
              <a:t>-</a:t>
            </a:r>
          </a:p>
          <a:p>
            <a:endParaRPr lang="en-US" sz="2400" baseline="30000" dirty="0">
              <a:solidFill>
                <a:srgbClr val="000000"/>
              </a:solidFill>
              <a:sym typeface="Wingdings"/>
            </a:endParaRPr>
          </a:p>
          <a:p>
            <a:r>
              <a:rPr lang="en-US" dirty="0">
                <a:solidFill>
                  <a:srgbClr val="000000"/>
                </a:solidFill>
                <a:sym typeface="Wingdings"/>
              </a:rPr>
              <a:t>B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est fit parameters:</a:t>
            </a:r>
            <a:r>
              <a:rPr lang="en-US" dirty="0">
                <a:solidFill>
                  <a:srgbClr val="000000"/>
                </a:solidFill>
                <a:sym typeface="Wingdings"/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m = 16.7 ± 0.35 (stat) ± 0.5 (sys) MeV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B(</a:t>
            </a:r>
            <a:r>
              <a:rPr lang="en-US" sz="2400" baseline="30000" dirty="0" smtClean="0">
                <a:solidFill>
                  <a:srgbClr val="000000"/>
                </a:solidFill>
              </a:rPr>
              <a:t>8</a:t>
            </a:r>
            <a:r>
              <a:rPr lang="en-US" sz="2400" dirty="0" smtClean="0">
                <a:solidFill>
                  <a:srgbClr val="000000"/>
                </a:solidFill>
              </a:rPr>
              <a:t>Be* </a:t>
            </a:r>
            <a:r>
              <a:rPr lang="en-US" sz="2400" dirty="0" smtClean="0">
                <a:solidFill>
                  <a:srgbClr val="000000"/>
                </a:solidFill>
                <a:sym typeface="Wingdings"/>
              </a:rPr>
              <a:t> </a:t>
            </a:r>
            <a:r>
              <a:rPr lang="en-US" sz="2400" baseline="30000" dirty="0" smtClean="0">
                <a:solidFill>
                  <a:srgbClr val="000000"/>
                </a:solidFill>
                <a:sym typeface="Wingdings"/>
              </a:rPr>
              <a:t>8</a:t>
            </a:r>
            <a:r>
              <a:rPr lang="en-US" sz="2400" dirty="0" smtClean="0">
                <a:solidFill>
                  <a:srgbClr val="000000"/>
                </a:solidFill>
                <a:sym typeface="Wingdings"/>
              </a:rPr>
              <a:t>Be X) / B(</a:t>
            </a:r>
            <a:r>
              <a:rPr lang="en-US" sz="2400" baseline="30000" dirty="0" smtClean="0">
                <a:solidFill>
                  <a:srgbClr val="000000"/>
                </a:solidFill>
                <a:sym typeface="Wingdings"/>
              </a:rPr>
              <a:t>8</a:t>
            </a:r>
            <a:r>
              <a:rPr lang="en-US" sz="2400" dirty="0" smtClean="0">
                <a:solidFill>
                  <a:srgbClr val="000000"/>
                </a:solidFill>
                <a:sym typeface="Wingdings"/>
              </a:rPr>
              <a:t>Be*  </a:t>
            </a:r>
            <a:r>
              <a:rPr lang="en-US" sz="2400" baseline="30000" dirty="0" smtClean="0">
                <a:solidFill>
                  <a:srgbClr val="000000"/>
                </a:solidFill>
                <a:sym typeface="Wingdings"/>
              </a:rPr>
              <a:t>8</a:t>
            </a:r>
            <a:r>
              <a:rPr lang="en-US" sz="2400" dirty="0" smtClean="0">
                <a:solidFill>
                  <a:srgbClr val="000000"/>
                </a:solidFill>
                <a:sym typeface="Wingdings"/>
              </a:rPr>
              <a:t>Be </a:t>
            </a:r>
            <a:r>
              <a:rPr lang="en-US" sz="2400" dirty="0" smtClean="0">
                <a:solidFill>
                  <a:srgbClr val="000000"/>
                </a:solidFill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sz="2400" dirty="0" smtClean="0">
                <a:solidFill>
                  <a:srgbClr val="000000"/>
                </a:solidFill>
                <a:sym typeface="Wingdings"/>
              </a:rPr>
              <a:t>) = 5.6 x 10</a:t>
            </a:r>
            <a:r>
              <a:rPr lang="en-US" sz="2400" baseline="30000" dirty="0" smtClean="0">
                <a:solidFill>
                  <a:srgbClr val="000000"/>
                </a:solidFill>
                <a:sym typeface="Wingdings"/>
              </a:rPr>
              <a:t>-6</a:t>
            </a:r>
            <a:endParaRPr lang="en-US" sz="2400" baseline="30000" dirty="0">
              <a:solidFill>
                <a:srgbClr val="000000"/>
              </a:solidFill>
            </a:endParaRPr>
          </a:p>
        </p:txBody>
      </p:sp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</a:rPr>
              <a:t>THE ATOMKI ANOMALY</a:t>
            </a:r>
            <a:endParaRPr lang="en-US" sz="3200" dirty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29000" y="6400800"/>
            <a:ext cx="2390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Krasznahorkay</a:t>
            </a:r>
            <a:r>
              <a:rPr lang="en-US" sz="1400" dirty="0" smtClean="0"/>
              <a:t> et al. (2015)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971800"/>
            <a:ext cx="3692395" cy="3403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971800"/>
            <a:ext cx="3687058" cy="34037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7220" y="3166646"/>
            <a:ext cx="134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c</a:t>
            </a:r>
            <a:r>
              <a:rPr lang="en-US" sz="1600" baseline="30000" dirty="0" smtClean="0">
                <a:solidFill>
                  <a:srgbClr val="FF0000"/>
                </a:solidFill>
              </a:rPr>
              <a:t>2</a:t>
            </a:r>
            <a:r>
              <a:rPr lang="en-US" sz="1600" dirty="0">
                <a:solidFill>
                  <a:srgbClr val="FF0000"/>
                </a:solidFill>
              </a:rPr>
              <a:t>/</a:t>
            </a:r>
            <a:r>
              <a:rPr lang="en-US" sz="1600" dirty="0" err="1">
                <a:solidFill>
                  <a:srgbClr val="FF0000"/>
                </a:solidFill>
              </a:rPr>
              <a:t>dof</a:t>
            </a:r>
            <a:r>
              <a:rPr lang="en-US" sz="1600" dirty="0">
                <a:solidFill>
                  <a:srgbClr val="FF0000"/>
                </a:solidFill>
              </a:rPr>
              <a:t> = 1.07</a:t>
            </a:r>
          </a:p>
        </p:txBody>
      </p:sp>
    </p:spTree>
    <p:extLst>
      <p:ext uri="{BB962C8B-B14F-4D97-AF65-F5344CB8AC3E}">
        <p14:creationId xmlns:p14="http://schemas.microsoft.com/office/powerpoint/2010/main" val="4036865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3886200" cy="5105400"/>
          </a:xfrm>
        </p:spPr>
        <p:txBody>
          <a:bodyPr>
            <a:noAutofit/>
          </a:bodyPr>
          <a:lstStyle/>
          <a:p>
            <a:r>
              <a:rPr lang="en-US" sz="2000" dirty="0" smtClean="0"/>
              <a:t>For example: other (lower energy) decays fit theoretical expectations well</a:t>
            </a:r>
            <a:endParaRPr lang="en-US" sz="2000" baseline="30000" dirty="0"/>
          </a:p>
        </p:txBody>
      </p:sp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</a:rPr>
              <a:t>CROSS CHECKS</a:t>
            </a:r>
            <a:endParaRPr lang="en-US" sz="3200" dirty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69" y="2209800"/>
            <a:ext cx="3982331" cy="4114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432" y="3657600"/>
            <a:ext cx="3712532" cy="26670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495800" y="1173862"/>
            <a:ext cx="421338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T</a:t>
            </a:r>
            <a:r>
              <a:rPr lang="en-US" sz="2000" dirty="0" smtClean="0"/>
              <a:t>he excess is confined to events with symmetric energies, |y| &lt; 0.5 and large summed energies </a:t>
            </a:r>
            <a:r>
              <a:rPr lang="en-US" sz="2000" dirty="0" err="1" smtClean="0"/>
              <a:t>E</a:t>
            </a:r>
            <a:r>
              <a:rPr lang="en-US" sz="2000" baseline="-25000" dirty="0" err="1" smtClean="0"/>
              <a:t>sum</a:t>
            </a:r>
            <a:r>
              <a:rPr lang="en-US" sz="2000" dirty="0" smtClean="0"/>
              <a:t> &gt; 18 MeV, as expected for a new particle interpretation</a:t>
            </a:r>
            <a:endParaRPr lang="en-US" sz="2000" baseline="30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2819400"/>
            <a:ext cx="1780969" cy="7060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3005446"/>
            <a:ext cx="1657904" cy="4769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08427" y="6172200"/>
            <a:ext cx="2130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Gulyas</a:t>
            </a:r>
            <a:r>
              <a:rPr lang="en-US" sz="1400" dirty="0" smtClean="0"/>
              <a:t> et al. NIM (2015)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2438400"/>
            <a:ext cx="685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8</a:t>
            </a:r>
            <a:r>
              <a:rPr lang="en-US" dirty="0" smtClean="0"/>
              <a:t>Be*’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541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867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Three possibilities:</a:t>
            </a:r>
            <a:endParaRPr lang="en-US" sz="2000" dirty="0"/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</a:rPr>
              <a:t>	(1) an as-yet-unidentified </a:t>
            </a:r>
            <a:r>
              <a:rPr lang="en-US" dirty="0" smtClean="0">
                <a:solidFill>
                  <a:schemeClr val="tx1"/>
                </a:solidFill>
              </a:rPr>
              <a:t>nuclear experimental </a:t>
            </a:r>
            <a:r>
              <a:rPr lang="en-US" dirty="0">
                <a:solidFill>
                  <a:schemeClr val="tx1"/>
                </a:solidFill>
              </a:rPr>
              <a:t>problem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</a:rPr>
              <a:t>	(2) an as-yet-unidentified nuclear theory effect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</a:rPr>
              <a:t>	(3) new particle </a:t>
            </a:r>
            <a:r>
              <a:rPr lang="en-US" dirty="0" smtClean="0">
                <a:solidFill>
                  <a:schemeClr val="tx1"/>
                </a:solidFill>
              </a:rPr>
              <a:t>physics</a:t>
            </a:r>
          </a:p>
          <a:p>
            <a:pPr marL="457200" lvl="1" indent="0">
              <a:buNone/>
            </a:pPr>
            <a:endParaRPr lang="en-US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(1) </a:t>
            </a:r>
            <a:r>
              <a:rPr lang="en-US" sz="2000" dirty="0" smtClean="0">
                <a:solidFill>
                  <a:srgbClr val="000000"/>
                </a:solidFill>
              </a:rPr>
              <a:t>Nuclear Experiment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The excess consists of hundreds of events in each bin and is comparable to the background; this is not a statistical fluctuation</a:t>
            </a:r>
            <a:endParaRPr lang="en-US" sz="1800" dirty="0">
              <a:solidFill>
                <a:srgbClr val="000000"/>
              </a:solidFill>
            </a:endParaRP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The </a:t>
            </a:r>
            <a:r>
              <a:rPr lang="en-US" sz="1800" dirty="0">
                <a:solidFill>
                  <a:srgbClr val="000000"/>
                </a:solidFill>
              </a:rPr>
              <a:t>excess is not a “last bin” effect: bump, not smooth </a:t>
            </a:r>
            <a:r>
              <a:rPr lang="en-US" sz="1800" dirty="0" smtClean="0">
                <a:solidFill>
                  <a:srgbClr val="000000"/>
                </a:solidFill>
              </a:rPr>
              <a:t>excess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Reports of conflicts with previous results of this collaboration </a:t>
            </a:r>
            <a:r>
              <a:rPr lang="en-US" sz="1800" dirty="0" smtClean="0">
                <a:solidFill>
                  <a:srgbClr val="000000"/>
                </a:solidFill>
              </a:rPr>
              <a:t>have in some cases been highly </a:t>
            </a:r>
            <a:r>
              <a:rPr lang="en-US" sz="1800" dirty="0">
                <a:solidFill>
                  <a:srgbClr val="000000"/>
                </a:solidFill>
              </a:rPr>
              <a:t>exaggerated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If resolved by nuclear experiment, the </a:t>
            </a:r>
            <a:r>
              <a:rPr lang="en-US" sz="1800" dirty="0">
                <a:solidFill>
                  <a:srgbClr val="000000"/>
                </a:solidFill>
              </a:rPr>
              <a:t>excellent fit to a new particle interpretation is purely </a:t>
            </a:r>
            <a:r>
              <a:rPr lang="en-US" sz="1800" dirty="0" smtClean="0">
                <a:solidFill>
                  <a:srgbClr val="000000"/>
                </a:solidFill>
              </a:rPr>
              <a:t>coincidental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Comparable bump not seen for 17.64 MeV state: explainable by phase-space suppression for 17 MeV particle, but </a:t>
            </a:r>
            <a:r>
              <a:rPr lang="en-US" sz="1800" dirty="0" smtClean="0">
                <a:solidFill>
                  <a:srgbClr val="000000"/>
                </a:solidFill>
              </a:rPr>
              <a:t>smaller excess should </a:t>
            </a:r>
            <a:r>
              <a:rPr lang="en-US" sz="1800" dirty="0">
                <a:solidFill>
                  <a:srgbClr val="000000"/>
                </a:solidFill>
              </a:rPr>
              <a:t>eventually appear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Hungarian group is now collecting data with improved detector, continues to see bump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Similar experiments by other groups would be of great interest</a:t>
            </a:r>
            <a:endParaRPr lang="en-US" sz="1800" dirty="0">
              <a:solidFill>
                <a:srgbClr val="000000"/>
              </a:solidFill>
            </a:endParaRPr>
          </a:p>
          <a:p>
            <a:pPr lvl="1"/>
            <a:endParaRPr lang="en-US" sz="1600" dirty="0" smtClean="0"/>
          </a:p>
        </p:txBody>
      </p:sp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</a:rPr>
              <a:t>POSSIBLE EXPLANATIONS</a:t>
            </a:r>
            <a:endParaRPr lang="en-US" sz="3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001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10600" cy="472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   (</a:t>
            </a:r>
            <a:r>
              <a:rPr lang="en-US" sz="2000" dirty="0"/>
              <a:t>2) Nuclear Theory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Must explain bump in 18.15 </a:t>
            </a:r>
            <a:r>
              <a:rPr lang="en-US" sz="1800" dirty="0" smtClean="0">
                <a:solidFill>
                  <a:schemeClr val="tx1"/>
                </a:solidFill>
              </a:rPr>
              <a:t>IPC decays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Must simultaneously explain lack </a:t>
            </a:r>
            <a:r>
              <a:rPr lang="en-US" sz="1800" dirty="0">
                <a:solidFill>
                  <a:schemeClr val="tx1"/>
                </a:solidFill>
              </a:rPr>
              <a:t>of </a:t>
            </a:r>
            <a:r>
              <a:rPr lang="en-US" sz="1800" dirty="0" smtClean="0">
                <a:solidFill>
                  <a:schemeClr val="tx1"/>
                </a:solidFill>
              </a:rPr>
              <a:t>similarly-sized bump </a:t>
            </a:r>
            <a:r>
              <a:rPr lang="en-US" sz="1800" dirty="0">
                <a:solidFill>
                  <a:schemeClr val="tx1"/>
                </a:solidFill>
              </a:rPr>
              <a:t>in (</a:t>
            </a:r>
            <a:r>
              <a:rPr lang="en-US" sz="1800" dirty="0" err="1">
                <a:solidFill>
                  <a:schemeClr val="tx1"/>
                </a:solidFill>
              </a:rPr>
              <a:t>isospin</a:t>
            </a:r>
            <a:r>
              <a:rPr lang="en-US" sz="1800" dirty="0">
                <a:solidFill>
                  <a:schemeClr val="tx1"/>
                </a:solidFill>
              </a:rPr>
              <a:t>-mixed) 17.64 </a:t>
            </a:r>
            <a:r>
              <a:rPr lang="en-US" sz="1800" dirty="0" smtClean="0">
                <a:solidFill>
                  <a:schemeClr val="tx1"/>
                </a:solidFill>
              </a:rPr>
              <a:t>IPC decays</a:t>
            </a:r>
            <a:endParaRPr lang="en-US" sz="1800" dirty="0">
              <a:solidFill>
                <a:schemeClr val="tx1"/>
              </a:solidFill>
            </a:endParaRP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If resolved by nuclear theory, the </a:t>
            </a:r>
            <a:r>
              <a:rPr lang="en-US" sz="1800" dirty="0">
                <a:solidFill>
                  <a:schemeClr val="tx1"/>
                </a:solidFill>
              </a:rPr>
              <a:t>excellent fit to a new particle interpretation is purely </a:t>
            </a:r>
            <a:r>
              <a:rPr lang="en-US" sz="1800" dirty="0" smtClean="0">
                <a:solidFill>
                  <a:schemeClr val="tx1"/>
                </a:solidFill>
              </a:rPr>
              <a:t>coincidental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Preliminary results investigating interference effects reported at American Physical Society meeting in January by Zhang and Miller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Further work would be of great interest</a:t>
            </a:r>
          </a:p>
          <a:p>
            <a:pPr lvl="1"/>
            <a:endParaRPr lang="en-US" sz="1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 smtClean="0"/>
              <a:t>   (3) Particle Physics</a:t>
            </a:r>
            <a:endParaRPr lang="en-US" dirty="0" smtClean="0"/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If it’s new physics, what kind of new particle can it be?</a:t>
            </a:r>
            <a:endParaRPr lang="en-US" sz="1800" dirty="0">
              <a:solidFill>
                <a:schemeClr val="tx1"/>
              </a:solidFill>
            </a:endParaRP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Is it consistent with all other experiments?</a:t>
            </a:r>
            <a:endParaRPr lang="en-US" sz="1800" dirty="0">
              <a:solidFill>
                <a:schemeClr val="tx1"/>
              </a:solidFill>
            </a:endParaRP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Are there complete particle physics models that can incorporate this new particle?</a:t>
            </a:r>
            <a:endParaRPr lang="en-US" sz="1800" dirty="0">
              <a:solidFill>
                <a:schemeClr val="tx1"/>
              </a:solidFill>
            </a:endParaRP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What other experiments can confirm or exclude this?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</a:rPr>
              <a:t>POSSIBLE EXPLANATIONS</a:t>
            </a:r>
            <a:endParaRPr lang="en-US" sz="3200" dirty="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46569" y="5814536"/>
            <a:ext cx="630205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err="1" smtClean="0"/>
              <a:t>Feng</a:t>
            </a:r>
            <a:r>
              <a:rPr lang="en-US" sz="1400" dirty="0" smtClean="0"/>
              <a:t>, </a:t>
            </a:r>
            <a:r>
              <a:rPr lang="en-US" sz="1400" dirty="0" err="1" smtClean="0"/>
              <a:t>Fornal</a:t>
            </a:r>
            <a:r>
              <a:rPr lang="en-US" sz="1400" dirty="0" smtClean="0"/>
              <a:t>, </a:t>
            </a:r>
            <a:r>
              <a:rPr lang="en-US" sz="1400" dirty="0" err="1" smtClean="0"/>
              <a:t>Galon</a:t>
            </a:r>
            <a:r>
              <a:rPr lang="en-US" sz="1400" dirty="0" smtClean="0"/>
              <a:t> Gardner, </a:t>
            </a:r>
            <a:r>
              <a:rPr lang="en-US" sz="1400" dirty="0" err="1" smtClean="0"/>
              <a:t>Smolinsky</a:t>
            </a:r>
            <a:r>
              <a:rPr lang="en-US" sz="1400" dirty="0" smtClean="0"/>
              <a:t>, </a:t>
            </a:r>
            <a:r>
              <a:rPr lang="en-US" sz="1400" dirty="0" err="1" smtClean="0"/>
              <a:t>Tait</a:t>
            </a:r>
            <a:r>
              <a:rPr lang="en-US" sz="1400" dirty="0" smtClean="0"/>
              <a:t>, </a:t>
            </a:r>
            <a:r>
              <a:rPr lang="en-US" sz="1400" dirty="0" err="1" smtClean="0"/>
              <a:t>Tanedo</a:t>
            </a:r>
            <a:r>
              <a:rPr lang="en-US" sz="1400" dirty="0" smtClean="0"/>
              <a:t> (2016); </a:t>
            </a:r>
            <a:r>
              <a:rPr lang="en-US" sz="1400" dirty="0" err="1" smtClean="0"/>
              <a:t>Gu</a:t>
            </a:r>
            <a:r>
              <a:rPr lang="en-US" sz="1400" dirty="0" smtClean="0"/>
              <a:t>, He (2016); </a:t>
            </a:r>
          </a:p>
          <a:p>
            <a:pPr algn="r"/>
            <a:r>
              <a:rPr lang="en-US" sz="1400" dirty="0" smtClean="0"/>
              <a:t>Chen, Liang, </a:t>
            </a:r>
            <a:r>
              <a:rPr lang="en-US" sz="1400" dirty="0" err="1" smtClean="0"/>
              <a:t>Qiao</a:t>
            </a:r>
            <a:r>
              <a:rPr lang="en-US" sz="1400" dirty="0" smtClean="0"/>
              <a:t> (2016); </a:t>
            </a:r>
            <a:r>
              <a:rPr lang="en-US" sz="1400" dirty="0" err="1" smtClean="0"/>
              <a:t>Jia</a:t>
            </a:r>
            <a:r>
              <a:rPr lang="en-US" sz="1400" dirty="0" smtClean="0"/>
              <a:t>, Li (2016); </a:t>
            </a:r>
            <a:r>
              <a:rPr lang="en-US" sz="1400" dirty="0" err="1" smtClean="0"/>
              <a:t>Kitahara</a:t>
            </a:r>
            <a:r>
              <a:rPr lang="en-US" sz="1400" dirty="0" smtClean="0"/>
              <a:t>, Yamamoto (2016); </a:t>
            </a:r>
          </a:p>
          <a:p>
            <a:pPr algn="r"/>
            <a:r>
              <a:rPr lang="en-US" sz="1400" dirty="0" err="1" smtClean="0"/>
              <a:t>Ellwanger</a:t>
            </a:r>
            <a:r>
              <a:rPr lang="en-US" sz="1400" dirty="0" smtClean="0"/>
              <a:t>, </a:t>
            </a:r>
            <a:r>
              <a:rPr lang="en-US" sz="1400" dirty="0" err="1" smtClean="0"/>
              <a:t>Moretti</a:t>
            </a:r>
            <a:r>
              <a:rPr lang="en-US" sz="1400" dirty="0" smtClean="0"/>
              <a:t> (2016) ; </a:t>
            </a:r>
            <a:r>
              <a:rPr lang="en-US" sz="1400" dirty="0" err="1" smtClean="0"/>
              <a:t>Kozaczuk</a:t>
            </a:r>
            <a:r>
              <a:rPr lang="en-US" sz="1400" dirty="0" smtClean="0"/>
              <a:t>, Morrissey, </a:t>
            </a:r>
            <a:r>
              <a:rPr lang="en-US" sz="1400" dirty="0" err="1" smtClean="0"/>
              <a:t>Stroberg</a:t>
            </a:r>
            <a:r>
              <a:rPr lang="en-US" sz="1400" dirty="0" smtClean="0"/>
              <a:t> (2016); ...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58796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 txBox="1">
            <a:spLocks/>
          </p:cNvSpPr>
          <p:nvPr/>
        </p:nvSpPr>
        <p:spPr bwMode="auto">
          <a:xfrm>
            <a:off x="685800" y="152400"/>
            <a:ext cx="77724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00"/>
                </a:solidFill>
              </a:rPr>
              <a:t>OUTLINE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1856" y="1268611"/>
            <a:ext cx="869354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A. J. </a:t>
            </a:r>
            <a:r>
              <a:rPr lang="en-US" dirty="0" err="1" smtClean="0">
                <a:latin typeface="+mn-lt"/>
              </a:rPr>
              <a:t>Krasznhorkay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et al.</a:t>
            </a:r>
            <a:r>
              <a:rPr lang="en-US" dirty="0" smtClean="0">
                <a:latin typeface="+mn-lt"/>
              </a:rPr>
              <a:t>, “</a:t>
            </a:r>
            <a:r>
              <a:rPr lang="en-US" dirty="0">
                <a:latin typeface="+mn-lt"/>
              </a:rPr>
              <a:t>Observation of Anomalous Internal Pair Creation in </a:t>
            </a:r>
            <a:r>
              <a:rPr lang="en-US" baseline="30000" dirty="0" smtClean="0">
                <a:latin typeface="+mn-lt"/>
              </a:rPr>
              <a:t>8</a:t>
            </a:r>
            <a:r>
              <a:rPr lang="en-US" dirty="0" smtClean="0">
                <a:latin typeface="+mn-lt"/>
              </a:rPr>
              <a:t>Be: </a:t>
            </a:r>
            <a:r>
              <a:rPr lang="en-US" dirty="0">
                <a:latin typeface="+mn-lt"/>
              </a:rPr>
              <a:t>A Possible Indication of a Light, Neutral </a:t>
            </a:r>
            <a:r>
              <a:rPr lang="en-US" dirty="0" smtClean="0">
                <a:latin typeface="+mn-lt"/>
              </a:rPr>
              <a:t>Boson,” 1504.01527 [</a:t>
            </a:r>
            <a:r>
              <a:rPr lang="en-US" dirty="0" err="1" smtClean="0">
                <a:latin typeface="+mn-lt"/>
              </a:rPr>
              <a:t>nucl</a:t>
            </a:r>
            <a:r>
              <a:rPr lang="en-US" dirty="0" smtClean="0">
                <a:latin typeface="+mn-lt"/>
              </a:rPr>
              <a:t>-ex], PRL 116, 042501 (2016)</a:t>
            </a:r>
            <a:endParaRPr lang="en-US" sz="1200" dirty="0">
              <a:latin typeface="+mn-lt"/>
            </a:endParaRPr>
          </a:p>
          <a:p>
            <a:endParaRPr lang="en-US" sz="1200" dirty="0" smtClean="0">
              <a:latin typeface="+mn-lt"/>
            </a:endParaRPr>
          </a:p>
          <a:p>
            <a:endParaRPr lang="en-US" sz="1200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J. </a:t>
            </a:r>
            <a:r>
              <a:rPr lang="en-US" dirty="0" err="1" smtClean="0">
                <a:latin typeface="+mn-lt"/>
              </a:rPr>
              <a:t>Feng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et al.</a:t>
            </a:r>
            <a:r>
              <a:rPr lang="en-US" dirty="0" smtClean="0">
                <a:latin typeface="+mn-lt"/>
              </a:rPr>
              <a:t>, “</a:t>
            </a:r>
            <a:r>
              <a:rPr lang="en-US" dirty="0" err="1" smtClean="0">
                <a:latin typeface="+mn-lt"/>
              </a:rPr>
              <a:t>Protophobic</a:t>
            </a:r>
            <a:r>
              <a:rPr lang="en-US" dirty="0" smtClean="0">
                <a:latin typeface="+mn-lt"/>
              </a:rPr>
              <a:t> Fifth Force Interpretation of the Observed Anomaly in </a:t>
            </a:r>
            <a:r>
              <a:rPr lang="en-US" baseline="30000" dirty="0" smtClean="0">
                <a:latin typeface="+mn-lt"/>
              </a:rPr>
              <a:t>8</a:t>
            </a:r>
            <a:r>
              <a:rPr lang="en-US" dirty="0" smtClean="0">
                <a:latin typeface="+mn-lt"/>
              </a:rPr>
              <a:t>Be Nuclear Transitions,” 1604.07411 [</a:t>
            </a:r>
            <a:r>
              <a:rPr lang="en-US" dirty="0" err="1" smtClean="0">
                <a:latin typeface="+mn-lt"/>
              </a:rPr>
              <a:t>hep-ph</a:t>
            </a:r>
            <a:r>
              <a:rPr lang="en-US" dirty="0" smtClean="0">
                <a:latin typeface="+mn-lt"/>
              </a:rPr>
              <a:t>], PRL 117, 071803 (2016)</a:t>
            </a:r>
            <a:endParaRPr lang="en-US" sz="1200" dirty="0" smtClean="0">
              <a:latin typeface="+mn-lt"/>
            </a:endParaRPr>
          </a:p>
          <a:p>
            <a:endParaRPr lang="en-US" sz="1200" dirty="0" smtClean="0">
              <a:latin typeface="+mn-lt"/>
            </a:endParaRPr>
          </a:p>
          <a:p>
            <a:endParaRPr lang="en-US" sz="1200" dirty="0">
              <a:latin typeface="+mn-lt"/>
            </a:endParaRPr>
          </a:p>
          <a:p>
            <a:r>
              <a:rPr lang="en-US" dirty="0" smtClean="0">
                <a:latin typeface="+mn-lt"/>
              </a:rPr>
              <a:t>J. </a:t>
            </a:r>
            <a:r>
              <a:rPr lang="en-US" dirty="0" err="1" smtClean="0">
                <a:latin typeface="+mn-lt"/>
              </a:rPr>
              <a:t>Feng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et al.</a:t>
            </a:r>
            <a:r>
              <a:rPr lang="en-US" dirty="0" smtClean="0">
                <a:latin typeface="+mn-lt"/>
              </a:rPr>
              <a:t>, “Particle </a:t>
            </a:r>
            <a:r>
              <a:rPr lang="en-US" dirty="0">
                <a:latin typeface="+mn-lt"/>
              </a:rPr>
              <a:t>Physics Models for the 17 MeV Anomaly in Beryllium Nuclear </a:t>
            </a:r>
            <a:r>
              <a:rPr lang="en-US" dirty="0" smtClean="0">
                <a:latin typeface="+mn-lt"/>
              </a:rPr>
              <a:t>Decays,” 1608.03591 [</a:t>
            </a:r>
            <a:r>
              <a:rPr lang="en-US" dirty="0" err="1" smtClean="0">
                <a:latin typeface="+mn-lt"/>
              </a:rPr>
              <a:t>hep-ph</a:t>
            </a:r>
            <a:r>
              <a:rPr lang="en-US" dirty="0" smtClean="0">
                <a:latin typeface="+mn-lt"/>
              </a:rPr>
              <a:t>], PRD 95, 035017 (2017)</a:t>
            </a:r>
            <a:endParaRPr lang="en-US" dirty="0">
              <a:latin typeface="+mn-lt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01502" y="4419600"/>
            <a:ext cx="8742434" cy="1925856"/>
            <a:chOff x="118558" y="2646144"/>
            <a:chExt cx="8742434" cy="192585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7211" y="2685759"/>
              <a:ext cx="977178" cy="127649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41804" y="2685759"/>
              <a:ext cx="1029999" cy="127649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56825" y="2690161"/>
              <a:ext cx="1012392" cy="126769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16687" y="2654947"/>
              <a:ext cx="1082819" cy="133811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14101" y="2685759"/>
              <a:ext cx="1100426" cy="127649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11515" y="2654947"/>
              <a:ext cx="994785" cy="133811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848600" y="2646144"/>
              <a:ext cx="1012392" cy="135572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18558" y="3925669"/>
              <a:ext cx="11344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Jonathan</a:t>
              </a:r>
            </a:p>
            <a:p>
              <a:pPr algn="ctr"/>
              <a:r>
                <a:rPr lang="en-US" dirty="0" err="1" smtClean="0"/>
                <a:t>Feng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524000" y="3925669"/>
              <a:ext cx="8389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Bart</a:t>
              </a:r>
            </a:p>
            <a:p>
              <a:pPr algn="ctr"/>
              <a:r>
                <a:rPr lang="en-US" dirty="0" err="1" smtClean="0"/>
                <a:t>Fornal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73935" y="3925669"/>
              <a:ext cx="10314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Susan</a:t>
              </a:r>
            </a:p>
            <a:p>
              <a:pPr algn="ctr"/>
              <a:r>
                <a:rPr lang="en-US" dirty="0" smtClean="0"/>
                <a:t>Gardner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856968" y="3925669"/>
              <a:ext cx="8006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/>
                <a:t>Iftah</a:t>
              </a:r>
              <a:endParaRPr lang="en-US" dirty="0"/>
            </a:p>
            <a:p>
              <a:pPr algn="ctr"/>
              <a:r>
                <a:rPr lang="en-US" dirty="0" err="1" smtClean="0"/>
                <a:t>Galon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240514" y="3925669"/>
              <a:ext cx="12364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Jordan</a:t>
              </a:r>
            </a:p>
            <a:p>
              <a:pPr algn="ctr"/>
              <a:r>
                <a:rPr lang="en-US" dirty="0" err="1" smtClean="0"/>
                <a:t>Smolinsky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858000" y="3925669"/>
              <a:ext cx="5606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Tim</a:t>
              </a:r>
            </a:p>
            <a:p>
              <a:pPr algn="ctr"/>
              <a:r>
                <a:rPr lang="en-US" dirty="0" err="1" smtClean="0"/>
                <a:t>Tait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897228" y="3925669"/>
              <a:ext cx="9419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Flip</a:t>
              </a:r>
            </a:p>
            <a:p>
              <a:pPr algn="ctr"/>
              <a:r>
                <a:rPr lang="en-US" dirty="0" err="1" smtClean="0"/>
                <a:t>Tanedo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47122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4495800" y="1219200"/>
            <a:ext cx="4495799" cy="5105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/>
              <a:t>Not everything works</a:t>
            </a:r>
          </a:p>
          <a:p>
            <a:endParaRPr lang="en-US" dirty="0" smtClean="0"/>
          </a:p>
          <a:p>
            <a:r>
              <a:rPr lang="en-US" dirty="0" smtClean="0"/>
              <a:t>For example: a spin 0 boson (“dark Higgs boson”)</a:t>
            </a:r>
          </a:p>
          <a:p>
            <a:endParaRPr lang="en-US" sz="1200" dirty="0" smtClean="0"/>
          </a:p>
          <a:p>
            <a:r>
              <a:rPr lang="en-US" dirty="0" smtClean="0"/>
              <a:t>J</a:t>
            </a:r>
            <a:r>
              <a:rPr lang="en-US" baseline="30000" dirty="0" smtClean="0"/>
              <a:t>P</a:t>
            </a:r>
            <a:r>
              <a:rPr lang="en-US" dirty="0" smtClean="0"/>
              <a:t> Assignments: 1</a:t>
            </a:r>
            <a:r>
              <a:rPr lang="en-US" baseline="30000" dirty="0" smtClean="0"/>
              <a:t>+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0</a:t>
            </a:r>
            <a:r>
              <a:rPr lang="en-US" baseline="30000" dirty="0" smtClean="0">
                <a:sym typeface="Wingdings"/>
              </a:rPr>
              <a:t>+</a:t>
            </a:r>
            <a:r>
              <a:rPr lang="en-US" dirty="0" smtClean="0">
                <a:sym typeface="Wingdings"/>
              </a:rPr>
              <a:t> 0</a:t>
            </a:r>
            <a:r>
              <a:rPr lang="en-US" baseline="30000" dirty="0" smtClean="0">
                <a:sym typeface="Wingdings"/>
              </a:rPr>
              <a:t>+</a:t>
            </a:r>
          </a:p>
          <a:p>
            <a:endParaRPr lang="en-US" sz="1200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L Conservation: L = 1</a:t>
            </a:r>
          </a:p>
          <a:p>
            <a:endParaRPr lang="en-US" sz="1200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Parity Cons.: P = (-1)</a:t>
            </a:r>
            <a:r>
              <a:rPr lang="en-US" baseline="30000" dirty="0" smtClean="0">
                <a:sym typeface="Wingdings"/>
              </a:rPr>
              <a:t>L</a:t>
            </a:r>
            <a:r>
              <a:rPr lang="en-US" dirty="0" smtClean="0">
                <a:sym typeface="Wingdings"/>
              </a:rPr>
              <a:t> = 1</a:t>
            </a:r>
          </a:p>
          <a:p>
            <a:endParaRPr lang="en-US" sz="1200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Forbidden in parity-conserving theories</a:t>
            </a:r>
            <a:endParaRPr lang="en-US" dirty="0" smtClean="0"/>
          </a:p>
        </p:txBody>
      </p:sp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</a:rPr>
              <a:t>WHAT KIND OF NEW PARTICLE CAN IT BE?</a:t>
            </a:r>
            <a:endParaRPr lang="en-US" sz="3200" dirty="0">
              <a:latin typeface="Arial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04801" y="1206719"/>
            <a:ext cx="4038599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b="1" dirty="0" smtClean="0"/>
              <a:t>Some Quick Observations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Must couple to both quarks and electrons</a:t>
            </a:r>
          </a:p>
          <a:p>
            <a:endParaRPr lang="en-US" sz="1200" dirty="0"/>
          </a:p>
          <a:p>
            <a:r>
              <a:rPr lang="en-US" dirty="0" smtClean="0"/>
              <a:t>Must be neutral</a:t>
            </a:r>
          </a:p>
          <a:p>
            <a:endParaRPr lang="en-US" sz="1200" dirty="0"/>
          </a:p>
          <a:p>
            <a:r>
              <a:rPr lang="en-US" dirty="0" smtClean="0"/>
              <a:t>Must be a boson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914400" y="1913461"/>
            <a:ext cx="2667000" cy="1818837"/>
            <a:chOff x="914400" y="1913461"/>
            <a:chExt cx="2667000" cy="181883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400" y="1913461"/>
              <a:ext cx="2667000" cy="1818837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057400" y="1913461"/>
              <a:ext cx="381000" cy="4487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75971" y="2057400"/>
              <a:ext cx="4910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47347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763000" cy="5105400"/>
          </a:xfrm>
        </p:spPr>
        <p:txBody>
          <a:bodyPr>
            <a:noAutofit/>
          </a:bodyPr>
          <a:lstStyle/>
          <a:p>
            <a:r>
              <a:rPr lang="en-US" dirty="0" smtClean="0"/>
              <a:t>What quark-, nucleon-level couplings are required? In general requires calculating nuclear matrix elements</a:t>
            </a:r>
          </a:p>
          <a:p>
            <a:endParaRPr lang="en-US" sz="1200" dirty="0"/>
          </a:p>
          <a:p>
            <a:r>
              <a:rPr lang="en-US" dirty="0" smtClean="0"/>
              <a:t>But for 1</a:t>
            </a:r>
            <a:r>
              <a:rPr lang="en-US" baseline="30000" dirty="0" smtClean="0"/>
              <a:t>-</a:t>
            </a:r>
            <a:r>
              <a:rPr lang="en-US" dirty="0" smtClean="0"/>
              <a:t> vector, in the EFT, there is only 1 operator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Neglecting </a:t>
            </a:r>
            <a:r>
              <a:rPr lang="en-US" dirty="0" err="1" smtClean="0"/>
              <a:t>isospin</a:t>
            </a:r>
            <a:r>
              <a:rPr lang="en-US" dirty="0" smtClean="0"/>
              <a:t> mixing,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nuclear matrix elements and </a:t>
            </a:r>
            <a:r>
              <a:rPr lang="en-US" dirty="0" smtClean="0">
                <a:latin typeface="Symbol" charset="2"/>
                <a:cs typeface="Symbol" charset="2"/>
              </a:rPr>
              <a:t>L</a:t>
            </a:r>
            <a:r>
              <a:rPr lang="en-US" dirty="0" smtClean="0"/>
              <a:t> cancel in the ratio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	where                           and                       </a:t>
            </a:r>
            <a:r>
              <a:rPr lang="en-US" dirty="0" smtClean="0">
                <a:latin typeface="Symbol" charset="2"/>
                <a:cs typeface="Symbol" charset="2"/>
              </a:rPr>
              <a:t>     </a:t>
            </a:r>
            <a:r>
              <a:rPr lang="en-US" dirty="0" smtClean="0"/>
              <a:t>are the nucleon 	X-charges (in units of e)</a:t>
            </a:r>
            <a:endParaRPr lang="en-US" dirty="0"/>
          </a:p>
        </p:txBody>
      </p:sp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</a:rPr>
              <a:t>SPIN-1 GAUGE BOSONS</a:t>
            </a:r>
            <a:endParaRPr lang="en-US" sz="3200" dirty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209800"/>
            <a:ext cx="4953000" cy="7158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512809"/>
            <a:ext cx="7088123" cy="8319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4844903"/>
            <a:ext cx="5943600" cy="7504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3048000"/>
            <a:ext cx="3233673" cy="350723"/>
          </a:xfrm>
          <a:prstGeom prst="rect">
            <a:avLst/>
          </a:prstGeom>
        </p:spPr>
      </p:pic>
      <p:sp>
        <p:nvSpPr>
          <p:cNvPr id="8" name="Left Brace 7"/>
          <p:cNvSpPr/>
          <p:nvPr/>
        </p:nvSpPr>
        <p:spPr>
          <a:xfrm rot="16200000">
            <a:off x="6646038" y="1812165"/>
            <a:ext cx="304801" cy="3233672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2901" y="5791351"/>
            <a:ext cx="2141853" cy="4570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2301" y="5791351"/>
            <a:ext cx="2120899" cy="38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607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990600"/>
            <a:ext cx="4392090" cy="54864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4419600" cy="5486400"/>
          </a:xfrm>
        </p:spPr>
        <p:txBody>
          <a:bodyPr>
            <a:noAutofit/>
          </a:bodyPr>
          <a:lstStyle/>
          <a:p>
            <a:r>
              <a:rPr lang="en-US" dirty="0" smtClean="0"/>
              <a:t>Consider the </a:t>
            </a:r>
            <a:r>
              <a:rPr lang="en-US" i="1" dirty="0" smtClean="0"/>
              <a:t>general</a:t>
            </a:r>
            <a:r>
              <a:rPr lang="en-US" dirty="0" smtClean="0"/>
              <a:t> case of a spin-1 gauge boson with couplings </a:t>
            </a:r>
            <a:r>
              <a:rPr lang="en-US" dirty="0" err="1" smtClean="0">
                <a:latin typeface="Symbol" charset="0"/>
              </a:rPr>
              <a:t>e</a:t>
            </a:r>
            <a:r>
              <a:rPr lang="en-US" baseline="-25000" dirty="0" err="1" smtClean="0"/>
              <a:t>f</a:t>
            </a:r>
            <a:r>
              <a:rPr lang="en-US" dirty="0" err="1" smtClean="0"/>
              <a:t>e</a:t>
            </a:r>
            <a:r>
              <a:rPr lang="en-US" dirty="0" smtClean="0"/>
              <a:t> to particle f</a:t>
            </a:r>
          </a:p>
          <a:p>
            <a:endParaRPr lang="en-US" sz="1400" dirty="0"/>
          </a:p>
          <a:p>
            <a:r>
              <a:rPr lang="en-US" dirty="0" smtClean="0"/>
              <a:t>To get the right signal strength, need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For the special case of a dark photon with </a:t>
            </a:r>
            <a:r>
              <a:rPr lang="en-US" dirty="0" err="1" smtClean="0">
                <a:latin typeface="Symbol" charset="0"/>
              </a:rPr>
              <a:t>e</a:t>
            </a:r>
            <a:r>
              <a:rPr lang="en-US" baseline="-25000" dirty="0" err="1" smtClean="0"/>
              <a:t>f</a:t>
            </a:r>
            <a:r>
              <a:rPr lang="en-US" dirty="0" smtClean="0"/>
              <a:t> = </a:t>
            </a:r>
            <a:r>
              <a:rPr lang="en-US" dirty="0" err="1" smtClean="0">
                <a:latin typeface="Symbol" charset="0"/>
              </a:rPr>
              <a:t>e</a:t>
            </a:r>
            <a:r>
              <a:rPr lang="en-US" dirty="0" err="1" smtClean="0"/>
              <a:t>Q</a:t>
            </a:r>
            <a:r>
              <a:rPr lang="en-US" baseline="-25000" dirty="0" err="1" smtClean="0"/>
              <a:t>f</a:t>
            </a:r>
            <a:r>
              <a:rPr lang="en-US" dirty="0" smtClean="0"/>
              <a:t>, this implies kinetic mixing parameter </a:t>
            </a:r>
            <a:r>
              <a:rPr lang="en-US" dirty="0" smtClean="0">
                <a:latin typeface="Symbol" charset="0"/>
              </a:rPr>
              <a:t>e </a:t>
            </a:r>
            <a:r>
              <a:rPr lang="en-US" dirty="0" smtClean="0"/>
              <a:t>~ 0.01,</a:t>
            </a:r>
            <a:r>
              <a:rPr lang="en-US" dirty="0"/>
              <a:t> </a:t>
            </a:r>
            <a:r>
              <a:rPr lang="en-US" dirty="0" smtClean="0"/>
              <a:t>which is excluded </a:t>
            </a:r>
            <a:endParaRPr lang="en-US" dirty="0"/>
          </a:p>
          <a:p>
            <a:endParaRPr lang="en-US" sz="1400" dirty="0" smtClean="0"/>
          </a:p>
          <a:p>
            <a:r>
              <a:rPr lang="en-US" dirty="0" smtClean="0"/>
              <a:t>This is not a dark photon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r>
              <a:rPr lang="en-US" sz="3200" dirty="0" smtClean="0"/>
              <a:t>DARK PHOTON?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124200"/>
            <a:ext cx="3213100" cy="494323"/>
          </a:xfrm>
          <a:prstGeom prst="rect">
            <a:avLst/>
          </a:prstGeom>
        </p:spPr>
      </p:pic>
      <p:pic>
        <p:nvPicPr>
          <p:cNvPr id="6" name="Picture 5" descr="49a6dcdcd36825e5e6ce6879a1a4ee88_smiley-face-sad-smiley-face-sad-face-clip-art_649-362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92" t="3660" r="3786" b="15253"/>
          <a:stretch/>
        </p:blipFill>
        <p:spPr>
          <a:xfrm>
            <a:off x="5791200" y="1066800"/>
            <a:ext cx="602324" cy="61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881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5105400"/>
          </a:xfrm>
        </p:spPr>
        <p:txBody>
          <a:bodyPr>
            <a:noAutofit/>
          </a:bodyPr>
          <a:lstStyle/>
          <a:p>
            <a:r>
              <a:rPr lang="en-US" dirty="0" smtClean="0"/>
              <a:t>At 17 MeV, the dominant constraints are null results from searches for exotic pion decays </a:t>
            </a:r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X 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dirty="0" smtClean="0">
                <a:sym typeface="Wingdings"/>
              </a:rPr>
              <a:t> </a:t>
            </a:r>
            <a:r>
              <a:rPr lang="en-US" dirty="0" smtClean="0"/>
              <a:t> e</a:t>
            </a:r>
            <a:r>
              <a:rPr lang="en-US" baseline="30000" dirty="0" smtClean="0"/>
              <a:t>+</a:t>
            </a:r>
            <a:r>
              <a:rPr lang="en-US" dirty="0" smtClean="0"/>
              <a:t> e</a:t>
            </a:r>
            <a:r>
              <a:rPr lang="en-US" baseline="30000" dirty="0" smtClean="0"/>
              <a:t>-</a:t>
            </a:r>
            <a:r>
              <a:rPr lang="en-US" dirty="0" smtClean="0"/>
              <a:t> </a:t>
            </a:r>
            <a:r>
              <a:rPr lang="en-US" dirty="0" smtClean="0">
                <a:latin typeface="Symbol" charset="2"/>
                <a:cs typeface="Symbol" charset="2"/>
              </a:rPr>
              <a:t>g</a:t>
            </a:r>
          </a:p>
          <a:p>
            <a:endParaRPr lang="en-US" dirty="0">
              <a:latin typeface="Symbol" charset="2"/>
              <a:cs typeface="Symbol" charset="2"/>
            </a:endParaRPr>
          </a:p>
          <a:p>
            <a:endParaRPr lang="en-US" dirty="0" smtClean="0">
              <a:latin typeface="Symbol" charset="2"/>
              <a:cs typeface="Symbol" charset="2"/>
            </a:endParaRPr>
          </a:p>
          <a:p>
            <a:endParaRPr lang="en-US" dirty="0">
              <a:latin typeface="Symbol" charset="2"/>
              <a:cs typeface="Symbol" charset="2"/>
            </a:endParaRPr>
          </a:p>
          <a:p>
            <a:endParaRPr lang="en-US" dirty="0" smtClean="0">
              <a:latin typeface="Symbol" charset="2"/>
              <a:cs typeface="Symbol" charset="2"/>
            </a:endParaRPr>
          </a:p>
          <a:p>
            <a:endParaRPr lang="en-US" sz="1200" dirty="0">
              <a:latin typeface="Symbol" charset="2"/>
              <a:cs typeface="Symbol" charset="2"/>
            </a:endParaRPr>
          </a:p>
          <a:p>
            <a:pPr marL="0" indent="0">
              <a:buNone/>
            </a:pPr>
            <a:endParaRPr lang="en-US" sz="1200" dirty="0">
              <a:latin typeface="Symbol" charset="2"/>
              <a:cs typeface="Symbol" charset="2"/>
            </a:endParaRP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Eliminated if </a:t>
            </a:r>
            <a:r>
              <a:rPr lang="en-US" i="1" dirty="0" err="1" smtClean="0"/>
              <a:t>Q</a:t>
            </a:r>
            <a:r>
              <a:rPr lang="en-US" i="1" baseline="-25000" dirty="0" err="1" smtClean="0"/>
              <a:t>u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u</a:t>
            </a:r>
            <a:r>
              <a:rPr lang="en-US" i="1" dirty="0" smtClean="0"/>
              <a:t>– </a:t>
            </a:r>
            <a:r>
              <a:rPr lang="en-US" i="1" dirty="0" err="1" smtClean="0"/>
              <a:t>Q</a:t>
            </a:r>
            <a:r>
              <a:rPr lang="en-US" i="1" baseline="-25000" dirty="0" err="1" smtClean="0"/>
              <a:t>d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d</a:t>
            </a:r>
            <a:r>
              <a:rPr lang="en-US" i="1" dirty="0" smtClean="0"/>
              <a:t> </a:t>
            </a:r>
            <a:r>
              <a:rPr lang="en-US" dirty="0" smtClean="0"/>
              <a:t>≈ 0 or </a:t>
            </a:r>
            <a:r>
              <a:rPr lang="en-US" i="1" dirty="0" smtClean="0">
                <a:sym typeface="Wingdings"/>
              </a:rPr>
              <a:t>2X</a:t>
            </a:r>
            <a:r>
              <a:rPr lang="en-US" i="1" baseline="-25000" dirty="0" smtClean="0">
                <a:sym typeface="Wingdings"/>
              </a:rPr>
              <a:t>u</a:t>
            </a:r>
            <a:r>
              <a:rPr lang="en-US" i="1" dirty="0" smtClean="0">
                <a:sym typeface="Wingdings"/>
              </a:rPr>
              <a:t> + </a:t>
            </a:r>
            <a:r>
              <a:rPr lang="en-US" i="1" dirty="0" err="1" smtClean="0">
                <a:sym typeface="Wingdings"/>
              </a:rPr>
              <a:t>X</a:t>
            </a:r>
            <a:r>
              <a:rPr lang="en-US" i="1" baseline="-25000" dirty="0" err="1" smtClean="0">
                <a:sym typeface="Wingdings"/>
              </a:rPr>
              <a:t>d</a:t>
            </a:r>
            <a:r>
              <a:rPr lang="en-US" i="1" dirty="0" smtClean="0">
                <a:sym typeface="Wingdings"/>
              </a:rPr>
              <a:t> </a:t>
            </a:r>
            <a:r>
              <a:rPr lang="en-US" dirty="0"/>
              <a:t>≈ </a:t>
            </a:r>
            <a:r>
              <a:rPr lang="en-US" dirty="0" smtClean="0"/>
              <a:t>0 or</a:t>
            </a:r>
            <a:r>
              <a:rPr lang="en-US" dirty="0" smtClean="0">
                <a:sym typeface="Wingdings"/>
              </a:rPr>
              <a:t> </a:t>
            </a:r>
            <a:r>
              <a:rPr lang="en-US" i="1" dirty="0" err="1" smtClean="0">
                <a:sym typeface="Wingdings"/>
              </a:rPr>
              <a:t>X</a:t>
            </a:r>
            <a:r>
              <a:rPr lang="en-US" i="1" baseline="-25000" dirty="0" err="1" smtClean="0">
                <a:sym typeface="Wingdings"/>
              </a:rPr>
              <a:t>p</a:t>
            </a:r>
            <a:r>
              <a:rPr lang="en-US" dirty="0" smtClean="0">
                <a:sym typeface="Wingdings"/>
              </a:rPr>
              <a:t> </a:t>
            </a:r>
            <a:r>
              <a:rPr lang="en-US" dirty="0"/>
              <a:t>≈ </a:t>
            </a:r>
            <a:r>
              <a:rPr lang="en-US" dirty="0" smtClean="0"/>
              <a:t>0</a:t>
            </a:r>
            <a:endParaRPr lang="en-US" dirty="0" smtClean="0">
              <a:sym typeface="Wingdings"/>
            </a:endParaRPr>
          </a:p>
          <a:p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A </a:t>
            </a:r>
            <a:r>
              <a:rPr lang="en-US" dirty="0" err="1" smtClean="0">
                <a:sym typeface="Wingdings"/>
              </a:rPr>
              <a:t>protophobic</a:t>
            </a:r>
            <a:r>
              <a:rPr lang="en-US" dirty="0" smtClean="0">
                <a:sym typeface="Wingdings"/>
              </a:rPr>
              <a:t> gauge boson with couplings to neutrons, but suppressed couplings to protons, can explain the </a:t>
            </a:r>
            <a:r>
              <a:rPr lang="en-US" baseline="30000" dirty="0" smtClean="0">
                <a:sym typeface="Wingdings"/>
              </a:rPr>
              <a:t>8</a:t>
            </a:r>
            <a:r>
              <a:rPr lang="en-US" dirty="0" smtClean="0">
                <a:sym typeface="Wingdings"/>
              </a:rPr>
              <a:t>Be signal without violating other constraints</a:t>
            </a:r>
            <a:endParaRPr lang="en-US" dirty="0"/>
          </a:p>
        </p:txBody>
      </p:sp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</a:rPr>
              <a:t>PROTOPHOBIA</a:t>
            </a:r>
            <a:endParaRPr lang="en-US" sz="3200" dirty="0">
              <a:latin typeface="Arial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33587" y="1971833"/>
            <a:ext cx="2657413" cy="2235200"/>
            <a:chOff x="1533587" y="2041367"/>
            <a:chExt cx="2657413" cy="22352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33587" y="2041367"/>
              <a:ext cx="2470026" cy="22352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416806" y="2928135"/>
              <a:ext cx="7741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/>
                <a:t>u</a:t>
              </a:r>
              <a:r>
                <a:rPr lang="en-US" sz="2400" i="1" dirty="0" smtClean="0"/>
                <a:t>, d</a:t>
              </a:r>
              <a:endParaRPr lang="en-US" sz="2400" i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705838" y="1905000"/>
            <a:ext cx="2773956" cy="2368866"/>
            <a:chOff x="4705838" y="1974534"/>
            <a:chExt cx="2773956" cy="236886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05838" y="1974534"/>
              <a:ext cx="2607589" cy="2368866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705600" y="2928135"/>
              <a:ext cx="7741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/>
                <a:t>p</a:t>
              </a:r>
              <a:r>
                <a:rPr lang="en-US" sz="2400" i="1" dirty="0" smtClean="0"/>
                <a:t>, n</a:t>
              </a:r>
              <a:endParaRPr lang="en-US" sz="24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644596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5105400"/>
          </a:xfrm>
        </p:spPr>
        <p:txBody>
          <a:bodyPr>
            <a:noAutofit/>
          </a:bodyPr>
          <a:lstStyle/>
          <a:p>
            <a:r>
              <a:rPr lang="en-US" dirty="0" smtClean="0"/>
              <a:t>The </a:t>
            </a:r>
            <a:r>
              <a:rPr lang="en-US" baseline="30000" dirty="0" smtClean="0"/>
              <a:t>8</a:t>
            </a:r>
            <a:r>
              <a:rPr lang="en-US" dirty="0" smtClean="0"/>
              <a:t>Be anomaly can be explained by a </a:t>
            </a:r>
            <a:r>
              <a:rPr lang="en-US" dirty="0" err="1" smtClean="0"/>
              <a:t>protophobic</a:t>
            </a:r>
            <a:r>
              <a:rPr lang="en-US" dirty="0" smtClean="0"/>
              <a:t> gauge boson with </a:t>
            </a:r>
            <a:r>
              <a:rPr lang="en-US" dirty="0">
                <a:latin typeface="Symbol" charset="0"/>
              </a:rPr>
              <a:t>e</a:t>
            </a:r>
            <a:r>
              <a:rPr lang="en-US" baseline="-25000" dirty="0" smtClean="0"/>
              <a:t>n</a:t>
            </a:r>
            <a:r>
              <a:rPr lang="en-US" dirty="0" smtClean="0"/>
              <a:t> ~ 10</a:t>
            </a:r>
            <a:r>
              <a:rPr lang="en-US" baseline="30000" dirty="0" smtClean="0"/>
              <a:t>-2</a:t>
            </a:r>
            <a:r>
              <a:rPr lang="en-US" dirty="0" smtClean="0"/>
              <a:t> and </a:t>
            </a:r>
            <a:r>
              <a:rPr lang="en-US" dirty="0" err="1">
                <a:latin typeface="Symbol" charset="0"/>
              </a:rPr>
              <a:t>e</a:t>
            </a:r>
            <a:r>
              <a:rPr lang="en-US" baseline="-25000" dirty="0" err="1" smtClean="0"/>
              <a:t>p</a:t>
            </a:r>
            <a:r>
              <a:rPr lang="en-US" dirty="0" smtClean="0"/>
              <a:t> &lt; 10</a:t>
            </a:r>
            <a:r>
              <a:rPr lang="en-US" baseline="30000" dirty="0" smtClean="0"/>
              <a:t>-3</a:t>
            </a:r>
            <a:endParaRPr lang="en-US" baseline="30000" dirty="0"/>
          </a:p>
        </p:txBody>
      </p:sp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</a:rPr>
              <a:t>PROTOPHOBIC GAUGE BOSON</a:t>
            </a:r>
            <a:endParaRPr lang="en-US" sz="3200" dirty="0"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1200" y="6245423"/>
            <a:ext cx="50147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Feng</a:t>
            </a:r>
            <a:r>
              <a:rPr lang="en-US" sz="1400" dirty="0" smtClean="0"/>
              <a:t>, </a:t>
            </a:r>
            <a:r>
              <a:rPr lang="en-US" sz="1400" dirty="0" err="1" smtClean="0"/>
              <a:t>Fornal</a:t>
            </a:r>
            <a:r>
              <a:rPr lang="en-US" sz="1400" dirty="0" smtClean="0"/>
              <a:t>, </a:t>
            </a:r>
            <a:r>
              <a:rPr lang="en-US" sz="1400" dirty="0" err="1" smtClean="0"/>
              <a:t>Galon</a:t>
            </a:r>
            <a:r>
              <a:rPr lang="en-US" sz="1400" dirty="0" smtClean="0"/>
              <a:t> Gardner, </a:t>
            </a:r>
            <a:r>
              <a:rPr lang="en-US" sz="1400" dirty="0" err="1" smtClean="0"/>
              <a:t>Smolinsky</a:t>
            </a:r>
            <a:r>
              <a:rPr lang="en-US" sz="1400" dirty="0" smtClean="0"/>
              <a:t>, </a:t>
            </a:r>
            <a:r>
              <a:rPr lang="en-US" sz="1400" dirty="0" err="1" smtClean="0"/>
              <a:t>Tait</a:t>
            </a:r>
            <a:r>
              <a:rPr lang="en-US" sz="1400" dirty="0" smtClean="0"/>
              <a:t>, </a:t>
            </a:r>
            <a:r>
              <a:rPr lang="en-US" sz="1400" dirty="0" err="1" smtClean="0"/>
              <a:t>Tanedo</a:t>
            </a:r>
            <a:r>
              <a:rPr lang="en-US" sz="1400" dirty="0" smtClean="0"/>
              <a:t> (2016)</a:t>
            </a:r>
            <a:endParaRPr lang="en-US" sz="1400" dirty="0"/>
          </a:p>
        </p:txBody>
      </p:sp>
      <p:grpSp>
        <p:nvGrpSpPr>
          <p:cNvPr id="5" name="Group 4"/>
          <p:cNvGrpSpPr/>
          <p:nvPr/>
        </p:nvGrpSpPr>
        <p:grpSpPr>
          <a:xfrm>
            <a:off x="1905000" y="2068589"/>
            <a:ext cx="5739387" cy="4103611"/>
            <a:chOff x="1905000" y="2068589"/>
            <a:chExt cx="5739387" cy="410361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05000" y="2068589"/>
              <a:ext cx="5193793" cy="4103611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6808425" y="3276600"/>
              <a:ext cx="405386" cy="13716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890564" y="4191000"/>
              <a:ext cx="240793" cy="13716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781801" y="4927084"/>
              <a:ext cx="862586" cy="685800"/>
            </a:xfrm>
            <a:prstGeom prst="rect">
              <a:avLst/>
            </a:prstGeom>
            <a:solidFill>
              <a:schemeClr val="bg1"/>
            </a:solidFill>
            <a:ln w="31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40942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990600"/>
            <a:ext cx="4392090" cy="54864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4419600" cy="5486400"/>
          </a:xfrm>
        </p:spPr>
        <p:txBody>
          <a:bodyPr>
            <a:noAutofit/>
          </a:bodyPr>
          <a:lstStyle/>
          <a:p>
            <a:r>
              <a:rPr lang="en-US" dirty="0" smtClean="0"/>
              <a:t>For a </a:t>
            </a:r>
            <a:r>
              <a:rPr lang="en-US" dirty="0" err="1" smtClean="0"/>
              <a:t>protophobic</a:t>
            </a:r>
            <a:r>
              <a:rPr lang="en-US" dirty="0" smtClean="0"/>
              <a:t> gauge boson, the NA48/2 “quark” constraints are weakened</a:t>
            </a:r>
          </a:p>
          <a:p>
            <a:endParaRPr lang="en-US" sz="1200" dirty="0" smtClean="0"/>
          </a:p>
          <a:p>
            <a:r>
              <a:rPr lang="en-US" dirty="0" smtClean="0"/>
              <a:t>Relaxing the dark photon restrictions, one can, then, take electron and </a:t>
            </a:r>
            <a:r>
              <a:rPr lang="en-US" dirty="0" err="1" smtClean="0"/>
              <a:t>muon</a:t>
            </a:r>
            <a:r>
              <a:rPr lang="en-US" dirty="0" smtClean="0"/>
              <a:t> couplings around 10</a:t>
            </a:r>
            <a:r>
              <a:rPr lang="en-US" baseline="30000" dirty="0" smtClean="0"/>
              <a:t>-3</a:t>
            </a:r>
            <a:endParaRPr lang="en-US" dirty="0"/>
          </a:p>
          <a:p>
            <a:endParaRPr lang="en-US" sz="1200" dirty="0"/>
          </a:p>
          <a:p>
            <a:r>
              <a:rPr lang="en-US" dirty="0" smtClean="0"/>
              <a:t>A </a:t>
            </a:r>
            <a:r>
              <a:rPr lang="en-US" dirty="0" err="1" smtClean="0"/>
              <a:t>protophobic</a:t>
            </a:r>
            <a:r>
              <a:rPr lang="en-US" dirty="0" smtClean="0"/>
              <a:t> gauge boson with such couplings can resolve both the </a:t>
            </a:r>
            <a:r>
              <a:rPr lang="en-US" baseline="30000" dirty="0" smtClean="0"/>
              <a:t>8</a:t>
            </a:r>
            <a:r>
              <a:rPr lang="en-US" dirty="0" smtClean="0"/>
              <a:t>Be and </a:t>
            </a:r>
            <a:r>
              <a:rPr lang="en-US" dirty="0" err="1" smtClean="0"/>
              <a:t>muon</a:t>
            </a:r>
            <a:r>
              <a:rPr lang="en-US" dirty="0" smtClean="0"/>
              <a:t> g-2 anomalies</a:t>
            </a:r>
          </a:p>
          <a:p>
            <a:endParaRPr lang="en-US" sz="1200" dirty="0"/>
          </a:p>
          <a:p>
            <a:r>
              <a:rPr lang="en-US" dirty="0" smtClean="0"/>
              <a:t>Implies a </a:t>
            </a:r>
            <a:r>
              <a:rPr lang="en-US" dirty="0" err="1" smtClean="0"/>
              <a:t>milli</a:t>
            </a:r>
            <a:r>
              <a:rPr lang="en-US" dirty="0" smtClean="0"/>
              <a:t>-charged 5</a:t>
            </a:r>
            <a:r>
              <a:rPr lang="en-US" baseline="30000" dirty="0" smtClean="0"/>
              <a:t>th</a:t>
            </a:r>
            <a:r>
              <a:rPr lang="en-US" dirty="0" smtClean="0"/>
              <a:t> force with range ~ 12 </a:t>
            </a:r>
            <a:r>
              <a:rPr lang="en-US" dirty="0" err="1" smtClean="0"/>
              <a:t>fm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r>
              <a:rPr lang="en-US" sz="3200" dirty="0" smtClean="0"/>
              <a:t>LEPTON COUPLINGS AND MUON g-2</a:t>
            </a:r>
            <a:endParaRPr lang="en-US" sz="3200" dirty="0"/>
          </a:p>
        </p:txBody>
      </p:sp>
      <p:pic>
        <p:nvPicPr>
          <p:cNvPr id="4" name="Picture 3" descr="49a6dcdcd36825e5e6ce6879a1a4ee88_smiley-face-sad-smiley-face-sad-face-clip-art_649-36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3" r="47618" b="15696"/>
          <a:stretch/>
        </p:blipFill>
        <p:spPr>
          <a:xfrm>
            <a:off x="5791200" y="3276600"/>
            <a:ext cx="660798" cy="69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628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68275"/>
            <a:ext cx="9143999" cy="441325"/>
          </a:xfrm>
        </p:spPr>
        <p:txBody>
          <a:bodyPr/>
          <a:lstStyle/>
          <a:p>
            <a:r>
              <a:rPr lang="en-US" sz="3200" dirty="0" smtClean="0"/>
              <a:t>COUPLING CONSTRAINTS IN DETAIL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741905"/>
            <a:ext cx="3962400" cy="37302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09800" y="6400800"/>
            <a:ext cx="5064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Feng</a:t>
            </a:r>
            <a:r>
              <a:rPr lang="en-US" sz="1400" dirty="0" smtClean="0"/>
              <a:t>, </a:t>
            </a:r>
            <a:r>
              <a:rPr lang="en-US" sz="1400" dirty="0" err="1" smtClean="0"/>
              <a:t>Fornal</a:t>
            </a:r>
            <a:r>
              <a:rPr lang="en-US" sz="1400" dirty="0" smtClean="0"/>
              <a:t>, </a:t>
            </a:r>
            <a:r>
              <a:rPr lang="en-US" sz="1400" dirty="0" err="1" smtClean="0"/>
              <a:t>Galon</a:t>
            </a:r>
            <a:r>
              <a:rPr lang="en-US" sz="1400" dirty="0" smtClean="0"/>
              <a:t>, Gardner, </a:t>
            </a:r>
            <a:r>
              <a:rPr lang="en-US" sz="1400" dirty="0" err="1" smtClean="0"/>
              <a:t>Smolinsky</a:t>
            </a:r>
            <a:r>
              <a:rPr lang="en-US" sz="1400" dirty="0" smtClean="0"/>
              <a:t>, </a:t>
            </a:r>
            <a:r>
              <a:rPr lang="en-US" sz="1400" dirty="0" err="1" smtClean="0"/>
              <a:t>Tait</a:t>
            </a:r>
            <a:r>
              <a:rPr lang="en-US" sz="1400" dirty="0" smtClean="0"/>
              <a:t>, </a:t>
            </a:r>
            <a:r>
              <a:rPr lang="en-US" sz="1400" dirty="0" err="1" smtClean="0"/>
              <a:t>Tanedo</a:t>
            </a:r>
            <a:r>
              <a:rPr lang="en-US" sz="1400" dirty="0" smtClean="0"/>
              <a:t> (2016)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741904"/>
            <a:ext cx="3865396" cy="37188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885420"/>
            <a:ext cx="3108325" cy="1689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4470" y="1294797"/>
            <a:ext cx="1270000" cy="1231900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495800" y="838200"/>
            <a:ext cx="4419600" cy="5105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In the exact </a:t>
            </a:r>
            <a:r>
              <a:rPr lang="en-US" dirty="0" err="1" smtClean="0"/>
              <a:t>protophobic</a:t>
            </a:r>
            <a:r>
              <a:rPr lang="en-US" dirty="0" smtClean="0"/>
              <a:t> limit: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086115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305800" cy="5486400"/>
          </a:xfrm>
        </p:spPr>
        <p:txBody>
          <a:bodyPr>
            <a:noAutofit/>
          </a:bodyPr>
          <a:lstStyle/>
          <a:p>
            <a:r>
              <a:rPr lang="en-US" dirty="0" smtClean="0"/>
              <a:t>There are strong indications that the </a:t>
            </a:r>
            <a:r>
              <a:rPr lang="en-US" baseline="30000" dirty="0" smtClean="0"/>
              <a:t>8</a:t>
            </a:r>
            <a:r>
              <a:rPr lang="en-US" dirty="0" smtClean="0"/>
              <a:t>Be 1</a:t>
            </a:r>
            <a:r>
              <a:rPr lang="en-US" baseline="30000" dirty="0" smtClean="0"/>
              <a:t>+</a:t>
            </a:r>
            <a:r>
              <a:rPr lang="en-US" dirty="0" smtClean="0"/>
              <a:t> states are </a:t>
            </a:r>
            <a:r>
              <a:rPr lang="en-US" dirty="0" err="1" smtClean="0"/>
              <a:t>isospin</a:t>
            </a:r>
            <a:r>
              <a:rPr lang="en-US" dirty="0" smtClean="0"/>
              <a:t>-mixed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sz="1600" dirty="0" smtClean="0"/>
              <a:t>Barker (1966); </a:t>
            </a:r>
            <a:r>
              <a:rPr lang="en-US" sz="1600" dirty="0" err="1" smtClean="0"/>
              <a:t>Oothoudt</a:t>
            </a:r>
            <a:r>
              <a:rPr lang="en-US" sz="1600" dirty="0" smtClean="0"/>
              <a:t>, Garvey (1977); </a:t>
            </a:r>
            <a:r>
              <a:rPr lang="en-US" sz="1600" dirty="0" err="1" smtClean="0"/>
              <a:t>Pastore</a:t>
            </a:r>
            <a:r>
              <a:rPr lang="en-US" sz="1600" dirty="0" smtClean="0"/>
              <a:t>, </a:t>
            </a:r>
            <a:r>
              <a:rPr lang="en-US" sz="1600" dirty="0" err="1" smtClean="0"/>
              <a:t>Wiringa</a:t>
            </a:r>
            <a:r>
              <a:rPr lang="en-US" sz="1600" dirty="0" smtClean="0"/>
              <a:t>, Pieper, </a:t>
            </a:r>
            <a:r>
              <a:rPr lang="en-US" sz="1600" dirty="0" err="1" smtClean="0"/>
              <a:t>Schiavilla</a:t>
            </a:r>
            <a:r>
              <a:rPr lang="en-US" sz="1600" dirty="0" smtClean="0"/>
              <a:t> (2014)</a:t>
            </a:r>
          </a:p>
          <a:p>
            <a:pPr marL="0" indent="0" algn="r">
              <a:buNone/>
            </a:pPr>
            <a:endParaRPr lang="en-US" sz="1600" dirty="0"/>
          </a:p>
          <a:p>
            <a:r>
              <a:rPr lang="en-US" dirty="0" smtClean="0"/>
              <a:t>In general, this can have a large effect on the width, changing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to</a:t>
            </a:r>
          </a:p>
          <a:p>
            <a:pPr marL="0" indent="0">
              <a:buNone/>
            </a:pPr>
            <a:endParaRPr lang="en-US" dirty="0"/>
          </a:p>
          <a:p>
            <a:endParaRPr lang="en-US" sz="1200" dirty="0" smtClean="0"/>
          </a:p>
          <a:p>
            <a:r>
              <a:rPr lang="en-US" dirty="0" smtClean="0"/>
              <a:t>In the </a:t>
            </a:r>
            <a:r>
              <a:rPr lang="en-US" dirty="0" err="1" smtClean="0"/>
              <a:t>protophobic</a:t>
            </a:r>
            <a:r>
              <a:rPr lang="en-US" dirty="0" smtClean="0"/>
              <a:t> limit, however, the effect is O(10%)</a:t>
            </a:r>
            <a:endParaRPr lang="en-US" dirty="0"/>
          </a:p>
        </p:txBody>
      </p:sp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</a:rPr>
              <a:t>EFFECT OF ISOSPIN MIXING</a:t>
            </a:r>
            <a:endParaRPr lang="en-US" sz="3200" dirty="0">
              <a:latin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218" y="1719535"/>
            <a:ext cx="1603724" cy="3759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752600"/>
            <a:ext cx="2921000" cy="3171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7289" y="2195712"/>
            <a:ext cx="2908710" cy="3198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2175654"/>
            <a:ext cx="1626942" cy="3389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5000" y="4480076"/>
            <a:ext cx="5379259" cy="7777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4100" y="3733800"/>
            <a:ext cx="4381500" cy="74560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672011" y="6093023"/>
            <a:ext cx="50147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Feng</a:t>
            </a:r>
            <a:r>
              <a:rPr lang="en-US" sz="1400" dirty="0" smtClean="0"/>
              <a:t>, </a:t>
            </a:r>
            <a:r>
              <a:rPr lang="en-US" sz="1400" dirty="0" err="1" smtClean="0"/>
              <a:t>Fornal</a:t>
            </a:r>
            <a:r>
              <a:rPr lang="en-US" sz="1400" dirty="0" smtClean="0"/>
              <a:t>, </a:t>
            </a:r>
            <a:r>
              <a:rPr lang="en-US" sz="1400" dirty="0" err="1" smtClean="0"/>
              <a:t>Galon</a:t>
            </a:r>
            <a:r>
              <a:rPr lang="en-US" sz="1400" dirty="0" smtClean="0"/>
              <a:t> Gardner, </a:t>
            </a:r>
            <a:r>
              <a:rPr lang="en-US" sz="1400" dirty="0" err="1" smtClean="0"/>
              <a:t>Smolinsky</a:t>
            </a:r>
            <a:r>
              <a:rPr lang="en-US" sz="1400" dirty="0" smtClean="0"/>
              <a:t>, </a:t>
            </a:r>
            <a:r>
              <a:rPr lang="en-US" sz="1400" dirty="0" err="1" smtClean="0"/>
              <a:t>Tait</a:t>
            </a:r>
            <a:r>
              <a:rPr lang="en-US" sz="1400" dirty="0" smtClean="0"/>
              <a:t>, </a:t>
            </a:r>
            <a:r>
              <a:rPr lang="en-US" sz="1400" dirty="0" err="1" smtClean="0"/>
              <a:t>Tanedo</a:t>
            </a:r>
            <a:r>
              <a:rPr lang="en-US" sz="1400" dirty="0" smtClean="0"/>
              <a:t> (2016)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18875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686800" cy="5334000"/>
          </a:xfrm>
        </p:spPr>
        <p:txBody>
          <a:bodyPr>
            <a:noAutofit/>
          </a:bodyPr>
          <a:lstStyle/>
          <a:p>
            <a:r>
              <a:rPr lang="en-US" dirty="0" smtClean="0"/>
              <a:t>How strange is </a:t>
            </a:r>
            <a:r>
              <a:rPr lang="en-US" dirty="0" err="1" smtClean="0"/>
              <a:t>protophobia</a:t>
            </a:r>
            <a:r>
              <a:rPr lang="en-US" dirty="0" smtClean="0"/>
              <a:t>?  The Z boson is </a:t>
            </a:r>
            <a:r>
              <a:rPr lang="en-US" dirty="0" err="1" smtClean="0"/>
              <a:t>protophobic</a:t>
            </a:r>
            <a:r>
              <a:rPr lang="en-US" dirty="0" smtClean="0"/>
              <a:t> at low energies, as is a gauge boson coupling to B-L-Q or B-Q</a:t>
            </a:r>
          </a:p>
          <a:p>
            <a:endParaRPr lang="en-US" dirty="0"/>
          </a:p>
          <a:p>
            <a:r>
              <a:rPr lang="en-US" dirty="0" smtClean="0"/>
              <a:t>The latter observation suggests a model-building strategy: consider a model with a light B-L or B gauge boson. It will generically kinetically mix with the photon: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 the mass basis, the SM photon couplings to SM fermions are unchanged, but the B-L or B gauge boson’s couplings to SM fermions will be shifted by Q.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r>
              <a:rPr lang="en-US" sz="3200" dirty="0" smtClean="0"/>
              <a:t>ANOMALY-FREE</a:t>
            </a:r>
            <a:r>
              <a:rPr lang="en-US" sz="3200" dirty="0"/>
              <a:t> </a:t>
            </a:r>
            <a:r>
              <a:rPr lang="en-US" sz="3200" dirty="0" smtClean="0"/>
              <a:t>MODELS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733800" y="838200"/>
            <a:ext cx="50147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Feng</a:t>
            </a:r>
            <a:r>
              <a:rPr lang="en-US" sz="1400" dirty="0" smtClean="0"/>
              <a:t>, </a:t>
            </a:r>
            <a:r>
              <a:rPr lang="en-US" sz="1400" dirty="0" err="1" smtClean="0"/>
              <a:t>Fornal</a:t>
            </a:r>
            <a:r>
              <a:rPr lang="en-US" sz="1400" dirty="0" smtClean="0"/>
              <a:t>, </a:t>
            </a:r>
            <a:r>
              <a:rPr lang="en-US" sz="1400" dirty="0" err="1" smtClean="0"/>
              <a:t>Galon</a:t>
            </a:r>
            <a:r>
              <a:rPr lang="en-US" sz="1400" dirty="0" smtClean="0"/>
              <a:t> Gardner, </a:t>
            </a:r>
            <a:r>
              <a:rPr lang="en-US" sz="1400" dirty="0" err="1" smtClean="0"/>
              <a:t>Smolinsky</a:t>
            </a:r>
            <a:r>
              <a:rPr lang="en-US" sz="1400" dirty="0" smtClean="0"/>
              <a:t>, </a:t>
            </a:r>
            <a:r>
              <a:rPr lang="en-US" sz="1400" dirty="0" err="1" smtClean="0"/>
              <a:t>Tait</a:t>
            </a:r>
            <a:r>
              <a:rPr lang="en-US" sz="1400" dirty="0" smtClean="0"/>
              <a:t>, </a:t>
            </a:r>
            <a:r>
              <a:rPr lang="en-US" sz="1400" dirty="0" err="1" smtClean="0"/>
              <a:t>Tanedo</a:t>
            </a:r>
            <a:r>
              <a:rPr lang="en-US" sz="1400" dirty="0" smtClean="0"/>
              <a:t> (2016)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962400"/>
            <a:ext cx="8077200" cy="90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768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686800" cy="5562600"/>
          </a:xfrm>
        </p:spPr>
        <p:txBody>
          <a:bodyPr>
            <a:noAutofit/>
          </a:bodyPr>
          <a:lstStyle/>
          <a:p>
            <a:r>
              <a:rPr lang="en-US" dirty="0" smtClean="0"/>
              <a:t>Gauge the U(1)</a:t>
            </a:r>
            <a:r>
              <a:rPr lang="en-US" baseline="-25000" dirty="0" smtClean="0"/>
              <a:t>B-L</a:t>
            </a:r>
            <a:r>
              <a:rPr lang="en-US" dirty="0" smtClean="0"/>
              <a:t> global symmetry of the SM</a:t>
            </a:r>
            <a:r>
              <a:rPr lang="en-US" dirty="0">
                <a:cs typeface="Symbol" charset="2"/>
              </a:rPr>
              <a:t>.</a:t>
            </a:r>
            <a:r>
              <a:rPr lang="en-US" dirty="0" smtClean="0">
                <a:cs typeface="Symbol" charset="2"/>
              </a:rPr>
              <a:t> This is anomaly-free with the addition of 3 sterile neutrinos.</a:t>
            </a:r>
          </a:p>
          <a:p>
            <a:endParaRPr lang="en-US" sz="1200" dirty="0">
              <a:cs typeface="Symbol" charset="2"/>
            </a:endParaRPr>
          </a:p>
          <a:p>
            <a:r>
              <a:rPr lang="en-US" dirty="0" smtClean="0">
                <a:cs typeface="Symbol" charset="2"/>
              </a:rPr>
              <a:t>Generically the B-L boson kinetically mixes with the photon:</a:t>
            </a:r>
          </a:p>
          <a:p>
            <a:endParaRPr lang="en-US" dirty="0" smtClean="0">
              <a:cs typeface="Symbol" charset="2"/>
            </a:endParaRPr>
          </a:p>
          <a:p>
            <a:endParaRPr lang="en-US" dirty="0">
              <a:cs typeface="Symbol" charset="2"/>
            </a:endParaRPr>
          </a:p>
          <a:p>
            <a:pPr marL="0" indent="0">
              <a:buNone/>
            </a:pPr>
            <a:endParaRPr lang="en-US" dirty="0">
              <a:cs typeface="Symbol" charset="2"/>
            </a:endParaRPr>
          </a:p>
          <a:p>
            <a:endParaRPr lang="en-US" dirty="0" smtClean="0">
              <a:cs typeface="Symbol" charset="2"/>
            </a:endParaRPr>
          </a:p>
          <a:p>
            <a:endParaRPr lang="en-US" dirty="0">
              <a:cs typeface="Symbol" charset="2"/>
            </a:endParaRPr>
          </a:p>
          <a:p>
            <a:r>
              <a:rPr lang="en-US" dirty="0" smtClean="0">
                <a:cs typeface="Symbol" charset="2"/>
              </a:rPr>
              <a:t>For </a:t>
            </a:r>
            <a:r>
              <a:rPr lang="en-US" sz="3200" dirty="0" smtClean="0">
                <a:latin typeface="Symbol" charset="2"/>
                <a:cs typeface="Symbol" charset="2"/>
              </a:rPr>
              <a:t>e</a:t>
            </a:r>
            <a:r>
              <a:rPr lang="en-US" dirty="0" smtClean="0">
                <a:cs typeface="Symbol" charset="2"/>
              </a:rPr>
              <a:t> ≈ -</a:t>
            </a:r>
            <a:r>
              <a:rPr lang="en-US" sz="3200" dirty="0" err="1" smtClean="0">
                <a:latin typeface="Symbol" charset="2"/>
                <a:cs typeface="Symbol" charset="2"/>
              </a:rPr>
              <a:t>e</a:t>
            </a:r>
            <a:r>
              <a:rPr lang="en-US" baseline="-25000" dirty="0" err="1" smtClean="0">
                <a:cs typeface="Symbol" charset="2"/>
              </a:rPr>
              <a:t>B</a:t>
            </a:r>
            <a:r>
              <a:rPr lang="en-US" baseline="-25000" dirty="0" smtClean="0">
                <a:cs typeface="Symbol" charset="2"/>
              </a:rPr>
              <a:t>-L</a:t>
            </a:r>
            <a:r>
              <a:rPr lang="en-US" dirty="0" smtClean="0">
                <a:cs typeface="Symbol" charset="2"/>
              </a:rPr>
              <a:t>, we get B-L-Q charges:    </a:t>
            </a:r>
          </a:p>
          <a:p>
            <a:pPr marL="0" indent="0">
              <a:buNone/>
            </a:pPr>
            <a:r>
              <a:rPr lang="en-US" sz="3200" dirty="0">
                <a:latin typeface="Symbol" charset="2"/>
                <a:cs typeface="Symbol" charset="2"/>
              </a:rPr>
              <a:t>	</a:t>
            </a:r>
            <a:r>
              <a:rPr lang="en-US" dirty="0" err="1" smtClean="0">
                <a:latin typeface="Symbol" charset="2"/>
                <a:cs typeface="Symbol" charset="2"/>
              </a:rPr>
              <a:t>e</a:t>
            </a:r>
            <a:r>
              <a:rPr lang="en-US" baseline="-25000" dirty="0" err="1" smtClean="0">
                <a:cs typeface="Symbol" charset="2"/>
              </a:rPr>
              <a:t>u</a:t>
            </a:r>
            <a:r>
              <a:rPr lang="en-US" dirty="0" smtClean="0">
                <a:cs typeface="Symbol" charset="2"/>
              </a:rPr>
              <a:t> </a:t>
            </a:r>
            <a:r>
              <a:rPr lang="en-US" dirty="0">
                <a:cs typeface="Symbol" charset="2"/>
              </a:rPr>
              <a:t>≈ </a:t>
            </a:r>
            <a:r>
              <a:rPr lang="en-US" dirty="0">
                <a:latin typeface="Symbol" charset="2"/>
                <a:cs typeface="Symbol" charset="2"/>
              </a:rPr>
              <a:t>e</a:t>
            </a:r>
            <a:r>
              <a:rPr lang="en-US" dirty="0" smtClean="0">
                <a:cs typeface="Symbol" charset="2"/>
              </a:rPr>
              <a:t>/3, </a:t>
            </a:r>
            <a:r>
              <a:rPr lang="en-US" dirty="0" err="1" smtClean="0">
                <a:latin typeface="Symbol" charset="2"/>
                <a:cs typeface="Symbol" charset="2"/>
              </a:rPr>
              <a:t>e</a:t>
            </a:r>
            <a:r>
              <a:rPr lang="en-US" baseline="-25000" dirty="0" err="1" smtClean="0">
                <a:cs typeface="Symbol" charset="2"/>
              </a:rPr>
              <a:t>d</a:t>
            </a:r>
            <a:r>
              <a:rPr lang="en-US" dirty="0" smtClean="0">
                <a:cs typeface="Symbol" charset="2"/>
              </a:rPr>
              <a:t> </a:t>
            </a:r>
            <a:r>
              <a:rPr lang="en-US" dirty="0">
                <a:cs typeface="Symbol" charset="2"/>
              </a:rPr>
              <a:t>≈ </a:t>
            </a:r>
            <a:r>
              <a:rPr lang="en-US" dirty="0" smtClean="0">
                <a:cs typeface="Symbol" charset="2"/>
              </a:rPr>
              <a:t>-2</a:t>
            </a:r>
            <a:r>
              <a:rPr lang="en-US" dirty="0" smtClean="0">
                <a:latin typeface="Symbol" charset="2"/>
                <a:cs typeface="Symbol" charset="2"/>
              </a:rPr>
              <a:t>e</a:t>
            </a:r>
            <a:r>
              <a:rPr lang="en-US" dirty="0">
                <a:cs typeface="Symbol" charset="2"/>
              </a:rPr>
              <a:t>/</a:t>
            </a:r>
            <a:r>
              <a:rPr lang="en-US" dirty="0" smtClean="0">
                <a:cs typeface="Symbol" charset="2"/>
              </a:rPr>
              <a:t>3 (</a:t>
            </a:r>
            <a:r>
              <a:rPr lang="en-US" dirty="0" err="1" smtClean="0">
                <a:cs typeface="Symbol" charset="2"/>
              </a:rPr>
              <a:t>protophobia</a:t>
            </a:r>
            <a:r>
              <a:rPr lang="en-US" dirty="0" smtClean="0">
                <a:cs typeface="Symbol" charset="2"/>
              </a:rPr>
              <a:t>) and </a:t>
            </a:r>
            <a:r>
              <a:rPr lang="en-US" dirty="0" err="1" smtClean="0">
                <a:latin typeface="Symbol" charset="2"/>
                <a:cs typeface="Symbol" charset="2"/>
              </a:rPr>
              <a:t>e</a:t>
            </a:r>
            <a:r>
              <a:rPr lang="en-US" baseline="-25000" dirty="0" err="1" smtClean="0">
                <a:cs typeface="Symbol" charset="2"/>
              </a:rPr>
              <a:t>e</a:t>
            </a:r>
            <a:r>
              <a:rPr lang="en-US" dirty="0" smtClean="0">
                <a:cs typeface="Symbol" charset="2"/>
              </a:rPr>
              <a:t> &lt;&lt; </a:t>
            </a:r>
            <a:r>
              <a:rPr lang="en-US" dirty="0" err="1" smtClean="0">
                <a:latin typeface="Symbol" charset="2"/>
                <a:cs typeface="Symbol" charset="2"/>
              </a:rPr>
              <a:t>e</a:t>
            </a:r>
            <a:r>
              <a:rPr lang="en-US" baseline="-25000" dirty="0" err="1" smtClean="0">
                <a:cs typeface="Symbol" charset="2"/>
              </a:rPr>
              <a:t>u,d</a:t>
            </a:r>
            <a:r>
              <a:rPr lang="en-US" dirty="0" smtClean="0">
                <a:cs typeface="Symbol" charset="2"/>
              </a:rPr>
              <a:t> (nice!) </a:t>
            </a:r>
          </a:p>
          <a:p>
            <a:pPr marL="0" indent="0">
              <a:buNone/>
            </a:pPr>
            <a:r>
              <a:rPr lang="en-US" dirty="0">
                <a:cs typeface="Symbol" charset="2"/>
              </a:rPr>
              <a:t>	</a:t>
            </a:r>
            <a:r>
              <a:rPr lang="en-US" dirty="0" smtClean="0">
                <a:cs typeface="Symbol" charset="2"/>
              </a:rPr>
              <a:t>The neutrino X-charge is, however, generically too big.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r>
              <a:rPr lang="en-US" sz="3200" dirty="0" smtClean="0"/>
              <a:t>A B-L PROTOPHOBIC MODEL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402" y="2667000"/>
            <a:ext cx="2118198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005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 txBox="1">
            <a:spLocks/>
          </p:cNvSpPr>
          <p:nvPr/>
        </p:nvSpPr>
        <p:spPr bwMode="auto">
          <a:xfrm>
            <a:off x="0" y="152400"/>
            <a:ext cx="9144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rgbClr val="000000"/>
                </a:solidFill>
              </a:rPr>
              <a:t>NEW PHYSICS AT THE INTENSITY FRONTIER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8936" y="1371600"/>
            <a:ext cx="8447863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There are currently many outstanding puzzles: neutrino masses, gauge hierarchy, </a:t>
            </a:r>
            <a:r>
              <a:rPr lang="en-US" sz="2400" dirty="0"/>
              <a:t>strong CP, </a:t>
            </a:r>
            <a:r>
              <a:rPr lang="en-US" sz="2400" dirty="0" smtClean="0"/>
              <a:t>flavor, </a:t>
            </a:r>
            <a:r>
              <a:rPr lang="en-US" sz="2400" dirty="0"/>
              <a:t>dark matter, </a:t>
            </a:r>
            <a:r>
              <a:rPr lang="en-US" sz="2400" dirty="0" err="1" smtClean="0"/>
              <a:t>baryogenesis</a:t>
            </a:r>
            <a:r>
              <a:rPr lang="en-US" sz="2400" dirty="0" smtClean="0"/>
              <a:t>, dark energy,...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Some of these motivate searches for new particles and forces at high energies: the energy frontier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But some also motivate searches for new physics that is light, but weakly</a:t>
            </a:r>
            <a:r>
              <a:rPr lang="en-US" sz="2400" dirty="0"/>
              <a:t> </a:t>
            </a:r>
            <a:r>
              <a:rPr lang="en-US" sz="2400" dirty="0" smtClean="0"/>
              <a:t>coupled: the intensity frontier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Of particular interest here are connections to dark matter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85758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3581400" cy="2971800"/>
          </a:xfrm>
        </p:spPr>
        <p:txBody>
          <a:bodyPr>
            <a:noAutofit/>
          </a:bodyPr>
          <a:lstStyle/>
          <a:p>
            <a:r>
              <a:rPr lang="en-US" dirty="0" smtClean="0"/>
              <a:t>The neutrino charges can be neutralized by mixing with new, vector-like “4</a:t>
            </a:r>
            <a:r>
              <a:rPr lang="en-US" baseline="30000" dirty="0" smtClean="0"/>
              <a:t>th</a:t>
            </a:r>
            <a:r>
              <a:rPr lang="en-US" dirty="0" smtClean="0"/>
              <a:t> generation” leptons with opposite B-L charge.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r>
              <a:rPr lang="en-US" sz="3200" dirty="0" smtClean="0"/>
              <a:t>A B-L PROTOPHOBIC MODEL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990600"/>
            <a:ext cx="3794952" cy="312420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23168" y="4267200"/>
            <a:ext cx="8416032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When the B-L Higgs boson gets a ~10 </a:t>
            </a:r>
            <a:r>
              <a:rPr lang="en-US" dirty="0" err="1" smtClean="0">
                <a:solidFill>
                  <a:srgbClr val="000000"/>
                </a:solidFill>
              </a:rPr>
              <a:t>GeV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vev</a:t>
            </a:r>
            <a:r>
              <a:rPr lang="en-US" dirty="0" smtClean="0">
                <a:solidFill>
                  <a:srgbClr val="000000"/>
                </a:solidFill>
              </a:rPr>
              <a:t>, it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gives a 17 MeV mass to the B-L gauge boson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Mixes the SM and new neutrino fields, neutralizing the neutrinos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Generates a </a:t>
            </a:r>
            <a:r>
              <a:rPr lang="en-US" dirty="0" err="1" smtClean="0">
                <a:solidFill>
                  <a:srgbClr val="000000"/>
                </a:solidFill>
              </a:rPr>
              <a:t>Majorana</a:t>
            </a:r>
            <a:r>
              <a:rPr lang="en-US" dirty="0" smtClean="0">
                <a:solidFill>
                  <a:srgbClr val="000000"/>
                </a:solidFill>
              </a:rPr>
              <a:t> mass for the SM neutrinos 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 see-saw</a:t>
            </a:r>
          </a:p>
          <a:p>
            <a:pPr lvl="1"/>
            <a:endParaRPr lang="en-US" sz="1200" dirty="0">
              <a:solidFill>
                <a:srgbClr val="000000"/>
              </a:solidFill>
              <a:sym typeface="Wingdings"/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Implies ~100 </a:t>
            </a:r>
            <a:r>
              <a:rPr lang="en-US" dirty="0" err="1" smtClean="0">
                <a:solidFill>
                  <a:srgbClr val="000000"/>
                </a:solidFill>
              </a:rPr>
              <a:t>GeV</a:t>
            </a:r>
            <a:r>
              <a:rPr lang="en-US" dirty="0" smtClean="0">
                <a:solidFill>
                  <a:srgbClr val="000000"/>
                </a:solidFill>
              </a:rPr>
              <a:t> 4</a:t>
            </a:r>
            <a:r>
              <a:rPr lang="en-US" baseline="30000" dirty="0" smtClean="0">
                <a:solidFill>
                  <a:srgbClr val="000000"/>
                </a:solidFill>
              </a:rPr>
              <a:t>th</a:t>
            </a:r>
            <a:r>
              <a:rPr lang="en-US" dirty="0" smtClean="0">
                <a:solidFill>
                  <a:srgbClr val="000000"/>
                </a:solidFill>
              </a:rPr>
              <a:t> generation leptons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31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686800" cy="5562600"/>
          </a:xfrm>
        </p:spPr>
        <p:txBody>
          <a:bodyPr>
            <a:noAutofit/>
          </a:bodyPr>
          <a:lstStyle/>
          <a:p>
            <a:r>
              <a:rPr lang="en-US" dirty="0" smtClean="0"/>
              <a:t>Alternatively, can gauge the U(1)</a:t>
            </a:r>
            <a:r>
              <a:rPr lang="en-US" baseline="-25000" dirty="0" smtClean="0"/>
              <a:t>B</a:t>
            </a:r>
            <a:r>
              <a:rPr lang="en-US" dirty="0" smtClean="0"/>
              <a:t> global symmetry of the SM</a:t>
            </a:r>
            <a:r>
              <a:rPr lang="en-US" dirty="0">
                <a:cs typeface="Symbol" charset="2"/>
              </a:rPr>
              <a:t>.</a:t>
            </a:r>
            <a:r>
              <a:rPr lang="en-US" dirty="0" smtClean="0">
                <a:cs typeface="Symbol" charset="2"/>
              </a:rPr>
              <a:t> After kinetic mixing,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r>
              <a:rPr lang="en-US" sz="3200" dirty="0" smtClean="0"/>
              <a:t>A U(1)</a:t>
            </a:r>
            <a:r>
              <a:rPr lang="en-US" sz="3200" baseline="-25000" dirty="0" smtClean="0"/>
              <a:t>B</a:t>
            </a:r>
            <a:r>
              <a:rPr lang="en-US" sz="3200" dirty="0" smtClean="0"/>
              <a:t> PROTOPHOBIC MODEL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253" y="1968501"/>
            <a:ext cx="1719747" cy="18414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3962216"/>
            <a:ext cx="3653474" cy="2438584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39609" y="3891555"/>
            <a:ext cx="4660991" cy="266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cs typeface="Symbol" charset="2"/>
              </a:rPr>
              <a:t>Now the neutrino is automatically neutral, but we need new fields to cancel anomalies.  One of these can be dark matter, and the X boson is then a dark force carrier.</a:t>
            </a:r>
          </a:p>
        </p:txBody>
      </p:sp>
    </p:spTree>
    <p:extLst>
      <p:ext uri="{BB962C8B-B14F-4D97-AF65-F5344CB8AC3E}">
        <p14:creationId xmlns:p14="http://schemas.microsoft.com/office/powerpoint/2010/main" val="230581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686800" cy="5334000"/>
          </a:xfrm>
        </p:spPr>
        <p:txBody>
          <a:bodyPr>
            <a:noAutofit/>
          </a:bodyPr>
          <a:lstStyle/>
          <a:p>
            <a:r>
              <a:rPr lang="en-US" dirty="0" err="1"/>
              <a:t>Pseudoscalars</a:t>
            </a:r>
            <a:r>
              <a:rPr lang="en-US" dirty="0"/>
              <a:t> have also been explored and are also possible</a:t>
            </a:r>
          </a:p>
          <a:p>
            <a:pPr marL="0" indent="0" algn="r">
              <a:buNone/>
            </a:pPr>
            <a:r>
              <a:rPr lang="en-US" baseline="-25000" dirty="0" err="1"/>
              <a:t>Ellwanger</a:t>
            </a:r>
            <a:r>
              <a:rPr lang="en-US" baseline="-25000" dirty="0"/>
              <a:t>, </a:t>
            </a:r>
            <a:r>
              <a:rPr lang="en-US" baseline="-25000" dirty="0" err="1"/>
              <a:t>Moretti</a:t>
            </a:r>
            <a:r>
              <a:rPr lang="en-US" baseline="-25000" dirty="0"/>
              <a:t> (2016)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dirty="0"/>
              <a:t>Axial vectors, which automatically decouple from pion decays, have been analyzed and are also possible</a:t>
            </a:r>
          </a:p>
          <a:p>
            <a:pPr marL="0" indent="0" algn="r">
              <a:buNone/>
            </a:pPr>
            <a:r>
              <a:rPr lang="en-US" baseline="-25000" dirty="0" err="1"/>
              <a:t>Kozaczuk</a:t>
            </a:r>
            <a:r>
              <a:rPr lang="en-US" baseline="-25000" dirty="0"/>
              <a:t>, Morrissey, </a:t>
            </a:r>
            <a:r>
              <a:rPr lang="en-US" baseline="-25000" dirty="0" err="1"/>
              <a:t>Stroberg</a:t>
            </a:r>
            <a:r>
              <a:rPr lang="en-US" baseline="-25000" dirty="0"/>
              <a:t> (2016)</a:t>
            </a:r>
          </a:p>
          <a:p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r>
              <a:rPr lang="en-US" sz="3200" dirty="0" smtClean="0"/>
              <a:t>OTHER J</a:t>
            </a:r>
            <a:r>
              <a:rPr lang="en-US" sz="3200" baseline="30000" dirty="0" smtClean="0"/>
              <a:t>P</a:t>
            </a:r>
            <a:r>
              <a:rPr lang="en-US" sz="3200" dirty="0" smtClean="0"/>
              <a:t> MODELS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274" y="3429000"/>
            <a:ext cx="2667000" cy="6087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3886200"/>
            <a:ext cx="3628474" cy="294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074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85923" y="1066800"/>
            <a:ext cx="3447877" cy="5715000"/>
          </a:xfrm>
        </p:spPr>
        <p:txBody>
          <a:bodyPr>
            <a:noAutofit/>
          </a:bodyPr>
          <a:lstStyle/>
          <a:p>
            <a:r>
              <a:rPr lang="en-US" sz="1800" dirty="0" smtClean="0"/>
              <a:t>The most direct follow-up tests are to look again at nuclear IPC transitions</a:t>
            </a:r>
          </a:p>
          <a:p>
            <a:endParaRPr lang="en-US" sz="1200" dirty="0" smtClean="0"/>
          </a:p>
          <a:p>
            <a:r>
              <a:rPr lang="en-US" sz="1800" dirty="0"/>
              <a:t>The ATOMKI group has new </a:t>
            </a:r>
            <a:r>
              <a:rPr lang="en-US" sz="1800" dirty="0" smtClean="0"/>
              <a:t>preliminary results with improved detectors for </a:t>
            </a:r>
            <a:r>
              <a:rPr lang="en-US" sz="1800" dirty="0"/>
              <a:t>the 18.15 and 17.64 </a:t>
            </a:r>
            <a:r>
              <a:rPr lang="en-US" sz="1800" dirty="0" smtClean="0"/>
              <a:t>transitions</a:t>
            </a:r>
          </a:p>
          <a:p>
            <a:endParaRPr lang="en-US" sz="1200" dirty="0"/>
          </a:p>
          <a:p>
            <a:r>
              <a:rPr lang="en-US" sz="1800" dirty="0" smtClean="0"/>
              <a:t>Other groups can duplicate this in nuclear labs or at particle experiments where </a:t>
            </a:r>
            <a:r>
              <a:rPr lang="en-US" sz="1800" baseline="30000" dirty="0" smtClean="0"/>
              <a:t>8</a:t>
            </a:r>
            <a:r>
              <a:rPr lang="en-US" sz="1800" dirty="0" smtClean="0"/>
              <a:t>Be transitions are used as a calibration source of high-energy photons</a:t>
            </a:r>
          </a:p>
          <a:p>
            <a:endParaRPr lang="en-US" sz="1200" dirty="0"/>
          </a:p>
          <a:p>
            <a:r>
              <a:rPr lang="en-US" sz="1800" dirty="0" smtClean="0"/>
              <a:t>Are other transitions  possible? </a:t>
            </a:r>
            <a:r>
              <a:rPr lang="en-US" sz="1800" dirty="0"/>
              <a:t>E</a:t>
            </a:r>
            <a:r>
              <a:rPr lang="en-US" sz="1800" dirty="0" smtClean="0"/>
              <a:t>.g., </a:t>
            </a:r>
            <a:r>
              <a:rPr lang="en-US" sz="1800" baseline="30000" dirty="0" smtClean="0"/>
              <a:t>10</a:t>
            </a:r>
            <a:r>
              <a:rPr lang="en-US" sz="1800" dirty="0" smtClean="0"/>
              <a:t>B (19.3), </a:t>
            </a:r>
            <a:r>
              <a:rPr lang="en-US" sz="1800" baseline="30000" dirty="0" smtClean="0"/>
              <a:t>10</a:t>
            </a:r>
            <a:r>
              <a:rPr lang="en-US" sz="1800" dirty="0" smtClean="0"/>
              <a:t>Be (17.8)</a:t>
            </a:r>
          </a:p>
          <a:p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r>
              <a:rPr lang="en-US" sz="3200" dirty="0" smtClean="0"/>
              <a:t>FUTURE TESTS: NUCLEAR PHYSICS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037" y="1143000"/>
            <a:ext cx="4800763" cy="5120632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144006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PCbounds-figure0pp_take4_ful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842" y="1219200"/>
            <a:ext cx="5116380" cy="518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r>
              <a:rPr lang="en-US" sz="3200" dirty="0" smtClean="0"/>
              <a:t>FUTURE TESTS: PARTICLE PHYSICS</a:t>
            </a:r>
            <a:endParaRPr lang="en-US" sz="32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4800" y="1219201"/>
            <a:ext cx="3553316" cy="5257800"/>
          </a:xfrm>
        </p:spPr>
        <p:txBody>
          <a:bodyPr>
            <a:noAutofit/>
          </a:bodyPr>
          <a:lstStyle/>
          <a:p>
            <a:r>
              <a:rPr lang="is-IS" sz="2000" dirty="0" smtClean="0"/>
              <a:t>There are a host of collider experiments that have been planned for dark photon searches, and may now be sensitive to the 17 MeV range and electron couplings of the desired size</a:t>
            </a:r>
          </a:p>
          <a:p>
            <a:endParaRPr lang="is-IS" sz="1200" dirty="0"/>
          </a:p>
          <a:p>
            <a:r>
              <a:rPr lang="en-US" sz="2000" dirty="0" smtClean="0"/>
              <a:t>Generally they look for e</a:t>
            </a:r>
            <a:r>
              <a:rPr lang="is-IS" sz="2000" baseline="30000" dirty="0" smtClean="0"/>
              <a:t>+</a:t>
            </a:r>
            <a:r>
              <a:rPr lang="is-IS" sz="2000" dirty="0" smtClean="0"/>
              <a:t>e</a:t>
            </a:r>
            <a:r>
              <a:rPr lang="is-IS" sz="2000" baseline="30000" dirty="0" smtClean="0"/>
              <a:t>-</a:t>
            </a:r>
            <a:r>
              <a:rPr lang="is-IS" sz="2000" dirty="0" smtClean="0"/>
              <a:t> </a:t>
            </a:r>
            <a:r>
              <a:rPr lang="is-IS" sz="2000" dirty="0" smtClean="0">
                <a:sym typeface="Wingdings"/>
              </a:rPr>
              <a:t> </a:t>
            </a:r>
            <a:r>
              <a:rPr lang="is-IS" sz="2000" dirty="0" smtClean="0">
                <a:latin typeface="Symbol" charset="2"/>
                <a:cs typeface="Symbol" charset="2"/>
                <a:sym typeface="Wingdings"/>
              </a:rPr>
              <a:t>g</a:t>
            </a:r>
            <a:r>
              <a:rPr lang="is-IS" sz="2000" dirty="0" smtClean="0">
                <a:sym typeface="Wingdings"/>
              </a:rPr>
              <a:t>X, possibly followed by X  </a:t>
            </a:r>
            <a:r>
              <a:rPr lang="en-US" sz="2000" dirty="0" smtClean="0"/>
              <a:t>e</a:t>
            </a:r>
            <a:r>
              <a:rPr lang="is-IS" sz="2000" baseline="30000" dirty="0"/>
              <a:t>+</a:t>
            </a:r>
            <a:r>
              <a:rPr lang="is-IS" sz="2000" dirty="0"/>
              <a:t>e</a:t>
            </a:r>
            <a:r>
              <a:rPr lang="is-IS" sz="2000" baseline="30000" dirty="0"/>
              <a:t>-</a:t>
            </a:r>
            <a:endParaRPr lang="is-IS" sz="2000" dirty="0" smtClean="0"/>
          </a:p>
          <a:p>
            <a:endParaRPr lang="is-IS" sz="1200" dirty="0" smtClean="0"/>
          </a:p>
          <a:p>
            <a:r>
              <a:rPr lang="is-IS" sz="2000" dirty="0" smtClean="0"/>
              <a:t>See “Advances in Dark Matter and Particle Physics 2016,” Messina, Italy, October 2016</a:t>
            </a:r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327932" y="5638800"/>
            <a:ext cx="138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1604.07411 </a:t>
            </a:r>
          </a:p>
        </p:txBody>
      </p:sp>
    </p:spTree>
    <p:extLst>
      <p:ext uri="{BB962C8B-B14F-4D97-AF65-F5344CB8AC3E}">
        <p14:creationId xmlns:p14="http://schemas.microsoft.com/office/powerpoint/2010/main" val="3425544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6858000" cy="5937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</a:rPr>
              <a:t>CONCLUSIONS</a:t>
            </a:r>
            <a:endParaRPr lang="en-US" sz="3200" dirty="0">
              <a:latin typeface="Arial" charset="0"/>
            </a:endParaRPr>
          </a:p>
        </p:txBody>
      </p:sp>
      <p:sp>
        <p:nvSpPr>
          <p:cNvPr id="78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89916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latin typeface="Arial" charset="0"/>
              </a:rPr>
              <a:t>There is currently a 6.8</a:t>
            </a:r>
            <a:r>
              <a:rPr lang="en-US" sz="2000" dirty="0" smtClean="0">
                <a:latin typeface="Symbol" charset="2"/>
                <a:cs typeface="Symbol" charset="2"/>
              </a:rPr>
              <a:t>s</a:t>
            </a:r>
            <a:r>
              <a:rPr lang="en-US" sz="2000" dirty="0" smtClean="0">
                <a:latin typeface="Arial" charset="0"/>
              </a:rPr>
              <a:t> anomaly in </a:t>
            </a:r>
            <a:r>
              <a:rPr lang="en-US" sz="2000" baseline="30000" dirty="0" smtClean="0">
                <a:latin typeface="Arial" charset="0"/>
              </a:rPr>
              <a:t>8</a:t>
            </a:r>
            <a:r>
              <a:rPr lang="en-US" sz="2000" dirty="0" smtClean="0">
                <a:latin typeface="Arial" charset="0"/>
              </a:rPr>
              <a:t>Be* nuclear decays; the data are beautifully </a:t>
            </a:r>
            <a:r>
              <a:rPr lang="en-US" sz="2000" dirty="0">
                <a:latin typeface="Arial" charset="0"/>
              </a:rPr>
              <a:t>fit </a:t>
            </a:r>
            <a:r>
              <a:rPr lang="en-US" sz="2000" dirty="0" smtClean="0">
                <a:latin typeface="Arial" charset="0"/>
              </a:rPr>
              <a:t>with </a:t>
            </a:r>
            <a:r>
              <a:rPr lang="en-US" sz="2000" dirty="0" smtClean="0">
                <a:latin typeface="Symbol" charset="2"/>
                <a:cs typeface="Symbol" charset="2"/>
              </a:rPr>
              <a:t>c</a:t>
            </a:r>
            <a:r>
              <a:rPr lang="en-US" sz="2000" baseline="30000" dirty="0" smtClean="0">
                <a:latin typeface="Arial" charset="0"/>
              </a:rPr>
              <a:t>2</a:t>
            </a:r>
            <a:r>
              <a:rPr lang="en-US" sz="2000" dirty="0">
                <a:latin typeface="Arial" charset="0"/>
              </a:rPr>
              <a:t>/</a:t>
            </a:r>
            <a:r>
              <a:rPr lang="en-US" sz="2000" dirty="0" err="1">
                <a:latin typeface="Arial" charset="0"/>
              </a:rPr>
              <a:t>dof</a:t>
            </a:r>
            <a:r>
              <a:rPr lang="en-US" sz="2000" dirty="0">
                <a:latin typeface="Arial" charset="0"/>
              </a:rPr>
              <a:t> = </a:t>
            </a:r>
            <a:r>
              <a:rPr lang="en-US" sz="2000" dirty="0" smtClean="0">
                <a:latin typeface="Arial" charset="0"/>
              </a:rPr>
              <a:t>1.07 by a new particle interpretation</a:t>
            </a:r>
          </a:p>
          <a:p>
            <a:pPr eaLnBrk="1" hangingPunct="1">
              <a:lnSpc>
                <a:spcPct val="90000"/>
              </a:lnSpc>
            </a:pPr>
            <a:endParaRPr lang="en-US" sz="12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latin typeface="Arial" charset="0"/>
                <a:sym typeface="Wingdings"/>
              </a:rPr>
              <a:t>A possible new physics </a:t>
            </a:r>
            <a:r>
              <a:rPr lang="en-US" sz="2000" dirty="0" smtClean="0">
                <a:sym typeface="Wingdings"/>
              </a:rPr>
              <a:t>explanation, consistent with all other constraints, is a </a:t>
            </a:r>
            <a:r>
              <a:rPr lang="en-US" sz="2000" dirty="0" err="1" smtClean="0">
                <a:sym typeface="Wingdings"/>
              </a:rPr>
              <a:t>protophobic</a:t>
            </a:r>
            <a:r>
              <a:rPr lang="en-US" sz="2000" dirty="0" smtClean="0">
                <a:sym typeface="Wingdings"/>
              </a:rPr>
              <a:t> gauge boson that also explains the </a:t>
            </a:r>
            <a:r>
              <a:rPr lang="en-US" sz="2000" dirty="0" err="1" smtClean="0">
                <a:sym typeface="Wingdings"/>
              </a:rPr>
              <a:t>muon</a:t>
            </a:r>
            <a:r>
              <a:rPr lang="en-US" sz="2000" dirty="0" smtClean="0">
                <a:sym typeface="Wingdings"/>
              </a:rPr>
              <a:t> g-2 anomaly</a:t>
            </a:r>
          </a:p>
          <a:p>
            <a:pPr eaLnBrk="1" hangingPunct="1">
              <a:lnSpc>
                <a:spcPct val="90000"/>
              </a:lnSpc>
            </a:pPr>
            <a:endParaRPr lang="en-US" sz="1200" dirty="0">
              <a:latin typeface="Arial" charset="0"/>
              <a:sym typeface="Wingdings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Arial" charset="0"/>
                <a:sym typeface="Wingdings"/>
              </a:rPr>
              <a:t>Is it new physics?  All the possible resolutions appear non-trivial at present; further work is needed in </a:t>
            </a:r>
            <a:r>
              <a:rPr lang="en-US" sz="2000" dirty="0" smtClean="0">
                <a:latin typeface="Arial" charset="0"/>
                <a:sym typeface="Wingdings"/>
              </a:rPr>
              <a:t>nuclear and particle experiment and theory</a:t>
            </a:r>
          </a:p>
          <a:p>
            <a:pPr eaLnBrk="1" hangingPunct="1">
              <a:lnSpc>
                <a:spcPct val="90000"/>
              </a:lnSpc>
            </a:pPr>
            <a:endParaRPr lang="en-US" sz="1200" dirty="0" smtClean="0">
              <a:latin typeface="Arial" charset="0"/>
              <a:sym typeface="Wingdings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latin typeface="Arial" charset="0"/>
                <a:sym typeface="Wingdings"/>
              </a:rPr>
              <a:t>Nuclear physics: bump in 17.64 8Be*’ is phase-space suppressed, but should eventually appear</a:t>
            </a:r>
          </a:p>
          <a:p>
            <a:pPr eaLnBrk="1" hangingPunct="1">
              <a:lnSpc>
                <a:spcPct val="90000"/>
              </a:lnSpc>
            </a:pPr>
            <a:endParaRPr lang="en-US" sz="1200" dirty="0">
              <a:latin typeface="Arial" charset="0"/>
              <a:sym typeface="Wingdings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latin typeface="Arial" charset="0"/>
                <a:sym typeface="Wingdings"/>
              </a:rPr>
              <a:t>Particle physics: the parameters </a:t>
            </a:r>
            <a:r>
              <a:rPr lang="en-US" sz="2000" dirty="0" err="1" smtClean="0">
                <a:latin typeface="Arial" charset="0"/>
                <a:sym typeface="Wingdings"/>
              </a:rPr>
              <a:t>m</a:t>
            </a:r>
            <a:r>
              <a:rPr lang="en-US" sz="2000" baseline="-25000" dirty="0" err="1" smtClean="0">
                <a:latin typeface="Arial" charset="0"/>
                <a:sym typeface="Wingdings"/>
              </a:rPr>
              <a:t>X</a:t>
            </a:r>
            <a:r>
              <a:rPr lang="en-US" sz="2000" dirty="0" smtClean="0">
                <a:latin typeface="Arial" charset="0"/>
                <a:sym typeface="Wingdings"/>
              </a:rPr>
              <a:t> ~ 17 MeV, </a:t>
            </a:r>
            <a:r>
              <a:rPr lang="en-US" sz="2000" dirty="0" smtClean="0">
                <a:latin typeface="Symbol" charset="2"/>
                <a:cs typeface="Symbol" charset="2"/>
                <a:sym typeface="Wingdings"/>
              </a:rPr>
              <a:t>e</a:t>
            </a:r>
            <a:r>
              <a:rPr lang="en-US" sz="2000" baseline="-25000" dirty="0" smtClean="0">
                <a:latin typeface="Arial" charset="0"/>
                <a:sym typeface="Wingdings"/>
              </a:rPr>
              <a:t>n</a:t>
            </a:r>
            <a:r>
              <a:rPr lang="en-US" sz="2000" dirty="0" smtClean="0">
                <a:latin typeface="Arial" charset="0"/>
                <a:sym typeface="Wingdings"/>
              </a:rPr>
              <a:t> </a:t>
            </a:r>
            <a:r>
              <a:rPr lang="en-US" sz="2000" dirty="0">
                <a:latin typeface="Arial" charset="0"/>
                <a:sym typeface="Wingdings"/>
              </a:rPr>
              <a:t>~ </a:t>
            </a:r>
            <a:r>
              <a:rPr lang="en-US" sz="2000" dirty="0" smtClean="0">
                <a:latin typeface="Arial" charset="0"/>
                <a:sym typeface="Wingdings"/>
              </a:rPr>
              <a:t>(2-10) </a:t>
            </a:r>
            <a:r>
              <a:rPr lang="en-US" sz="2000" dirty="0">
                <a:latin typeface="Arial" charset="0"/>
                <a:sym typeface="Wingdings"/>
              </a:rPr>
              <a:t>10</a:t>
            </a:r>
            <a:r>
              <a:rPr lang="en-US" sz="2000" baseline="30000" dirty="0" smtClean="0">
                <a:latin typeface="Arial" charset="0"/>
                <a:sym typeface="Wingdings"/>
              </a:rPr>
              <a:t>-3</a:t>
            </a:r>
            <a:r>
              <a:rPr lang="en-US" sz="2000" dirty="0" smtClean="0">
                <a:latin typeface="Arial" charset="0"/>
                <a:sym typeface="Wingdings"/>
              </a:rPr>
              <a:t>, </a:t>
            </a:r>
            <a:r>
              <a:rPr lang="en-US" sz="2000" dirty="0" err="1" smtClean="0">
                <a:latin typeface="Symbol" charset="2"/>
                <a:cs typeface="Symbol" charset="2"/>
                <a:sym typeface="Wingdings"/>
              </a:rPr>
              <a:t>e</a:t>
            </a:r>
            <a:r>
              <a:rPr lang="en-US" sz="2000" baseline="-25000" dirty="0" err="1" smtClean="0">
                <a:latin typeface="Arial" charset="0"/>
                <a:sym typeface="Wingdings"/>
              </a:rPr>
              <a:t>e</a:t>
            </a:r>
            <a:r>
              <a:rPr lang="en-US" sz="2000" dirty="0" smtClean="0">
                <a:latin typeface="Arial" charset="0"/>
                <a:sym typeface="Wingdings"/>
              </a:rPr>
              <a:t> ~ (2-14) 10</a:t>
            </a:r>
            <a:r>
              <a:rPr lang="en-US" sz="2000" baseline="30000" dirty="0" smtClean="0">
                <a:latin typeface="Arial" charset="0"/>
                <a:sym typeface="Wingdings"/>
              </a:rPr>
              <a:t>-4</a:t>
            </a:r>
            <a:r>
              <a:rPr lang="en-US" sz="2000" dirty="0" smtClean="0">
                <a:latin typeface="Arial" charset="0"/>
                <a:sym typeface="Wingdings"/>
              </a:rPr>
              <a:t> provide an interesting target for future experiments</a:t>
            </a:r>
          </a:p>
          <a:p>
            <a:pPr eaLnBrk="1" hangingPunct="1">
              <a:lnSpc>
                <a:spcPct val="90000"/>
              </a:lnSpc>
            </a:pPr>
            <a:endParaRPr lang="en-US" sz="1200" dirty="0">
              <a:latin typeface="Arial" charset="0"/>
              <a:sym typeface="Wingdings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latin typeface="Arial" charset="0"/>
                <a:sym typeface="Wingdings"/>
              </a:rPr>
              <a:t>A future </a:t>
            </a:r>
            <a:r>
              <a:rPr lang="en-US" sz="2000" baseline="30000" dirty="0" smtClean="0">
                <a:latin typeface="Arial" charset="0"/>
                <a:sym typeface="Wingdings"/>
              </a:rPr>
              <a:t>8</a:t>
            </a:r>
            <a:r>
              <a:rPr lang="en-US" sz="2000" dirty="0" smtClean="0">
                <a:latin typeface="Arial" charset="0"/>
                <a:sym typeface="Wingdings"/>
              </a:rPr>
              <a:t>Be null result would disfavor new physics, but a confirmation would still be subject to nuclear theory uncertainties; good ideas for complementary probes are welcome</a:t>
            </a:r>
          </a:p>
          <a:p>
            <a:pPr eaLnBrk="1" hangingPunct="1">
              <a:lnSpc>
                <a:spcPct val="90000"/>
              </a:lnSpc>
            </a:pPr>
            <a:endParaRPr lang="en-US" sz="1200" dirty="0">
              <a:latin typeface="Arial" charset="0"/>
              <a:sym typeface="Wingdings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latin typeface="Arial" charset="0"/>
                <a:sym typeface="Wingdings"/>
              </a:rPr>
              <a:t>The </a:t>
            </a:r>
            <a:r>
              <a:rPr lang="en-US" sz="2000" dirty="0" err="1" smtClean="0">
                <a:latin typeface="Arial" charset="0"/>
                <a:sym typeface="Wingdings"/>
              </a:rPr>
              <a:t>protophobic</a:t>
            </a:r>
            <a:r>
              <a:rPr lang="en-US" sz="2000" dirty="0" smtClean="0">
                <a:latin typeface="Arial" charset="0"/>
                <a:sym typeface="Wingdings"/>
              </a:rPr>
              <a:t> gauge boson is a reminder that variants on the standard light boson candidates are easily imagined and may be quite interesting</a:t>
            </a:r>
            <a:endParaRPr lang="en-US" sz="2000" dirty="0">
              <a:latin typeface="Arial" charset="0"/>
              <a:sym typeface="Wingdings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latin typeface="Arial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5656400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 txBox="1">
            <a:spLocks/>
          </p:cNvSpPr>
          <p:nvPr/>
        </p:nvSpPr>
        <p:spPr bwMode="auto">
          <a:xfrm>
            <a:off x="0" y="152400"/>
            <a:ext cx="9144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00"/>
                </a:solidFill>
              </a:rPr>
              <a:t>DARK MATTER AT THE INTENSITY FRONTIER</a:t>
            </a:r>
            <a:endParaRPr lang="en-US" sz="3200" b="1" dirty="0">
              <a:solidFill>
                <a:srgbClr val="000000"/>
              </a:solidFill>
            </a:endParaRPr>
          </a:p>
        </p:txBody>
      </p:sp>
      <p:pic>
        <p:nvPicPr>
          <p:cNvPr id="2" name="Picture 1" descr="frontie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143000"/>
            <a:ext cx="5562600" cy="5213154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2592108" y="2590800"/>
            <a:ext cx="1751292" cy="2209800"/>
          </a:xfrm>
          <a:prstGeom prst="straightConnector1">
            <a:avLst/>
          </a:prstGeom>
          <a:ln w="76200" cmpd="sng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979891" y="1882914"/>
            <a:ext cx="612217" cy="707886"/>
          </a:xfrm>
          <a:prstGeom prst="rect">
            <a:avLst/>
          </a:prstGeom>
          <a:noFill/>
          <a:ln w="57150" cmpd="sng">
            <a:solidFill>
              <a:srgbClr val="FFFF00"/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!!!</a:t>
            </a:r>
            <a:endParaRPr lang="en-US" sz="4000" dirty="0">
              <a:solidFill>
                <a:srgbClr val="FFFF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791200" y="1295400"/>
            <a:ext cx="2849456" cy="1905000"/>
            <a:chOff x="5791200" y="1295400"/>
            <a:chExt cx="2849456" cy="1905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48400" y="1295400"/>
              <a:ext cx="2392256" cy="1600198"/>
            </a:xfrm>
            <a:prstGeom prst="rect">
              <a:avLst/>
            </a:prstGeom>
            <a:ln w="38100" cmpd="sng">
              <a:solidFill>
                <a:schemeClr val="tx2">
                  <a:lumMod val="60000"/>
                  <a:lumOff val="40000"/>
                </a:schemeClr>
              </a:solidFill>
            </a:ln>
          </p:spPr>
        </p:pic>
        <p:cxnSp>
          <p:nvCxnSpPr>
            <p:cNvPr id="15" name="Straight Arrow Connector 14"/>
            <p:cNvCxnSpPr/>
            <p:nvPr/>
          </p:nvCxnSpPr>
          <p:spPr>
            <a:xfrm flipH="1">
              <a:off x="5791200" y="2895598"/>
              <a:ext cx="457200" cy="30480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25579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382000" cy="5334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All evidence for dark matter is gravitational.  Perhaps </a:t>
            </a:r>
            <a:r>
              <a:rPr lang="en-US" dirty="0" smtClean="0">
                <a:latin typeface="Arial" charset="0"/>
              </a:rPr>
              <a:t>it’s </a:t>
            </a:r>
            <a:r>
              <a:rPr lang="en-US" dirty="0">
                <a:latin typeface="Arial" charset="0"/>
              </a:rPr>
              <a:t>in a hidden sector, composed of particles with no SM gauge interactions (electromagnetic, weak, strong</a:t>
            </a:r>
            <a:r>
              <a:rPr lang="en-US" dirty="0" smtClean="0">
                <a:latin typeface="Arial" charset="0"/>
              </a:rPr>
              <a:t>)</a:t>
            </a: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sz="1200" dirty="0"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sz="1200" dirty="0">
              <a:latin typeface="Arial" charset="0"/>
            </a:endParaRPr>
          </a:p>
          <a:p>
            <a:pPr marL="0" indent="0" eaLnBrk="1" hangingPunct="1">
              <a:buNone/>
            </a:pPr>
            <a:endParaRPr lang="en-US" dirty="0" smtClean="0">
              <a:latin typeface="Arial" charset="0"/>
            </a:endParaRPr>
          </a:p>
          <a:p>
            <a:pPr marL="0" indent="0" eaLnBrk="1" hangingPunct="1">
              <a:buNone/>
            </a:pPr>
            <a:endParaRPr lang="en-US" dirty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The dark sector may have a rich </a:t>
            </a:r>
            <a:r>
              <a:rPr lang="en-US" dirty="0">
                <a:latin typeface="Arial" charset="0"/>
              </a:rPr>
              <a:t>structure with matter and forces of its </a:t>
            </a:r>
            <a:r>
              <a:rPr lang="en-US" dirty="0" smtClean="0">
                <a:latin typeface="Arial" charset="0"/>
              </a:rPr>
              <a:t>own</a:t>
            </a:r>
            <a:endParaRPr lang="en-US" dirty="0">
              <a:latin typeface="Arial" charset="0"/>
            </a:endParaRPr>
          </a:p>
          <a:p>
            <a:pPr eaLnBrk="1" hangingPunct="1"/>
            <a:endParaRPr lang="en-US" sz="1200" dirty="0">
              <a:latin typeface="Arial" charset="0"/>
            </a:endParaRP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1624014" y="2514600"/>
            <a:ext cx="2038350" cy="1539909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/>
              <a:t>Visible</a:t>
            </a:r>
          </a:p>
          <a:p>
            <a:pPr algn="ctr"/>
            <a:r>
              <a:rPr lang="en-US" sz="3200" dirty="0" smtClean="0"/>
              <a:t>Sector</a:t>
            </a:r>
            <a:endParaRPr lang="en-US" sz="3200" dirty="0"/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5129213" y="2514600"/>
            <a:ext cx="2109787" cy="1539909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/>
              <a:t>Dark</a:t>
            </a:r>
          </a:p>
          <a:p>
            <a:pPr algn="ctr"/>
            <a:r>
              <a:rPr lang="en-US" sz="3200" dirty="0" smtClean="0"/>
              <a:t>Sector</a:t>
            </a:r>
            <a:endParaRPr lang="en-US" sz="3200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0" y="152400"/>
            <a:ext cx="9144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00"/>
                </a:solidFill>
              </a:rPr>
              <a:t>DARK SECTORS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6483" y="5738336"/>
            <a:ext cx="687791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/>
              <a:t>Lee, Yang (1956); </a:t>
            </a:r>
            <a:r>
              <a:rPr lang="en-US" sz="1400" dirty="0" err="1"/>
              <a:t>Kobsarev</a:t>
            </a:r>
            <a:r>
              <a:rPr lang="en-US" sz="1400" dirty="0"/>
              <a:t>, </a:t>
            </a:r>
            <a:r>
              <a:rPr lang="en-US" sz="1400" dirty="0" err="1"/>
              <a:t>Okun</a:t>
            </a:r>
            <a:r>
              <a:rPr lang="en-US" sz="1400" dirty="0"/>
              <a:t>, </a:t>
            </a:r>
            <a:r>
              <a:rPr lang="en-US" sz="1400" dirty="0" err="1"/>
              <a:t>Pomeranchuk</a:t>
            </a:r>
            <a:r>
              <a:rPr lang="en-US" sz="1400" dirty="0"/>
              <a:t> (1966); </a:t>
            </a:r>
            <a:r>
              <a:rPr lang="en-US" sz="1400" dirty="0" err="1"/>
              <a:t>Blinnikov</a:t>
            </a:r>
            <a:r>
              <a:rPr lang="en-US" sz="1400" dirty="0"/>
              <a:t>, </a:t>
            </a:r>
            <a:r>
              <a:rPr lang="en-US" sz="1400" dirty="0" err="1"/>
              <a:t>Khlopov</a:t>
            </a:r>
            <a:r>
              <a:rPr lang="en-US" sz="1400" dirty="0"/>
              <a:t> (1982)</a:t>
            </a:r>
            <a:r>
              <a:rPr lang="en-US" sz="1400" dirty="0" smtClean="0"/>
              <a:t>;</a:t>
            </a:r>
          </a:p>
          <a:p>
            <a:pPr algn="r"/>
            <a:r>
              <a:rPr lang="en-US" sz="1400" dirty="0" smtClean="0"/>
              <a:t>Foot</a:t>
            </a:r>
            <a:r>
              <a:rPr lang="en-US" sz="1400" dirty="0"/>
              <a:t>, Lew, </a:t>
            </a:r>
            <a:r>
              <a:rPr lang="en-US" sz="1400" dirty="0" err="1"/>
              <a:t>Volkas</a:t>
            </a:r>
            <a:r>
              <a:rPr lang="en-US" sz="1400" dirty="0"/>
              <a:t> (1991); Hodges (1993); </a:t>
            </a:r>
            <a:r>
              <a:rPr lang="en-US" sz="1400" dirty="0" err="1"/>
              <a:t>Berezhiani</a:t>
            </a:r>
            <a:r>
              <a:rPr lang="en-US" sz="1400" dirty="0"/>
              <a:t>, </a:t>
            </a:r>
            <a:r>
              <a:rPr lang="en-US" sz="1400" dirty="0" err="1"/>
              <a:t>Dolgov</a:t>
            </a:r>
            <a:r>
              <a:rPr lang="en-US" sz="1400" dirty="0"/>
              <a:t>, </a:t>
            </a:r>
            <a:r>
              <a:rPr lang="en-US" sz="1400" dirty="0" err="1"/>
              <a:t>Mohapatra</a:t>
            </a:r>
            <a:r>
              <a:rPr lang="en-US" sz="1400" dirty="0"/>
              <a:t> (1995); </a:t>
            </a:r>
            <a:endParaRPr lang="en-US" sz="1400" dirty="0" smtClean="0"/>
          </a:p>
          <a:p>
            <a:pPr algn="r"/>
            <a:r>
              <a:rPr lang="en-US" sz="1400" dirty="0" err="1" smtClean="0"/>
              <a:t>Pospelov</a:t>
            </a:r>
            <a:r>
              <a:rPr lang="en-US" sz="1400" dirty="0" smtClean="0"/>
              <a:t>, Ritz, </a:t>
            </a:r>
            <a:r>
              <a:rPr lang="en-US" sz="1400" dirty="0" err="1" smtClean="0"/>
              <a:t>Voloshin</a:t>
            </a:r>
            <a:r>
              <a:rPr lang="en-US" sz="1400" dirty="0" smtClean="0"/>
              <a:t> (2007); </a:t>
            </a:r>
            <a:r>
              <a:rPr lang="en-US" sz="1400" dirty="0" err="1" smtClean="0"/>
              <a:t>Feng</a:t>
            </a:r>
            <a:r>
              <a:rPr lang="en-US" sz="1400" dirty="0" smtClean="0"/>
              <a:t>, Kumar (2008);...</a:t>
            </a:r>
          </a:p>
        </p:txBody>
      </p:sp>
    </p:spTree>
    <p:extLst>
      <p:ext uri="{BB962C8B-B14F-4D97-AF65-F5344CB8AC3E}">
        <p14:creationId xmlns:p14="http://schemas.microsoft.com/office/powerpoint/2010/main" val="4114897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104775"/>
            <a:ext cx="9144000" cy="657225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  <a:latin typeface="Arial" charset="0"/>
              </a:rPr>
              <a:t>VECTOR PORTAL</a:t>
            </a:r>
            <a:endParaRPr lang="en-US" sz="32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0" y="1143000"/>
            <a:ext cx="8991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+mn-lt"/>
              </a:rPr>
              <a:t>To detect a dark sector, we must know how it interacts with us  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sz="1200" dirty="0">
              <a:latin typeface="+mn-lt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+mn-lt"/>
              </a:rPr>
              <a:t>Suppose there are mediator particles with both dark sector and visible sector charges.  This induces a kinetic mixing term               , with </a:t>
            </a:r>
            <a:r>
              <a:rPr lang="en-US" sz="2400" dirty="0" smtClean="0">
                <a:latin typeface="Symbol" charset="0"/>
              </a:rPr>
              <a:t>e</a:t>
            </a:r>
            <a:r>
              <a:rPr lang="en-US" sz="2400" dirty="0" smtClean="0"/>
              <a:t> </a:t>
            </a:r>
            <a:r>
              <a:rPr lang="en-US" sz="2400" dirty="0"/>
              <a:t>~ 10</a:t>
            </a:r>
            <a:r>
              <a:rPr lang="en-US" sz="2400" baseline="30000" dirty="0"/>
              <a:t>-3</a:t>
            </a:r>
            <a:r>
              <a:rPr lang="en-US" sz="2400" dirty="0"/>
              <a:t> </a:t>
            </a:r>
            <a:r>
              <a:rPr lang="en-US" sz="2400" dirty="0" smtClean="0"/>
              <a:t>e e</a:t>
            </a:r>
            <a:r>
              <a:rPr lang="en-US" sz="2400" baseline="-25000" dirty="0" smtClean="0"/>
              <a:t>h</a:t>
            </a:r>
            <a:r>
              <a:rPr lang="en-US" sz="2400" dirty="0" smtClean="0"/>
              <a:t>, where the 10</a:t>
            </a:r>
            <a:r>
              <a:rPr lang="en-US" sz="2400" baseline="30000" dirty="0" smtClean="0"/>
              <a:t>-3</a:t>
            </a:r>
            <a:r>
              <a:rPr lang="en-US" sz="2400" dirty="0" smtClean="0"/>
              <a:t> comes from it being a 1</a:t>
            </a:r>
            <a:r>
              <a:rPr lang="en-US" sz="2400" dirty="0"/>
              <a:t>-loop </a:t>
            </a:r>
            <a:r>
              <a:rPr lang="en-US" sz="2400" dirty="0" smtClean="0"/>
              <a:t>effect, and e and e</a:t>
            </a:r>
            <a:r>
              <a:rPr lang="en-US" sz="2400" baseline="-25000" dirty="0" smtClean="0"/>
              <a:t>h</a:t>
            </a:r>
            <a:r>
              <a:rPr lang="en-US" sz="2400" dirty="0" smtClean="0"/>
              <a:t> are the visible and hidden sector charges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sz="1200" dirty="0"/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The physical state is a massive dark photon A’ with the same couplings as the SM photon, but suppressed by </a:t>
            </a:r>
            <a:r>
              <a:rPr lang="en-US" sz="2400" dirty="0">
                <a:latin typeface="Symbol" charset="0"/>
              </a:rPr>
              <a:t>e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775864" y="4876800"/>
            <a:ext cx="4100936" cy="1429635"/>
            <a:chOff x="4829025" y="1905000"/>
            <a:chExt cx="4100936" cy="1429635"/>
          </a:xfrm>
        </p:grpSpPr>
        <p:pic>
          <p:nvPicPr>
            <p:cNvPr id="5" name="Picture 4" descr="Feynman_VacuumPolarization_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054791" y="1184210"/>
              <a:ext cx="1429635" cy="287121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829025" y="2318395"/>
              <a:ext cx="45397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+mj-lt"/>
                  <a:cs typeface="Symbol" charset="2"/>
                </a:rPr>
                <a:t>A</a:t>
              </a:r>
              <a:endParaRPr lang="en-US" sz="3200" dirty="0">
                <a:latin typeface="+mj-lt"/>
                <a:cs typeface="Symbol" charset="2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319431" y="2313152"/>
              <a:ext cx="61053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cs typeface="Symbol" charset="2"/>
                </a:rPr>
                <a:t>A</a:t>
              </a:r>
              <a:r>
                <a:rPr lang="en-US" sz="3200" baseline="-25000" dirty="0" smtClean="0">
                  <a:cs typeface="Symbol" charset="2"/>
                </a:rPr>
                <a:t>h</a:t>
              </a:r>
              <a:endParaRPr lang="en-US" sz="3200" baseline="-25000" dirty="0">
                <a:latin typeface="Symbol" charset="2"/>
                <a:cs typeface="Symbol" charset="2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80638" y="2245749"/>
              <a:ext cx="118494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+mj-lt"/>
                  <a:cs typeface="Symbol" charset="2"/>
                </a:rPr>
                <a:t>mediator</a:t>
              </a:r>
            </a:p>
            <a:p>
              <a:pPr algn="ctr"/>
              <a:r>
                <a:rPr lang="en-US" sz="2000" dirty="0" smtClean="0">
                  <a:latin typeface="+mj-lt"/>
                  <a:cs typeface="Symbol" charset="2"/>
                </a:rPr>
                <a:t>particles</a:t>
              </a:r>
              <a:endParaRPr lang="en-US" sz="2000" dirty="0">
                <a:latin typeface="+mj-lt"/>
                <a:cs typeface="Symbol" charset="2"/>
              </a:endParaRPr>
            </a:p>
          </p:txBody>
        </p:sp>
      </p:grp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27830"/>
            <a:ext cx="1167694" cy="477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7"/>
          <p:cNvSpPr txBox="1">
            <a:spLocks noChangeArrowheads="1"/>
          </p:cNvSpPr>
          <p:nvPr/>
        </p:nvSpPr>
        <p:spPr bwMode="auto">
          <a:xfrm>
            <a:off x="5278438" y="835223"/>
            <a:ext cx="34083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400" dirty="0" err="1">
                <a:sym typeface="Wingdings" charset="0"/>
              </a:rPr>
              <a:t>Holdom</a:t>
            </a:r>
            <a:r>
              <a:rPr lang="en-US" sz="1400" dirty="0">
                <a:sym typeface="Wingdings" charset="0"/>
              </a:rPr>
              <a:t> (1986</a:t>
            </a:r>
            <a:r>
              <a:rPr lang="en-US" sz="1400" dirty="0" smtClean="0">
                <a:sym typeface="Wingdings" charset="0"/>
              </a:rPr>
              <a:t>)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5404782" y="4648200"/>
            <a:ext cx="2596218" cy="1828800"/>
            <a:chOff x="1304290" y="4572000"/>
            <a:chExt cx="2734061" cy="2057400"/>
          </a:xfrm>
        </p:grpSpPr>
        <p:pic>
          <p:nvPicPr>
            <p:cNvPr id="16" name="Picture 15" descr="QEDvertex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76400" y="4694722"/>
              <a:ext cx="2209800" cy="1875137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304290" y="5439815"/>
              <a:ext cx="519092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/>
              <a:r>
                <a:rPr lang="en-US" sz="3200" dirty="0" smtClean="0">
                  <a:latin typeface="+mn-lt"/>
                  <a:cs typeface="Symbol" charset="2"/>
                </a:rPr>
                <a:t>A’</a:t>
              </a:r>
              <a:endParaRPr lang="en-US" sz="3200" baseline="-25000" dirty="0">
                <a:latin typeface="+mn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712621" y="6044624"/>
              <a:ext cx="32573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f</a:t>
              </a:r>
              <a:endParaRPr lang="en-US" sz="32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712621" y="4572000"/>
              <a:ext cx="32573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f</a:t>
              </a:r>
              <a:endParaRPr lang="en-US" sz="320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400800" y="4872335"/>
            <a:ext cx="914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Symbol" charset="0"/>
              </a:rPr>
              <a:t>e</a:t>
            </a:r>
            <a:r>
              <a:rPr lang="en-US" sz="2400" dirty="0" err="1"/>
              <a:t>eQ</a:t>
            </a:r>
            <a:r>
              <a:rPr lang="en-US" sz="2400" baseline="-25000" dirty="0" err="1"/>
              <a:t>f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127844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104775"/>
            <a:ext cx="9144000" cy="657225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  <a:latin typeface="Arial" charset="0"/>
              </a:rPr>
              <a:t>CURRENT CONSTRAINTS</a:t>
            </a:r>
            <a:endParaRPr lang="en-US" sz="32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3657600" cy="48006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In recent years, this has motivated a host of searches in the (mass, coupling) plane, with special interest </a:t>
            </a:r>
            <a:r>
              <a:rPr lang="en-US" dirty="0">
                <a:latin typeface="Arial" charset="0"/>
              </a:rPr>
              <a:t>around </a:t>
            </a:r>
            <a:r>
              <a:rPr lang="en-US" dirty="0" smtClean="0">
                <a:latin typeface="Symbol" charset="2"/>
                <a:cs typeface="Symbol" charset="2"/>
              </a:rPr>
              <a:t>e</a:t>
            </a:r>
            <a:r>
              <a:rPr lang="en-US" dirty="0" smtClean="0">
                <a:latin typeface="Arial" charset="0"/>
              </a:rPr>
              <a:t>~10</a:t>
            </a:r>
            <a:r>
              <a:rPr lang="en-US" baseline="30000" dirty="0">
                <a:latin typeface="Arial" charset="0"/>
              </a:rPr>
              <a:t>-3</a:t>
            </a:r>
            <a:r>
              <a:rPr lang="en-US" dirty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and m</a:t>
            </a:r>
            <a:r>
              <a:rPr lang="en-US" baseline="-25000" dirty="0" smtClean="0">
                <a:latin typeface="Arial" charset="0"/>
              </a:rPr>
              <a:t>A’ </a:t>
            </a:r>
            <a:r>
              <a:rPr lang="en-US" dirty="0" smtClean="0">
                <a:latin typeface="Arial" charset="0"/>
              </a:rPr>
              <a:t>~ MeV </a:t>
            </a:r>
            <a:r>
              <a:rPr lang="mr-IN" dirty="0" smtClean="0">
                <a:latin typeface="Arial" charset="0"/>
              </a:rPr>
              <a:t>–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GeV</a:t>
            </a:r>
            <a:r>
              <a:rPr lang="en-US" dirty="0" smtClean="0">
                <a:latin typeface="Arial" charset="0"/>
              </a:rPr>
              <a:t>, where experiments can probe and </a:t>
            </a:r>
            <a:r>
              <a:rPr lang="en-US" dirty="0" err="1" smtClean="0">
                <a:latin typeface="Arial" charset="0"/>
              </a:rPr>
              <a:t>muon</a:t>
            </a:r>
            <a:r>
              <a:rPr lang="en-US" dirty="0" smtClean="0">
                <a:latin typeface="Arial" charset="0"/>
              </a:rPr>
              <a:t> g-2 can be resolved</a:t>
            </a:r>
          </a:p>
          <a:p>
            <a:pPr marL="0" indent="0" algn="r">
              <a:buNone/>
            </a:pPr>
            <a:r>
              <a:rPr lang="en-US" baseline="-25000" dirty="0" err="1" smtClean="0">
                <a:latin typeface="Arial" charset="0"/>
              </a:rPr>
              <a:t>Pospelov</a:t>
            </a:r>
            <a:r>
              <a:rPr lang="en-US" baseline="-25000" dirty="0" smtClean="0">
                <a:latin typeface="Arial" charset="0"/>
              </a:rPr>
              <a:t> (2008)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1066800"/>
            <a:ext cx="4876800" cy="3962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5334000"/>
            <a:ext cx="8915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T</a:t>
            </a:r>
            <a:r>
              <a:rPr lang="en-US" sz="2400" dirty="0" smtClean="0"/>
              <a:t>he dark photon resolution to the </a:t>
            </a:r>
            <a:r>
              <a:rPr lang="en-US" sz="2400" dirty="0" err="1" smtClean="0"/>
              <a:t>muon</a:t>
            </a:r>
            <a:r>
              <a:rPr lang="en-US" sz="2400" dirty="0" smtClean="0"/>
              <a:t> g-2 anomaly is now disfavored, but there is still a lot of parameter space to explore and many proposed experiments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771454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 txBox="1">
            <a:spLocks/>
          </p:cNvSpPr>
          <p:nvPr/>
        </p:nvSpPr>
        <p:spPr bwMode="auto">
          <a:xfrm>
            <a:off x="0" y="152400"/>
            <a:ext cx="9144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00"/>
                </a:solidFill>
              </a:rPr>
              <a:t>DARK FORCES IN NUCLEAR PHYSICS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914400"/>
            <a:ext cx="89154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The interest in new, light gauge bosons opens up new connections to other branches of physics</a:t>
            </a:r>
            <a:endParaRPr lang="en-US" dirty="0"/>
          </a:p>
          <a:p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In particular, for the MeV scale, nuclear physics becomes a relevant probe of new particles</a:t>
            </a:r>
          </a:p>
          <a:p>
            <a:pPr algn="r"/>
            <a:r>
              <a:rPr lang="en-US" sz="2400" baseline="-25000" dirty="0" err="1"/>
              <a:t>Treiman</a:t>
            </a:r>
            <a:r>
              <a:rPr lang="en-US" sz="2400" baseline="-25000" dirty="0"/>
              <a:t>, </a:t>
            </a:r>
            <a:r>
              <a:rPr lang="en-US" sz="2400" baseline="-25000" dirty="0" err="1"/>
              <a:t>Wilczek</a:t>
            </a:r>
            <a:r>
              <a:rPr lang="en-US" sz="2400" baseline="-25000" dirty="0"/>
              <a:t> (1978)</a:t>
            </a:r>
          </a:p>
          <a:p>
            <a:pPr algn="r"/>
            <a:r>
              <a:rPr lang="en-US" sz="2400" baseline="-25000" dirty="0"/>
              <a:t>Donnelly, Freedman, </a:t>
            </a:r>
            <a:r>
              <a:rPr lang="en-US" sz="2400" baseline="-25000" dirty="0" err="1"/>
              <a:t>Lytel</a:t>
            </a:r>
            <a:r>
              <a:rPr lang="en-US" sz="2400" baseline="-25000" dirty="0"/>
              <a:t>, </a:t>
            </a:r>
            <a:r>
              <a:rPr lang="en-US" sz="2400" baseline="-25000" dirty="0" err="1"/>
              <a:t>Peccei</a:t>
            </a:r>
            <a:r>
              <a:rPr lang="en-US" sz="2400" baseline="-25000" dirty="0"/>
              <a:t>, Schwartz (1978)</a:t>
            </a:r>
          </a:p>
          <a:p>
            <a:pPr algn="r"/>
            <a:r>
              <a:rPr lang="en-US" sz="2400" baseline="-25000" dirty="0"/>
              <a:t>Savage, </a:t>
            </a:r>
            <a:r>
              <a:rPr lang="en-US" sz="2400" baseline="-25000" dirty="0" err="1"/>
              <a:t>McKeown</a:t>
            </a:r>
            <a:r>
              <a:rPr lang="en-US" sz="2400" baseline="-25000" dirty="0"/>
              <a:t>, </a:t>
            </a:r>
            <a:r>
              <a:rPr lang="en-US" sz="2400" baseline="-25000" dirty="0" err="1"/>
              <a:t>Filippone</a:t>
            </a:r>
            <a:r>
              <a:rPr lang="en-US" sz="2400" baseline="-25000" dirty="0"/>
              <a:t>, Mitchell (1986)</a:t>
            </a:r>
          </a:p>
          <a:p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A</a:t>
            </a:r>
            <a:r>
              <a:rPr lang="en-US" sz="2400" dirty="0" smtClean="0"/>
              <a:t> recent 6.8</a:t>
            </a:r>
            <a:r>
              <a:rPr lang="en-US" sz="2400" dirty="0" smtClean="0">
                <a:latin typeface="Symbol" charset="2"/>
                <a:cs typeface="Symbol" charset="2"/>
              </a:rPr>
              <a:t>s</a:t>
            </a:r>
            <a:r>
              <a:rPr lang="en-US" sz="2400" dirty="0" smtClean="0"/>
              <a:t> experimental anomaly might indicate the production of new particles in excited </a:t>
            </a:r>
            <a:r>
              <a:rPr lang="en-US" sz="2400" baseline="30000" dirty="0" smtClean="0"/>
              <a:t>8</a:t>
            </a:r>
            <a:r>
              <a:rPr lang="en-US" sz="2400" dirty="0" smtClean="0"/>
              <a:t>Be decays</a:t>
            </a:r>
          </a:p>
          <a:p>
            <a:pPr algn="r"/>
            <a:endParaRPr lang="en-US" sz="1600" dirty="0" smtClean="0"/>
          </a:p>
          <a:p>
            <a:pPr algn="r"/>
            <a:r>
              <a:rPr lang="en-US" dirty="0" smtClean="0"/>
              <a:t>A. J</a:t>
            </a:r>
            <a:r>
              <a:rPr lang="en-US" dirty="0"/>
              <a:t>. </a:t>
            </a:r>
            <a:r>
              <a:rPr lang="en-US" dirty="0" err="1"/>
              <a:t>Krasznahorkay</a:t>
            </a:r>
            <a:r>
              <a:rPr lang="en-US" dirty="0"/>
              <a:t> et al., </a:t>
            </a:r>
            <a:r>
              <a:rPr lang="en-US" dirty="0" smtClean="0"/>
              <a:t>PRL, 1504.01527 </a:t>
            </a:r>
            <a:r>
              <a:rPr lang="en-US" dirty="0"/>
              <a:t>[</a:t>
            </a:r>
            <a:r>
              <a:rPr lang="en-US" dirty="0" err="1"/>
              <a:t>nucl</a:t>
            </a:r>
            <a:r>
              <a:rPr lang="en-US" dirty="0"/>
              <a:t>-ex]</a:t>
            </a:r>
            <a:endParaRPr lang="en-US" dirty="0">
              <a:solidFill>
                <a:schemeClr val="tx2"/>
              </a:solidFill>
            </a:endParaRPr>
          </a:p>
          <a:p>
            <a:endParaRPr lang="en-US" sz="12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Could these be new gauge bosons?</a:t>
            </a:r>
          </a:p>
          <a:p>
            <a:pPr marL="342900" indent="-342900">
              <a:buFont typeface="Arial"/>
              <a:buChar char="•"/>
            </a:pPr>
            <a:endParaRPr lang="en-US" sz="1200" dirty="0" smtClean="0"/>
          </a:p>
          <a:p>
            <a:pPr algn="r"/>
            <a:r>
              <a:rPr lang="en-US" dirty="0" err="1" smtClean="0"/>
              <a:t>Feng</a:t>
            </a:r>
            <a:r>
              <a:rPr lang="en-US" dirty="0" smtClean="0"/>
              <a:t>, </a:t>
            </a:r>
            <a:r>
              <a:rPr lang="en-US" dirty="0" err="1" smtClean="0"/>
              <a:t>Fornal</a:t>
            </a:r>
            <a:r>
              <a:rPr lang="en-US" dirty="0" smtClean="0"/>
              <a:t>, </a:t>
            </a:r>
            <a:r>
              <a:rPr lang="en-US" dirty="0" err="1" smtClean="0"/>
              <a:t>Galon</a:t>
            </a:r>
            <a:r>
              <a:rPr lang="en-US" dirty="0" smtClean="0"/>
              <a:t>, Gardner, </a:t>
            </a:r>
            <a:r>
              <a:rPr lang="en-US" dirty="0" err="1" smtClean="0"/>
              <a:t>Smolinsky</a:t>
            </a:r>
            <a:r>
              <a:rPr lang="en-US" dirty="0" smtClean="0"/>
              <a:t>, </a:t>
            </a:r>
            <a:r>
              <a:rPr lang="en-US" dirty="0" err="1" smtClean="0"/>
              <a:t>Tait</a:t>
            </a:r>
            <a:r>
              <a:rPr lang="en-US" dirty="0" smtClean="0"/>
              <a:t>, </a:t>
            </a:r>
            <a:r>
              <a:rPr lang="en-US" dirty="0" err="1" smtClean="0"/>
              <a:t>Tanedo</a:t>
            </a:r>
            <a:r>
              <a:rPr lang="en-US" dirty="0" smtClean="0"/>
              <a:t>, </a:t>
            </a:r>
          </a:p>
          <a:p>
            <a:pPr algn="r"/>
            <a:r>
              <a:rPr lang="en-US" dirty="0" smtClean="0"/>
              <a:t>PRL, 1604.07411 [</a:t>
            </a:r>
            <a:r>
              <a:rPr lang="en-US" dirty="0" err="1" smtClean="0"/>
              <a:t>hep-ph</a:t>
            </a:r>
            <a:r>
              <a:rPr lang="en-US" dirty="0" smtClean="0"/>
              <a:t>]</a:t>
            </a:r>
            <a:r>
              <a:rPr lang="en-US" dirty="0"/>
              <a:t>;</a:t>
            </a:r>
            <a:r>
              <a:rPr lang="en-US" dirty="0" smtClean="0"/>
              <a:t> PRD, 1608.03591 [</a:t>
            </a:r>
            <a:r>
              <a:rPr lang="en-US" dirty="0" err="1" smtClean="0"/>
              <a:t>hep-ph</a:t>
            </a:r>
            <a:r>
              <a:rPr lang="en-US" dirty="0" smtClean="0"/>
              <a:t>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17881" y="2323236"/>
            <a:ext cx="184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632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pPr eaLnBrk="1" hangingPunct="1"/>
            <a:r>
              <a:rPr lang="en-US" sz="3200" baseline="30000" dirty="0" smtClean="0">
                <a:latin typeface="Arial" charset="0"/>
              </a:rPr>
              <a:t>8</a:t>
            </a:r>
            <a:r>
              <a:rPr lang="en-US" sz="3200" dirty="0" smtClean="0">
                <a:latin typeface="Arial" charset="0"/>
              </a:rPr>
              <a:t>BE AS A NEW PHYSICS LAB</a:t>
            </a:r>
            <a:endParaRPr lang="en-US" sz="3200" dirty="0"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884159"/>
            <a:ext cx="5029200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aseline="30000" dirty="0" smtClean="0"/>
              <a:t>8</a:t>
            </a:r>
            <a:r>
              <a:rPr lang="en-US" sz="2400" dirty="0" smtClean="0"/>
              <a:t>Be is composed of 4 protons and 4 neutrons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Excited states can be produced in large numbers through p + </a:t>
            </a:r>
            <a:r>
              <a:rPr lang="en-US" sz="2400" baseline="30000" dirty="0" smtClean="0"/>
              <a:t>7</a:t>
            </a:r>
            <a:r>
              <a:rPr lang="en-US" sz="2400" dirty="0" smtClean="0"/>
              <a:t>Li </a:t>
            </a:r>
            <a:r>
              <a:rPr lang="en-US" sz="2400" dirty="0" smtClean="0">
                <a:sym typeface="Wingdings"/>
              </a:rPr>
              <a:t> high statistics “intensity” frontier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Excited states decay to ground state with relatively large </a:t>
            </a:r>
            <a:r>
              <a:rPr lang="en-US" sz="2400" dirty="0"/>
              <a:t>energies (~20 MeV) 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baseline="30000" dirty="0"/>
              <a:t>8</a:t>
            </a:r>
            <a:r>
              <a:rPr lang="en-US" sz="2400" dirty="0"/>
              <a:t>Be </a:t>
            </a:r>
            <a:r>
              <a:rPr lang="en-US" sz="2400" dirty="0" smtClean="0"/>
              <a:t>nuclear transitions then provide interesting probes of light, weakly-coupled particles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4688" y="1676400"/>
            <a:ext cx="3766912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514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_ar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57931</TotalTime>
  <Words>2469</Words>
  <Application>Microsoft Macintosh PowerPoint</Application>
  <PresentationFormat>On-screen Show (4:3)</PresentationFormat>
  <Paragraphs>338</Paragraphs>
  <Slides>35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office_arial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VECTOR PORTAL</vt:lpstr>
      <vt:lpstr>CURRENT CONSTRAINTS</vt:lpstr>
      <vt:lpstr>PowerPoint Presentation</vt:lpstr>
      <vt:lpstr>8BE AS A NEW PHYSICS LAB</vt:lpstr>
      <vt:lpstr>8BE SPECTRUM</vt:lpstr>
      <vt:lpstr>8BE* DECAY</vt:lpstr>
      <vt:lpstr>8BE* DECAY</vt:lpstr>
      <vt:lpstr>THE ATOMKI 8BE EXPERIMENT</vt:lpstr>
      <vt:lpstr>THE ATOMKI 8BE EXPERIMENT</vt:lpstr>
      <vt:lpstr>THE ATOMKI ANOMALY</vt:lpstr>
      <vt:lpstr>THE ATOMKI ANOMALY</vt:lpstr>
      <vt:lpstr>CROSS CHECKS</vt:lpstr>
      <vt:lpstr>POSSIBLE EXPLANATIONS</vt:lpstr>
      <vt:lpstr>POSSIBLE EXPLANATIONS</vt:lpstr>
      <vt:lpstr>WHAT KIND OF NEW PARTICLE CAN IT BE?</vt:lpstr>
      <vt:lpstr>SPIN-1 GAUGE BOSONS</vt:lpstr>
      <vt:lpstr>DARK PHOTON?</vt:lpstr>
      <vt:lpstr>PROTOPHOBIA</vt:lpstr>
      <vt:lpstr>PROTOPHOBIC GAUGE BOSON</vt:lpstr>
      <vt:lpstr>LEPTON COUPLINGS AND MUON g-2</vt:lpstr>
      <vt:lpstr>COUPLING CONSTRAINTS IN DETAIL</vt:lpstr>
      <vt:lpstr>EFFECT OF ISOSPIN MIXING</vt:lpstr>
      <vt:lpstr>ANOMALY-FREE MODELS</vt:lpstr>
      <vt:lpstr>A B-L PROTOPHOBIC MODEL</vt:lpstr>
      <vt:lpstr>A B-L PROTOPHOBIC MODEL</vt:lpstr>
      <vt:lpstr>A U(1)B PROTOPHOBIC MODEL</vt:lpstr>
      <vt:lpstr>OTHER JP MODELS</vt:lpstr>
      <vt:lpstr>FUTURE TESTS: NUCLEAR PHYSICS</vt:lpstr>
      <vt:lpstr>FUTURE TESTS: PARTICLE PHYSICS</vt:lpstr>
      <vt:lpstr>CONCLUSIONS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</dc:creator>
  <cp:lastModifiedBy>Jonathan</cp:lastModifiedBy>
  <cp:revision>1161</cp:revision>
  <cp:lastPrinted>2013-07-29T03:23:30Z</cp:lastPrinted>
  <dcterms:created xsi:type="dcterms:W3CDTF">2011-05-01T15:38:23Z</dcterms:created>
  <dcterms:modified xsi:type="dcterms:W3CDTF">2017-02-21T11:54:55Z</dcterms:modified>
</cp:coreProperties>
</file>