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17"/>
  </p:notesMasterIdLst>
  <p:handoutMasterIdLst>
    <p:handoutMasterId r:id="rId18"/>
  </p:handoutMasterIdLst>
  <p:sldIdLst>
    <p:sldId id="540" r:id="rId2"/>
    <p:sldId id="688" r:id="rId3"/>
    <p:sldId id="689" r:id="rId4"/>
    <p:sldId id="690" r:id="rId5"/>
    <p:sldId id="691" r:id="rId6"/>
    <p:sldId id="687" r:id="rId7"/>
    <p:sldId id="692" r:id="rId8"/>
    <p:sldId id="698" r:id="rId9"/>
    <p:sldId id="693" r:id="rId10"/>
    <p:sldId id="705" r:id="rId11"/>
    <p:sldId id="700" r:id="rId12"/>
    <p:sldId id="702" r:id="rId13"/>
    <p:sldId id="699" r:id="rId14"/>
    <p:sldId id="703" r:id="rId15"/>
    <p:sldId id="704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B050"/>
    <a:srgbClr val="0000FF"/>
    <a:srgbClr val="F2E9D7"/>
    <a:srgbClr val="4A7EBB"/>
    <a:srgbClr val="17375E"/>
    <a:srgbClr val="00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5" autoAdjust="0"/>
    <p:restoredTop sz="50000" autoAdjust="0"/>
  </p:normalViewPr>
  <p:slideViewPr>
    <p:cSldViewPr snapToObjects="1">
      <p:cViewPr varScale="1">
        <p:scale>
          <a:sx n="115" d="100"/>
          <a:sy n="115" d="100"/>
        </p:scale>
        <p:origin x="111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5832"/>
    </p:cViewPr>
  </p:sorterViewPr>
  <p:notesViewPr>
    <p:cSldViewPr snapToObjects="1">
      <p:cViewPr varScale="1">
        <p:scale>
          <a:sx n="78" d="100"/>
          <a:sy n="78" d="100"/>
        </p:scale>
        <p:origin x="-26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15F4BDE-EB1E-5245-960C-40D7243C402E}" type="datetime1">
              <a:rPr lang="en-US"/>
              <a:pPr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6FDA90A-D940-C24D-B8BA-FEF64AE6C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18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6F9E314-5CA5-9043-97DF-2DA186874F47}" type="datetime1">
              <a:rPr lang="en-US"/>
              <a:pPr/>
              <a:t>1/31/18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E4DC66B-5A4D-704C-951F-C2EEB6AF2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48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F641B-6BBA-8347-9F4F-072BA9C2AE85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1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5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4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68275"/>
            <a:ext cx="6858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8162925" y="61388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1000">
              <a:solidFill>
                <a:srgbClr val="000000"/>
              </a:solidFill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304800" y="715963"/>
            <a:ext cx="8474075" cy="0"/>
          </a:xfrm>
          <a:prstGeom prst="line">
            <a:avLst/>
          </a:prstGeom>
          <a:noFill/>
          <a:ln w="57150">
            <a:solidFill>
              <a:srgbClr val="0B4599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1600" y="6553200"/>
            <a:ext cx="1905000" cy="28257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31 Jan 2018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3962400" y="6542088"/>
            <a:ext cx="2895600" cy="290512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7162800" y="6535738"/>
            <a:ext cx="1905000" cy="32226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FF"/>
                </a:solidFill>
              </a:rPr>
              <a:t>Feng </a:t>
            </a:r>
            <a:fld id="{F817A6DC-7C87-374F-AFE6-43B3D5E1F40F}" type="slidenum">
              <a:rPr lang="en-US" sz="1200" smtClean="0">
                <a:solidFill>
                  <a:srgbClr val="0000FF"/>
                </a:solidFill>
              </a:rPr>
              <a:pPr algn="r"/>
              <a:t>‹#›</a:t>
            </a:fld>
            <a:endParaRPr lang="en-US" sz="1200" dirty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sldNum="0"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F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00F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/>
              <a:t>MSSM4G: MOTIVATIONS AND ALLOWED REGIONS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3528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i="1" dirty="0"/>
              <a:t>ATLAS SUSY WG Meeting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CERN</a:t>
            </a:r>
          </a:p>
          <a:p>
            <a:pPr algn="ctr"/>
            <a:endParaRPr lang="en-US" sz="2400" dirty="0"/>
          </a:p>
          <a:p>
            <a:pPr algn="ctr"/>
            <a:r>
              <a:rPr lang="en-US" sz="2000" dirty="0"/>
              <a:t>Jonathan Feng, University of California, Irvine</a:t>
            </a:r>
          </a:p>
          <a:p>
            <a:pPr algn="ctr"/>
            <a:r>
              <a:rPr lang="en-US" sz="2000" dirty="0"/>
              <a:t>31 January 2018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Based on 1510.06089, 1608.00283 with Mohammad Abdullah (Texas A&amp;M), </a:t>
            </a:r>
            <a:r>
              <a:rPr lang="en-US" sz="2000" dirty="0" err="1"/>
              <a:t>Sho</a:t>
            </a:r>
            <a:r>
              <a:rPr lang="en-US" sz="2000" dirty="0"/>
              <a:t> Iwamoto (Padua), Ben </a:t>
            </a:r>
            <a:r>
              <a:rPr lang="en-US" sz="2000" dirty="0" err="1"/>
              <a:t>Lillard</a:t>
            </a:r>
            <a:r>
              <a:rPr lang="en-US" sz="2000" dirty="0"/>
              <a:t> (UC Irvine)</a:t>
            </a:r>
          </a:p>
          <a:p>
            <a:pPr algn="ctr"/>
            <a:endParaRPr lang="en-US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211888"/>
            <a:ext cx="8458200" cy="46037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045971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MSSM4G DARK MATTER</a:t>
            </a: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228600" y="914399"/>
            <a:ext cx="8610600" cy="90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MSSM4G, the situation is completely different.  Assume </a:t>
            </a:r>
            <a:r>
              <a:rPr lang="en-US" dirty="0" err="1"/>
              <a:t>neutralino</a:t>
            </a:r>
            <a:r>
              <a:rPr lang="en-US" dirty="0"/>
              <a:t> LSP, annihilates to 4</a:t>
            </a:r>
            <a:r>
              <a:rPr lang="en-US" baseline="30000" dirty="0"/>
              <a:t>th</a:t>
            </a:r>
            <a:r>
              <a:rPr lang="en-US" dirty="0"/>
              <a:t> generation leptons: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11DD03-1A86-CE47-8A59-1B93B51D6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67000"/>
            <a:ext cx="3276600" cy="2189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B4BBB5-11D1-F14C-A40B-F0F89AF87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816170"/>
            <a:ext cx="3813914" cy="46983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AB92C175-2361-1348-9F5D-2E92D9027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06" y="2590800"/>
            <a:ext cx="471019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Annihilation to 4</a:t>
            </a:r>
            <a:r>
              <a:rPr lang="en-US" baseline="30000" dirty="0"/>
              <a:t>th</a:t>
            </a:r>
            <a:r>
              <a:rPr lang="en-US" dirty="0"/>
              <a:t> generation leptons is unsuppressed, completely dominates all O(100) SM diagrams, opens up new </a:t>
            </a:r>
            <a:r>
              <a:rPr lang="en-US" dirty="0" err="1"/>
              <a:t>Bino</a:t>
            </a:r>
            <a:r>
              <a:rPr lang="en-US" dirty="0"/>
              <a:t> DM parameter space.</a:t>
            </a:r>
          </a:p>
          <a:p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6326ADE-91C8-A84D-95DE-9431C88A5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35" y="5334000"/>
            <a:ext cx="861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Note: No charged DM, so 4</a:t>
            </a:r>
            <a:r>
              <a:rPr lang="en-US" baseline="30000" dirty="0"/>
              <a:t>th</a:t>
            </a:r>
            <a:r>
              <a:rPr lang="en-US" dirty="0"/>
              <a:t> generation leptons must mix with and decay to e/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/</a:t>
            </a:r>
            <a:r>
              <a:rPr lang="en-US" dirty="0">
                <a:latin typeface="Symbol" pitchFamily="2" charset="2"/>
              </a:rPr>
              <a:t>t</a:t>
            </a:r>
            <a:r>
              <a:rPr lang="en-US" dirty="0"/>
              <a:t>, neutrinos; large range of lifetime.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27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COSMOLOGICALLY PREFERRED MASSES</a:t>
            </a: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228600" y="1371600"/>
            <a:ext cx="393558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get the correct thermal relic density, need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Bino</a:t>
            </a:r>
            <a:r>
              <a:rPr lang="en-US" dirty="0"/>
              <a:t>: 200–550 GeV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Slepton</a:t>
            </a:r>
            <a:r>
              <a:rPr lang="en-US" dirty="0"/>
              <a:t>: 350–550 GeV</a:t>
            </a:r>
          </a:p>
          <a:p>
            <a:pPr marL="0" indent="0">
              <a:buNone/>
            </a:pPr>
            <a:r>
              <a:rPr lang="en-US" dirty="0"/>
              <a:t>    Lepton: 200–450 GeV</a:t>
            </a:r>
          </a:p>
          <a:p>
            <a:pPr marL="0" indent="0">
              <a:buNone/>
            </a:pPr>
            <a:r>
              <a:rPr lang="en-US" sz="800" dirty="0"/>
              <a:t>    </a:t>
            </a:r>
          </a:p>
          <a:p>
            <a:pPr marL="0" indent="0">
              <a:buNone/>
            </a:pPr>
            <a:r>
              <a:rPr lang="en-US" dirty="0"/>
              <a:t>    [</a:t>
            </a:r>
            <a:r>
              <a:rPr lang="en-US" dirty="0" err="1"/>
              <a:t>Gluino</a:t>
            </a:r>
            <a:r>
              <a:rPr lang="en-US" dirty="0"/>
              <a:t>: 1.4-3.8 </a:t>
            </a:r>
            <a:r>
              <a:rPr lang="en-US" dirty="0" err="1"/>
              <a:t>TeV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The masses cannot be higher, or there is too much DM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578342-0B0B-FA4B-A385-7AA6661D9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219200"/>
            <a:ext cx="4724400" cy="533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81904E-9993-8849-8C4C-16B51A00B284}"/>
              </a:ext>
            </a:extLst>
          </p:cNvPr>
          <p:cNvSpPr txBox="1"/>
          <p:nvPr/>
        </p:nvSpPr>
        <p:spPr>
          <a:xfrm>
            <a:off x="6934200" y="5410200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Abdullah, Feng (2015)</a:t>
            </a:r>
          </a:p>
        </p:txBody>
      </p:sp>
    </p:spTree>
    <p:extLst>
      <p:ext uri="{BB962C8B-B14F-4D97-AF65-F5344CB8AC3E}">
        <p14:creationId xmlns:p14="http://schemas.microsoft.com/office/powerpoint/2010/main" val="32418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MSSM4G DARK MATTER DIRECT DETECTION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340100"/>
            <a:ext cx="12700" cy="1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340100"/>
            <a:ext cx="12700" cy="127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28600" y="990600"/>
            <a:ext cx="8534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MSSM4G DM direct detection cross sections naturally fall between current bounds and the neutrino floor</a:t>
            </a:r>
          </a:p>
          <a:p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981200"/>
            <a:ext cx="5112885" cy="43440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5CBA66-64AA-A449-8199-6FA13BFBDCE7}"/>
              </a:ext>
            </a:extLst>
          </p:cNvPr>
          <p:cNvSpPr txBox="1"/>
          <p:nvPr/>
        </p:nvSpPr>
        <p:spPr>
          <a:xfrm>
            <a:off x="2918342" y="6400800"/>
            <a:ext cx="3307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Abdullah, Feng, Iwamoto, </a:t>
            </a:r>
            <a:r>
              <a:rPr lang="en-US" sz="1400" dirty="0" err="1"/>
              <a:t>Lillard</a:t>
            </a:r>
            <a:r>
              <a:rPr lang="en-US" sz="1400" dirty="0"/>
              <a:t> (2016)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E492D9-2A0A-CB4C-8E10-BD3C3DE08ED0}"/>
              </a:ext>
            </a:extLst>
          </p:cNvPr>
          <p:cNvGrpSpPr/>
          <p:nvPr/>
        </p:nvGrpSpPr>
        <p:grpSpPr>
          <a:xfrm>
            <a:off x="4912204" y="2085812"/>
            <a:ext cx="878996" cy="3201888"/>
            <a:chOff x="4912204" y="2162012"/>
            <a:chExt cx="878996" cy="320188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1BBFB31-64A6-294D-9465-8CD0379359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1200" y="2162012"/>
              <a:ext cx="0" cy="3200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786ABC0-0B93-CD49-ACB1-9F36F1DD0A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8300" y="5210012"/>
              <a:ext cx="3429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A30D95-1C72-0347-B7C1-C67875AF036B}"/>
                </a:ext>
              </a:extLst>
            </p:cNvPr>
            <p:cNvSpPr txBox="1"/>
            <p:nvPr/>
          </p:nvSpPr>
          <p:spPr>
            <a:xfrm>
              <a:off x="4912204" y="5056123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QUE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486A4C-CEA7-6440-B48E-684C4E9E3C86}"/>
              </a:ext>
            </a:extLst>
          </p:cNvPr>
          <p:cNvGrpSpPr/>
          <p:nvPr/>
        </p:nvGrpSpPr>
        <p:grpSpPr>
          <a:xfrm>
            <a:off x="5029200" y="2085812"/>
            <a:ext cx="955196" cy="3478276"/>
            <a:chOff x="4759804" y="2009612"/>
            <a:chExt cx="955196" cy="347827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B42B732-2F01-A04B-B2D2-99AD3AC78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5000" y="2009612"/>
              <a:ext cx="0" cy="34767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77D84D2-0DF4-6941-8E98-B4B3520FD8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72100" y="5334000"/>
              <a:ext cx="3429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17ECAE-15EC-3A40-B04C-4DBE02A5103A}"/>
                </a:ext>
              </a:extLst>
            </p:cNvPr>
            <p:cNvSpPr txBox="1"/>
            <p:nvPr/>
          </p:nvSpPr>
          <p:spPr>
            <a:xfrm>
              <a:off x="4759804" y="5180111"/>
              <a:ext cx="6944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QDEE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0313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MSSM4G DARK MATTER INDIRECT DETECTION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838200"/>
            <a:ext cx="8534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Halo DM annihilates to </a:t>
            </a:r>
            <a:r>
              <a:rPr lang="en-US" dirty="0">
                <a:solidFill>
                  <a:srgbClr val="000000"/>
                </a:solidFill>
                <a:latin typeface="Symbol" pitchFamily="2" charset="2"/>
              </a:rPr>
              <a:t>t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pairs, which then decay to e/</a:t>
            </a:r>
            <a:r>
              <a:rPr lang="en-US" dirty="0">
                <a:solidFill>
                  <a:srgbClr val="000000"/>
                </a:solidFill>
                <a:latin typeface="Symbol" pitchFamily="2" charset="2"/>
              </a:rPr>
              <a:t>m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dirty="0">
                <a:solidFill>
                  <a:srgbClr val="000000"/>
                </a:solidFill>
                <a:latin typeface="Symbol" pitchFamily="2" charset="2"/>
              </a:rPr>
              <a:t>t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 produce gamma rays.  Decays to </a:t>
            </a:r>
            <a:r>
              <a:rPr lang="en-US" dirty="0">
                <a:solidFill>
                  <a:srgbClr val="000000"/>
                </a:solidFill>
                <a:latin typeface="Symbol" pitchFamily="2" charset="2"/>
              </a:rPr>
              <a:t>t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may be seen at CTA in the next few years.  Decays to e and </a:t>
            </a:r>
            <a:r>
              <a:rPr lang="en-US" dirty="0">
                <a:solidFill>
                  <a:srgbClr val="000000"/>
                </a:solidFill>
                <a:latin typeface="Symbol" pitchFamily="2" charset="2"/>
              </a:rPr>
              <a:t>m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are harder for CTA, but better for the LHC.</a:t>
            </a:r>
          </a:p>
          <a:p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5CBA66-64AA-A449-8199-6FA13BFBDCE7}"/>
              </a:ext>
            </a:extLst>
          </p:cNvPr>
          <p:cNvSpPr txBox="1"/>
          <p:nvPr/>
        </p:nvSpPr>
        <p:spPr>
          <a:xfrm>
            <a:off x="3200400" y="6400800"/>
            <a:ext cx="3307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Abdullah, Feng, Iwamoto, </a:t>
            </a:r>
            <a:r>
              <a:rPr lang="en-US" sz="1400" dirty="0" err="1"/>
              <a:t>Lillard</a:t>
            </a:r>
            <a:r>
              <a:rPr lang="en-US" sz="1400" dirty="0"/>
              <a:t> (2016)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07E5B1-AC37-7741-9AD5-00DF66BE9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0" y="2347009"/>
            <a:ext cx="5562600" cy="405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80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MSSM4G AT THE LHC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2819400"/>
            <a:ext cx="2590800" cy="2711927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52401" y="2057400"/>
            <a:ext cx="5867399" cy="383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FF0000"/>
              </a:solidFill>
              <a:latin typeface="Arial" charset="0"/>
              <a:cs typeface="Symbol" charset="2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cs typeface="Symbol" charset="2"/>
              </a:rPr>
              <a:t>Quarks, </a:t>
            </a:r>
            <a:r>
              <a:rPr lang="en-US" dirty="0" err="1">
                <a:solidFill>
                  <a:srgbClr val="000000"/>
                </a:solidFill>
                <a:latin typeface="Arial" charset="0"/>
                <a:cs typeface="Symbol" charset="2"/>
              </a:rPr>
              <a:t>squarks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Symbol" charset="2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charset="0"/>
                <a:cs typeface="Symbol" charset="2"/>
              </a:rPr>
              <a:t>gluinos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Symbol" charset="2"/>
              </a:rPr>
              <a:t> in the 1-3 </a:t>
            </a:r>
            <a:r>
              <a:rPr lang="en-US" dirty="0" err="1">
                <a:solidFill>
                  <a:srgbClr val="000000"/>
                </a:solidFill>
                <a:latin typeface="Arial" charset="0"/>
                <a:cs typeface="Symbol" charset="2"/>
              </a:rPr>
              <a:t>TeV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Symbol" charset="2"/>
              </a:rPr>
              <a:t> range, cascading down to MET signatures</a:t>
            </a:r>
          </a:p>
          <a:p>
            <a:endParaRPr lang="en-US" sz="1400" dirty="0">
              <a:solidFill>
                <a:srgbClr val="000000"/>
              </a:solidFill>
              <a:latin typeface="Arial" charset="0"/>
              <a:cs typeface="Symbol" charset="2"/>
            </a:endParaRPr>
          </a:p>
          <a:p>
            <a:pPr lvl="1"/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  <a:sym typeface="Wingdings"/>
              </a:rPr>
              <a:t>4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  <a:sym typeface="Wingdings"/>
              </a:rPr>
              <a:t>4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Wingding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  <a:sym typeface="Wingdings"/>
              </a:rPr>
              <a:t>Drell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Wingdings"/>
              </a:rPr>
              <a:t>-Yan production, followed by decays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  <a:sym typeface="Wingdings"/>
              </a:rPr>
              <a:t>4 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Wingdings"/>
              </a:rPr>
              <a:t>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t 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Wingdings"/>
              </a:rPr>
              <a:t>Z,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n 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Wingdings"/>
              </a:rPr>
              <a:t>W,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t 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Wingdings"/>
              </a:rPr>
              <a:t>h, etc.</a:t>
            </a:r>
          </a:p>
          <a:p>
            <a:endParaRPr lang="en-US" sz="1400" dirty="0">
              <a:solidFill>
                <a:srgbClr val="000000"/>
              </a:solidFill>
              <a:latin typeface="Symbol" charset="0"/>
              <a:sym typeface="Wingdings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Symbol" charset="0"/>
                <a:sym typeface="Wingdings" charset="0"/>
              </a:rPr>
              <a:t>t</a:t>
            </a:r>
            <a:r>
              <a:rPr lang="en-US" dirty="0">
                <a:solidFill>
                  <a:srgbClr val="000000"/>
                </a:solidFill>
                <a:sym typeface="Wingdings" charset="0"/>
              </a:rPr>
              <a:t>̃</a:t>
            </a:r>
            <a:r>
              <a:rPr lang="en-US" baseline="-25000" dirty="0">
                <a:solidFill>
                  <a:srgbClr val="000000"/>
                </a:solidFill>
                <a:sym typeface="Wingdings" charset="0"/>
              </a:rPr>
              <a:t>4 </a:t>
            </a:r>
            <a:r>
              <a:rPr lang="en-US" dirty="0">
                <a:solidFill>
                  <a:srgbClr val="000000"/>
                </a:solidFill>
                <a:latin typeface="Symbol" charset="0"/>
                <a:sym typeface="Wingdings" charset="0"/>
              </a:rPr>
              <a:t>t</a:t>
            </a:r>
            <a:r>
              <a:rPr lang="en-US" dirty="0">
                <a:solidFill>
                  <a:srgbClr val="000000"/>
                </a:solidFill>
                <a:sym typeface="Wingdings" charset="0"/>
              </a:rPr>
              <a:t>̃</a:t>
            </a:r>
            <a:r>
              <a:rPr lang="en-US" baseline="-25000" dirty="0">
                <a:solidFill>
                  <a:srgbClr val="000000"/>
                </a:solidFill>
                <a:sym typeface="Wingdings" charset="0"/>
              </a:rPr>
              <a:t>4  </a:t>
            </a:r>
            <a:r>
              <a:rPr lang="en-US" dirty="0" err="1">
                <a:solidFill>
                  <a:srgbClr val="000000"/>
                </a:solidFill>
                <a:latin typeface="Arial" charset="0"/>
                <a:cs typeface="Symbol" charset="2"/>
              </a:rPr>
              <a:t>Drell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Symbol" charset="2"/>
              </a:rPr>
              <a:t>-Yan production, followed by decays </a:t>
            </a:r>
            <a:r>
              <a:rPr lang="en-US" dirty="0">
                <a:solidFill>
                  <a:srgbClr val="000000"/>
                </a:solidFill>
                <a:latin typeface="Symbol" charset="0"/>
                <a:sym typeface="Wingdings" charset="0"/>
              </a:rPr>
              <a:t>t</a:t>
            </a:r>
            <a:r>
              <a:rPr lang="en-US" dirty="0">
                <a:solidFill>
                  <a:srgbClr val="000000"/>
                </a:solidFill>
                <a:sym typeface="Wingdings" charset="0"/>
              </a:rPr>
              <a:t>̃</a:t>
            </a:r>
            <a:r>
              <a:rPr lang="en-US" baseline="-25000" dirty="0">
                <a:solidFill>
                  <a:srgbClr val="000000"/>
                </a:solidFill>
                <a:sym typeface="Wingdings" charset="0"/>
              </a:rPr>
              <a:t>4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Symbol" charset="2"/>
                <a:sym typeface="Wingdings"/>
              </a:rPr>
              <a:t>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Symbol" charset="2"/>
              </a:rPr>
              <a:t>e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c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Symbol" charset="2"/>
              </a:rPr>
              <a:t>,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m c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Symbol" charset="2"/>
              </a:rPr>
              <a:t>,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t c</a:t>
            </a:r>
            <a:endParaRPr lang="en-US" dirty="0">
              <a:solidFill>
                <a:srgbClr val="000000"/>
              </a:solidFill>
              <a:latin typeface="Arial" charset="0"/>
              <a:cs typeface="Symbol" charset="2"/>
            </a:endParaRPr>
          </a:p>
          <a:p>
            <a:endParaRPr lang="en-US" sz="1400" dirty="0">
              <a:solidFill>
                <a:srgbClr val="000000"/>
              </a:solidFill>
              <a:latin typeface="Symbol" charset="0"/>
              <a:sym typeface="Wingdings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Symbol" charset="0"/>
                <a:sym typeface="Wingdings" charset="0"/>
              </a:rPr>
              <a:t>t</a:t>
            </a:r>
            <a:r>
              <a:rPr lang="en-US" dirty="0">
                <a:solidFill>
                  <a:srgbClr val="000000"/>
                </a:solidFill>
                <a:sym typeface="Wingdings" charset="0"/>
              </a:rPr>
              <a:t>̃</a:t>
            </a:r>
            <a:r>
              <a:rPr lang="en-US" baseline="-25000" dirty="0">
                <a:solidFill>
                  <a:srgbClr val="000000"/>
                </a:solidFill>
                <a:sym typeface="Wingdings" charset="0"/>
              </a:rPr>
              <a:t>4 </a:t>
            </a:r>
            <a:r>
              <a:rPr lang="en-US" dirty="0">
                <a:solidFill>
                  <a:srgbClr val="000000"/>
                </a:solidFill>
                <a:latin typeface="Symbol" charset="0"/>
                <a:sym typeface="Wingdings" charset="0"/>
              </a:rPr>
              <a:t>t</a:t>
            </a:r>
            <a:r>
              <a:rPr lang="en-US" dirty="0">
                <a:solidFill>
                  <a:srgbClr val="000000"/>
                </a:solidFill>
                <a:sym typeface="Wingdings" charset="0"/>
              </a:rPr>
              <a:t>̃</a:t>
            </a:r>
            <a:r>
              <a:rPr lang="en-US" baseline="-25000" dirty="0">
                <a:solidFill>
                  <a:srgbClr val="000000"/>
                </a:solidFill>
                <a:sym typeface="Wingdings" charset="0"/>
              </a:rPr>
              <a:t>4 </a:t>
            </a:r>
            <a:r>
              <a:rPr lang="en-US" dirty="0" err="1">
                <a:solidFill>
                  <a:srgbClr val="000000"/>
                </a:solidFill>
                <a:latin typeface="Arial" charset="0"/>
                <a:cs typeface="Symbol" charset="2"/>
              </a:rPr>
              <a:t>Drell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Symbol" charset="2"/>
              </a:rPr>
              <a:t>-Yan production, leading to long-lived charged particles, displaced vertices</a:t>
            </a:r>
          </a:p>
          <a:p>
            <a:endParaRPr lang="en-US" sz="1400" dirty="0">
              <a:solidFill>
                <a:srgbClr val="000000"/>
              </a:solidFill>
              <a:latin typeface="Arial" charset="0"/>
              <a:cs typeface="Symbol" charset="2"/>
            </a:endParaRPr>
          </a:p>
          <a:p>
            <a:endParaRPr lang="en-US" sz="1400" dirty="0">
              <a:solidFill>
                <a:srgbClr val="00B050"/>
              </a:solidFill>
              <a:latin typeface="Arial" charset="0"/>
              <a:cs typeface="Symbol" charset="2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3695" y="914400"/>
            <a:ext cx="859930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MSSM4G models imply a wealth of signals at the LHC (see next talk).</a:t>
            </a:r>
          </a:p>
          <a:p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generation particles must decay, but can decay to any of the 1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</a:rPr>
              <a:t>st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three generations with a variety of lifetimes. Possible signals: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63695" y="5545550"/>
            <a:ext cx="875170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57200" y="60198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Kumar, Martin (2015); Abdullah, </a:t>
            </a:r>
            <a:r>
              <a:rPr lang="en-US" sz="20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Feng</a:t>
            </a:r>
            <a:r>
              <a:rPr lang="en-US" sz="20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Iwamoto, </a:t>
            </a:r>
            <a:r>
              <a:rPr lang="en-US" sz="20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Lillard</a:t>
            </a:r>
            <a:r>
              <a:rPr lang="en-US" sz="20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( 2016)</a:t>
            </a:r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48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334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CONCLUSIONS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01000" cy="52578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MSSM4G: extension of the MSSM to include 4</a:t>
            </a:r>
            <a:r>
              <a:rPr lang="en-US" baseline="30000" dirty="0">
                <a:latin typeface="Arial" charset="0"/>
              </a:rPr>
              <a:t>th</a:t>
            </a:r>
            <a:r>
              <a:rPr lang="en-US" dirty="0">
                <a:latin typeface="Arial" charset="0"/>
              </a:rPr>
              <a:t> generation vector-like particles.</a:t>
            </a:r>
          </a:p>
          <a:p>
            <a:endParaRPr lang="en-US" sz="12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Higgs mass and gauge coupling unification </a:t>
            </a:r>
            <a:r>
              <a:rPr lang="en-US" dirty="0">
                <a:latin typeface="Arial" charset="0"/>
                <a:sym typeface="Wingdings" pitchFamily="2" charset="2"/>
              </a:rPr>
              <a:t> only two models to consider: QUE and QDEE.</a:t>
            </a:r>
          </a:p>
          <a:p>
            <a:endParaRPr lang="en-US" sz="1200" dirty="0">
              <a:latin typeface="Arial" charset="0"/>
              <a:sym typeface="Wingdings" pitchFamily="2" charset="2"/>
            </a:endParaRPr>
          </a:p>
          <a:p>
            <a:r>
              <a:rPr lang="en-US" dirty="0">
                <a:latin typeface="Arial" charset="0"/>
                <a:sym typeface="Wingdings" pitchFamily="2" charset="2"/>
              </a:rPr>
              <a:t>~1-2 </a:t>
            </a:r>
            <a:r>
              <a:rPr lang="en-US" dirty="0" err="1">
                <a:latin typeface="Arial" charset="0"/>
                <a:sym typeface="Wingdings" pitchFamily="2" charset="2"/>
              </a:rPr>
              <a:t>TeV</a:t>
            </a:r>
            <a:r>
              <a:rPr lang="en-US" dirty="0">
                <a:latin typeface="Arial" charset="0"/>
                <a:sym typeface="Wingdings" pitchFamily="2" charset="2"/>
              </a:rPr>
              <a:t> stops and 4</a:t>
            </a:r>
            <a:r>
              <a:rPr lang="en-US" baseline="30000" dirty="0">
                <a:latin typeface="Arial" charset="0"/>
                <a:sym typeface="Wingdings" pitchFamily="2" charset="2"/>
              </a:rPr>
              <a:t>th</a:t>
            </a:r>
            <a:r>
              <a:rPr lang="en-US" dirty="0">
                <a:latin typeface="Arial" charset="0"/>
                <a:sym typeface="Wingdings" pitchFamily="2" charset="2"/>
              </a:rPr>
              <a:t> generation </a:t>
            </a:r>
            <a:r>
              <a:rPr lang="en-US" dirty="0" err="1">
                <a:latin typeface="Arial" charset="0"/>
                <a:sym typeface="Wingdings" pitchFamily="2" charset="2"/>
              </a:rPr>
              <a:t>squarks</a:t>
            </a:r>
            <a:r>
              <a:rPr lang="en-US" dirty="0">
                <a:latin typeface="Arial" charset="0"/>
                <a:sym typeface="Wingdings" pitchFamily="2" charset="2"/>
              </a:rPr>
              <a:t> raise Higgs mass to 125 GeV.</a:t>
            </a:r>
          </a:p>
          <a:p>
            <a:endParaRPr lang="en-US" sz="1200" dirty="0">
              <a:latin typeface="Arial" charset="0"/>
              <a:sym typeface="Wingdings" pitchFamily="2" charset="2"/>
            </a:endParaRPr>
          </a:p>
          <a:p>
            <a:r>
              <a:rPr lang="en-US" dirty="0">
                <a:latin typeface="Arial" charset="0"/>
                <a:sym typeface="Wingdings" pitchFamily="2" charset="2"/>
              </a:rPr>
              <a:t>Dark matter: 350–550 GeV </a:t>
            </a:r>
            <a:r>
              <a:rPr lang="en-US" dirty="0" err="1">
                <a:latin typeface="Arial" charset="0"/>
                <a:sym typeface="Wingdings" pitchFamily="2" charset="2"/>
              </a:rPr>
              <a:t>sleptons</a:t>
            </a:r>
            <a:r>
              <a:rPr lang="en-US" dirty="0">
                <a:latin typeface="Arial" charset="0"/>
                <a:sym typeface="Wingdings" pitchFamily="2" charset="2"/>
              </a:rPr>
              <a:t>, 200–550 GeV </a:t>
            </a:r>
            <a:r>
              <a:rPr lang="en-US" dirty="0" err="1">
                <a:latin typeface="Arial" charset="0"/>
                <a:sym typeface="Wingdings" pitchFamily="2" charset="2"/>
              </a:rPr>
              <a:t>Binos</a:t>
            </a:r>
            <a:r>
              <a:rPr lang="en-US" dirty="0">
                <a:latin typeface="Arial" charset="0"/>
                <a:sym typeface="Wingdings" pitchFamily="2" charset="2"/>
              </a:rPr>
              <a:t>, 170–450 GeV leptons give correct thermal relic density.</a:t>
            </a:r>
          </a:p>
          <a:p>
            <a:endParaRPr lang="en-US" sz="1200" dirty="0">
              <a:latin typeface="Arial" charset="0"/>
              <a:sym typeface="Wingdings" pitchFamily="2" charset="2"/>
            </a:endParaRPr>
          </a:p>
          <a:p>
            <a:r>
              <a:rPr lang="en-US" dirty="0">
                <a:latin typeface="Arial" charset="0"/>
                <a:sym typeface="Wingdings" pitchFamily="2" charset="2"/>
              </a:rPr>
              <a:t>Promising signals for direct detection, indirect detection, and LHC.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681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OUTLINE</a:t>
            </a: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1371600" y="1524000"/>
            <a:ext cx="6781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Motivations</a:t>
            </a:r>
          </a:p>
          <a:p>
            <a:endParaRPr lang="en-US" dirty="0"/>
          </a:p>
          <a:p>
            <a:r>
              <a:rPr lang="en-US" dirty="0"/>
              <a:t>QUE and QDEE Models</a:t>
            </a:r>
          </a:p>
          <a:p>
            <a:endParaRPr lang="en-US" dirty="0"/>
          </a:p>
          <a:p>
            <a:r>
              <a:rPr lang="en-US" dirty="0"/>
              <a:t>Allowed Masses</a:t>
            </a:r>
          </a:p>
          <a:p>
            <a:endParaRPr lang="en-US" dirty="0"/>
          </a:p>
          <a:p>
            <a:r>
              <a:rPr lang="en-US" dirty="0" err="1"/>
              <a:t>Neutralino</a:t>
            </a:r>
            <a:r>
              <a:rPr lang="en-US" dirty="0"/>
              <a:t> Dark Matter Implications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[ Collider Implications (</a:t>
            </a:r>
            <a:r>
              <a:rPr lang="en-US" dirty="0" err="1"/>
              <a:t>Sho</a:t>
            </a:r>
            <a:r>
              <a:rPr lang="en-US" dirty="0"/>
              <a:t> Iwamoto, next talk) 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1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MOTIVATIONS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98C0A7-7E6A-7247-800B-B1303008948D}"/>
              </a:ext>
            </a:extLst>
          </p:cNvPr>
          <p:cNvGrpSpPr/>
          <p:nvPr/>
        </p:nvGrpSpPr>
        <p:grpSpPr>
          <a:xfrm>
            <a:off x="4572000" y="1143000"/>
            <a:ext cx="3886200" cy="5225528"/>
            <a:chOff x="4572000" y="1143000"/>
            <a:chExt cx="3886200" cy="5225528"/>
          </a:xfrm>
        </p:grpSpPr>
        <p:pic>
          <p:nvPicPr>
            <p:cNvPr id="28" name="Picture 27" descr="6561a97d663747c265e88fd5ba4ee92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143000"/>
              <a:ext cx="3886200" cy="522552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678020" y="1487269"/>
              <a:ext cx="1713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SUSY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5400000">
              <a:off x="3823909" y="4321148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Force Unification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5400000">
              <a:off x="6696265" y="4321148"/>
              <a:ext cx="24615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00B050"/>
                  </a:solidFill>
                </a:rPr>
                <a:t>Neutralino</a:t>
              </a:r>
              <a:r>
                <a:rPr lang="en-US" sz="2400" dirty="0">
                  <a:solidFill>
                    <a:srgbClr val="00B050"/>
                  </a:solidFill>
                </a:rPr>
                <a:t> DM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5400000">
              <a:off x="5311453" y="4321148"/>
              <a:ext cx="24615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FF"/>
                  </a:solidFill>
                </a:rPr>
                <a:t>Naturalness</a:t>
              </a:r>
            </a:p>
          </p:txBody>
        </p:sp>
      </p:grp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381000" y="1243871"/>
            <a:ext cx="4114799" cy="508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charset="0"/>
              </a:rPr>
              <a:t>For decades, the case for weak-scale SUSY has rested on 3 leading motivations.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Recent results from the LHC motivate thinking about new SUSY theories beyond the MSSM that are consistent with these results, but also, ideally, preserve these motivations. </a:t>
            </a:r>
          </a:p>
        </p:txBody>
      </p:sp>
    </p:spTree>
    <p:extLst>
      <p:ext uri="{BB962C8B-B14F-4D97-AF65-F5344CB8AC3E}">
        <p14:creationId xmlns:p14="http://schemas.microsoft.com/office/powerpoint/2010/main" val="361909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>
            <a:extLst>
              <a:ext uri="{FF2B5EF4-FFF2-40B4-BE49-F238E27FC236}">
                <a16:creationId xmlns:a16="http://schemas.microsoft.com/office/drawing/2014/main" id="{98D2891C-9AD8-2B47-8D3A-E3F6FB48F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14400"/>
            <a:ext cx="470179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 tree-level, the Higgs boson mass is maximally </a:t>
            </a:r>
            <a:r>
              <a:rPr lang="en-US" i="1" dirty="0" err="1"/>
              <a:t>m</a:t>
            </a:r>
            <a:r>
              <a:rPr lang="en-US" i="1" baseline="-25000" dirty="0" err="1"/>
              <a:t>Z</a:t>
            </a:r>
            <a:r>
              <a:rPr lang="en-US" i="1" baseline="-25000" dirty="0"/>
              <a:t> </a:t>
            </a:r>
            <a:r>
              <a:rPr lang="en-US" dirty="0"/>
              <a:t>.</a:t>
            </a:r>
          </a:p>
          <a:p>
            <a:endParaRPr lang="en-US" sz="1200" dirty="0"/>
          </a:p>
          <a:p>
            <a:r>
              <a:rPr lang="en-US" dirty="0">
                <a:solidFill>
                  <a:srgbClr val="0000FF"/>
                </a:solidFill>
              </a:rPr>
              <a:t>To make it 125 GeV, need large radiative corrections.  In the MSSM, this requires multi-</a:t>
            </a:r>
            <a:r>
              <a:rPr lang="en-US" dirty="0" err="1">
                <a:solidFill>
                  <a:srgbClr val="0000FF"/>
                </a:solidFill>
              </a:rPr>
              <a:t>TeV</a:t>
            </a:r>
            <a:r>
              <a:rPr lang="en-US" dirty="0">
                <a:solidFill>
                  <a:srgbClr val="0000FF"/>
                </a:solidFill>
              </a:rPr>
              <a:t> stops or large left-right stop mixing. Both options may be unnatural, and the first is certainly disappointing.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9351BC-4BAE-974A-9CBF-33F7CAE69EA2}"/>
              </a:ext>
            </a:extLst>
          </p:cNvPr>
          <p:cNvGrpSpPr/>
          <p:nvPr/>
        </p:nvGrpSpPr>
        <p:grpSpPr>
          <a:xfrm>
            <a:off x="7545614" y="1130506"/>
            <a:ext cx="1100945" cy="1954350"/>
            <a:chOff x="5281998" y="1143000"/>
            <a:chExt cx="1100945" cy="1954350"/>
          </a:xfrm>
        </p:grpSpPr>
        <p:grpSp>
          <p:nvGrpSpPr>
            <p:cNvPr id="624664" name="Group 24">
              <a:extLst>
                <a:ext uri="{FF2B5EF4-FFF2-40B4-BE49-F238E27FC236}">
                  <a16:creationId xmlns:a16="http://schemas.microsoft.com/office/drawing/2014/main" id="{5D2FA076-BECC-7748-A40C-874402B7C6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1998" y="1143000"/>
              <a:ext cx="1100945" cy="1954350"/>
              <a:chOff x="3061" y="1303"/>
              <a:chExt cx="701" cy="1123"/>
            </a:xfrm>
          </p:grpSpPr>
          <p:sp>
            <p:nvSpPr>
              <p:cNvPr id="624665" name="Line 25">
                <a:extLst>
                  <a:ext uri="{FF2B5EF4-FFF2-40B4-BE49-F238E27FC236}">
                    <a16:creationId xmlns:a16="http://schemas.microsoft.com/office/drawing/2014/main" id="{5EE52707-91D1-4141-B1DE-E4A4D8727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2" y="1303"/>
                <a:ext cx="0" cy="112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666" name="Oval 26">
                <a:extLst>
                  <a:ext uri="{FF2B5EF4-FFF2-40B4-BE49-F238E27FC236}">
                    <a16:creationId xmlns:a16="http://schemas.microsoft.com/office/drawing/2014/main" id="{EDAFFA77-8997-974D-BD3B-979E01419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1" y="1530"/>
                <a:ext cx="701" cy="67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4667" name="Text Box 27">
              <a:extLst>
                <a:ext uri="{FF2B5EF4-FFF2-40B4-BE49-F238E27FC236}">
                  <a16:creationId xmlns:a16="http://schemas.microsoft.com/office/drawing/2014/main" id="{23F719E3-B8E5-D84E-A24C-B6FC693EDA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0497" y="1459733"/>
              <a:ext cx="347089" cy="501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Symbol" pitchFamily="2" charset="2"/>
                </a:rPr>
                <a:t>l</a:t>
              </a:r>
            </a:p>
          </p:txBody>
        </p:sp>
        <p:sp>
          <p:nvSpPr>
            <p:cNvPr id="624668" name="Text Box 28">
              <a:extLst>
                <a:ext uri="{FF2B5EF4-FFF2-40B4-BE49-F238E27FC236}">
                  <a16:creationId xmlns:a16="http://schemas.microsoft.com/office/drawing/2014/main" id="{30185063-AD05-3A45-AA35-4948C0878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0497" y="2255047"/>
              <a:ext cx="347089" cy="501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Symbol" pitchFamily="2" charset="2"/>
                </a:rPr>
                <a:t>l</a:t>
              </a:r>
            </a:p>
          </p:txBody>
        </p:sp>
        <p:sp>
          <p:nvSpPr>
            <p:cNvPr id="624669" name="Text Box 29">
              <a:extLst>
                <a:ext uri="{FF2B5EF4-FFF2-40B4-BE49-F238E27FC236}">
                  <a16:creationId xmlns:a16="http://schemas.microsoft.com/office/drawing/2014/main" id="{809FA22F-8E42-444E-9FEE-D9CB6339C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500" y="1879144"/>
              <a:ext cx="848089" cy="501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i="1"/>
                <a:t>f      f</a:t>
              </a:r>
              <a:endParaRPr lang="en-US" altLang="en-US" sz="2400" i="1" baseline="-2500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63BA5BB-822D-E147-BDC0-73B8568E1BA4}"/>
              </a:ext>
            </a:extLst>
          </p:cNvPr>
          <p:cNvGrpSpPr/>
          <p:nvPr/>
        </p:nvGrpSpPr>
        <p:grpSpPr>
          <a:xfrm>
            <a:off x="5320784" y="1122675"/>
            <a:ext cx="1116650" cy="1954351"/>
            <a:chOff x="7568696" y="1155182"/>
            <a:chExt cx="1116650" cy="1954351"/>
          </a:xfrm>
        </p:grpSpPr>
        <p:sp>
          <p:nvSpPr>
            <p:cNvPr id="624673" name="Line 33">
              <a:extLst>
                <a:ext uri="{FF2B5EF4-FFF2-40B4-BE49-F238E27FC236}">
                  <a16:creationId xmlns:a16="http://schemas.microsoft.com/office/drawing/2014/main" id="{179F4922-D1DC-364A-969F-72B3915DC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5346" y="1155182"/>
              <a:ext cx="0" cy="19543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674" name="Oval 34">
              <a:extLst>
                <a:ext uri="{FF2B5EF4-FFF2-40B4-BE49-F238E27FC236}">
                  <a16:creationId xmlns:a16="http://schemas.microsoft.com/office/drawing/2014/main" id="{23008C87-BF95-7A46-AAF2-0043CAB22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8696" y="1550229"/>
              <a:ext cx="1100945" cy="11799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 i="1" dirty="0"/>
                <a:t>  f </a:t>
              </a:r>
              <a:r>
                <a:rPr lang="en-US" altLang="en-US" sz="2400" i="1" dirty="0">
                  <a:cs typeface="Arial" panose="020B0604020202020204" pitchFamily="34" charset="0"/>
                </a:rPr>
                <a:t>̃</a:t>
              </a:r>
              <a:r>
                <a:rPr lang="en-US" altLang="en-US" sz="2400" i="1" dirty="0"/>
                <a:t>  </a:t>
              </a:r>
              <a:r>
                <a:rPr lang="en-US" altLang="en-US" sz="2400" dirty="0">
                  <a:latin typeface="Symbol" pitchFamily="2" charset="2"/>
                  <a:cs typeface="Arial" panose="020B0604020202020204" pitchFamily="34" charset="0"/>
                </a:rPr>
                <a:t>l</a:t>
              </a:r>
              <a:r>
                <a:rPr lang="en-US" altLang="en-US" sz="2400" baseline="30000" dirty="0">
                  <a:cs typeface="Arial" panose="020B0604020202020204" pitchFamily="34" charset="0"/>
                </a:rPr>
                <a:t>2   </a:t>
              </a:r>
            </a:p>
          </p:txBody>
        </p:sp>
      </p:grpSp>
      <p:sp>
        <p:nvSpPr>
          <p:cNvPr id="624675" name="Text Box 35">
            <a:extLst>
              <a:ext uri="{FF2B5EF4-FFF2-40B4-BE49-F238E27FC236}">
                <a16:creationId xmlns:a16="http://schemas.microsoft.com/office/drawing/2014/main" id="{92959703-1390-674E-8041-7B690D67D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564" y="1851299"/>
            <a:ext cx="387921" cy="56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+</a:t>
            </a:r>
          </a:p>
        </p:txBody>
      </p:sp>
      <p:pic>
        <p:nvPicPr>
          <p:cNvPr id="624676" name="Picture 36">
            <a:extLst>
              <a:ext uri="{FF2B5EF4-FFF2-40B4-BE49-F238E27FC236}">
                <a16:creationId xmlns:a16="http://schemas.microsoft.com/office/drawing/2014/main" id="{0A4F5683-C31A-E941-9127-703219103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"/>
          <a:stretch/>
        </p:blipFill>
        <p:spPr bwMode="auto">
          <a:xfrm>
            <a:off x="4876800" y="3285301"/>
            <a:ext cx="4114800" cy="105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015C335-7A2E-F341-8600-76FBC5DF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4475"/>
            <a:ext cx="6858000" cy="441325"/>
          </a:xfrm>
        </p:spPr>
        <p:txBody>
          <a:bodyPr/>
          <a:lstStyle/>
          <a:p>
            <a:r>
              <a:rPr lang="en-US" dirty="0"/>
              <a:t>THE HIGGS BOSON MASS</a:t>
            </a: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2AFD9946-8EAB-2947-A6F6-1516B66A5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800600"/>
            <a:ext cx="8915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An obvious solution: introduce more matter, e.g., extra top-like quarks and </a:t>
            </a:r>
            <a:r>
              <a:rPr lang="en-US" dirty="0" err="1">
                <a:solidFill>
                  <a:srgbClr val="FF0000"/>
                </a:solidFill>
              </a:rPr>
              <a:t>squarks</a:t>
            </a:r>
            <a:r>
              <a:rPr lang="en-US" dirty="0">
                <a:solidFill>
                  <a:srgbClr val="FF0000"/>
                </a:solidFill>
              </a:rPr>
              <a:t>, that gives additional radiative corrections.  These can raise the Higgs mass without extremely heavy or highly mixed </a:t>
            </a:r>
            <a:r>
              <a:rPr lang="en-US" dirty="0" err="1">
                <a:solidFill>
                  <a:srgbClr val="FF0000"/>
                </a:solidFill>
              </a:rPr>
              <a:t>superpartners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baseline="-25000" dirty="0" err="1"/>
              <a:t>Moroi</a:t>
            </a:r>
            <a:r>
              <a:rPr lang="en-US" baseline="-25000" dirty="0"/>
              <a:t>, Okada (1991)</a:t>
            </a:r>
          </a:p>
        </p:txBody>
      </p:sp>
    </p:spTree>
    <p:extLst>
      <p:ext uri="{BB962C8B-B14F-4D97-AF65-F5344CB8AC3E}">
        <p14:creationId xmlns:p14="http://schemas.microsoft.com/office/powerpoint/2010/main" val="360954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>
            <a:extLst>
              <a:ext uri="{FF2B5EF4-FFF2-40B4-BE49-F238E27FC236}">
                <a16:creationId xmlns:a16="http://schemas.microsoft.com/office/drawing/2014/main" id="{98D2891C-9AD8-2B47-8D3A-E3F6FB48F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579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Unfortunately, extra </a:t>
            </a:r>
            <a:r>
              <a:rPr lang="en-US" i="1" dirty="0">
                <a:solidFill>
                  <a:srgbClr val="FF0000"/>
                </a:solidFill>
              </a:rPr>
              <a:t>chiral</a:t>
            </a:r>
            <a:r>
              <a:rPr lang="en-US" dirty="0">
                <a:solidFill>
                  <a:srgbClr val="FF0000"/>
                </a:solidFill>
              </a:rPr>
              <a:t> matter is essentially excluded.</a:t>
            </a:r>
          </a:p>
          <a:p>
            <a:endParaRPr lang="en-US" sz="1000" dirty="0"/>
          </a:p>
          <a:p>
            <a:r>
              <a:rPr lang="en-US" dirty="0">
                <a:solidFill>
                  <a:srgbClr val="0000FF"/>
                </a:solidFill>
              </a:rPr>
              <a:t>E.g., such matter contributes to 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h </a:t>
            </a:r>
            <a:r>
              <a:rPr lang="en-US" dirty="0">
                <a:solidFill>
                  <a:srgbClr val="0000FF"/>
                </a:solidFill>
                <a:latin typeface="Symbol" pitchFamily="2" charset="2"/>
                <a:sym typeface="Wingdings" pitchFamily="2" charset="2"/>
              </a:rPr>
              <a:t>gg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, which is famously non-decoupling.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15C335-7A2E-F341-8600-76FBC5DF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4475"/>
            <a:ext cx="6858000" cy="441325"/>
          </a:xfrm>
        </p:spPr>
        <p:txBody>
          <a:bodyPr/>
          <a:lstStyle/>
          <a:p>
            <a:r>
              <a:rPr lang="en-US" dirty="0"/>
              <a:t>VECTOR-LIKE MATTER</a:t>
            </a: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2AFD9946-8EAB-2947-A6F6-1516B66A5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81208"/>
            <a:ext cx="9067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ym typeface="Wingdings" pitchFamily="2" charset="2"/>
              </a:rPr>
              <a:t>The problem: for chiral matter, </a:t>
            </a:r>
            <a:r>
              <a:rPr lang="en-US" i="1" dirty="0">
                <a:sym typeface="Wingdings" pitchFamily="2" charset="2"/>
              </a:rPr>
              <a:t>Q’</a:t>
            </a:r>
            <a:r>
              <a:rPr lang="en-US" i="1" baseline="-25000" dirty="0">
                <a:sym typeface="Wingdings" pitchFamily="2" charset="2"/>
              </a:rPr>
              <a:t>L</a:t>
            </a:r>
            <a:r>
              <a:rPr lang="en-US" dirty="0">
                <a:sym typeface="Wingdings" pitchFamily="2" charset="2"/>
              </a:rPr>
              <a:t> is an SU(2) doublet, </a:t>
            </a:r>
            <a:r>
              <a:rPr lang="en-US" i="1" dirty="0" err="1">
                <a:sym typeface="Wingdings" pitchFamily="2" charset="2"/>
              </a:rPr>
              <a:t>t’</a:t>
            </a:r>
            <a:r>
              <a:rPr lang="en-US" i="1" baseline="-25000" dirty="0" err="1">
                <a:sym typeface="Wingdings" pitchFamily="2" charset="2"/>
              </a:rPr>
              <a:t>R</a:t>
            </a:r>
            <a:r>
              <a:rPr lang="en-US" dirty="0">
                <a:sym typeface="Wingdings" pitchFamily="2" charset="2"/>
              </a:rPr>
              <a:t> is an SU(2) singlet, so all mass comes from </a:t>
            </a:r>
            <a:r>
              <a:rPr lang="en-US" dirty="0" err="1">
                <a:latin typeface="Symbol" pitchFamily="2" charset="2"/>
                <a:sym typeface="Wingdings" pitchFamily="2" charset="2"/>
              </a:rPr>
              <a:t>l</a:t>
            </a:r>
            <a:r>
              <a:rPr lang="en-US" i="1" dirty="0" err="1">
                <a:sym typeface="Wingdings" pitchFamily="2" charset="2"/>
              </a:rPr>
              <a:t>hQ’</a:t>
            </a:r>
            <a:r>
              <a:rPr lang="en-US" i="1" baseline="-25000" dirty="0" err="1">
                <a:sym typeface="Wingdings" pitchFamily="2" charset="2"/>
              </a:rPr>
              <a:t>L</a:t>
            </a:r>
            <a:r>
              <a:rPr lang="en-US" i="1" dirty="0" err="1">
                <a:sym typeface="Wingdings" pitchFamily="2" charset="2"/>
              </a:rPr>
              <a:t>t’</a:t>
            </a:r>
            <a:r>
              <a:rPr lang="en-US" i="1" baseline="-25000" dirty="0" err="1">
                <a:sym typeface="Wingdings" pitchFamily="2" charset="2"/>
              </a:rPr>
              <a:t>R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en-US" dirty="0">
                <a:sym typeface="Wingdings" pitchFamily="2" charset="2"/>
              </a:rPr>
              <a:t>,                 . </a:t>
            </a:r>
            <a:endParaRPr lang="en-US" dirty="0"/>
          </a:p>
          <a:p>
            <a:endParaRPr lang="en-US" sz="1000" dirty="0"/>
          </a:p>
          <a:p>
            <a:r>
              <a:rPr lang="en-US" dirty="0">
                <a:solidFill>
                  <a:srgbClr val="00B050"/>
                </a:solidFill>
              </a:rPr>
              <a:t>A solution: introduce vector-like matter, fields come in left-right pairs.  E.g., </a:t>
            </a:r>
            <a:r>
              <a:rPr lang="en-US" i="1" dirty="0">
                <a:solidFill>
                  <a:srgbClr val="00B050"/>
                </a:solidFill>
              </a:rPr>
              <a:t>Q’</a:t>
            </a:r>
            <a:r>
              <a:rPr lang="en-US" i="1" baseline="-25000" dirty="0">
                <a:solidFill>
                  <a:srgbClr val="00B050"/>
                </a:solidFill>
              </a:rPr>
              <a:t>L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i="1" dirty="0" err="1">
                <a:solidFill>
                  <a:srgbClr val="00B050"/>
                </a:solidFill>
              </a:rPr>
              <a:t>t’</a:t>
            </a:r>
            <a:r>
              <a:rPr lang="en-US" i="1" baseline="-25000" dirty="0" err="1">
                <a:solidFill>
                  <a:srgbClr val="00B050"/>
                </a:solidFill>
              </a:rPr>
              <a:t>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i="1" dirty="0">
                <a:solidFill>
                  <a:srgbClr val="00B050"/>
                </a:solidFill>
              </a:rPr>
              <a:t>and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i="1" dirty="0">
                <a:solidFill>
                  <a:srgbClr val="00B050"/>
                </a:solidFill>
              </a:rPr>
              <a:t>Q’</a:t>
            </a:r>
            <a:r>
              <a:rPr lang="en-US" i="1" baseline="-25000" dirty="0">
                <a:solidFill>
                  <a:srgbClr val="00B050"/>
                </a:solidFill>
              </a:rPr>
              <a:t>R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i="1" dirty="0" err="1">
                <a:solidFill>
                  <a:srgbClr val="00B050"/>
                </a:solidFill>
              </a:rPr>
              <a:t>t’</a:t>
            </a:r>
            <a:r>
              <a:rPr lang="en-US" i="1" baseline="-25000" dirty="0" err="1">
                <a:solidFill>
                  <a:srgbClr val="00B050"/>
                </a:solidFill>
              </a:rPr>
              <a:t>L</a:t>
            </a:r>
            <a:r>
              <a:rPr lang="en-US" dirty="0">
                <a:solidFill>
                  <a:srgbClr val="00B050"/>
                </a:solidFill>
              </a:rPr>
              <a:t>, so then also have vector-like masses </a:t>
            </a:r>
            <a:r>
              <a:rPr lang="en-US" i="1" dirty="0">
                <a:solidFill>
                  <a:srgbClr val="00B050"/>
                </a:solidFill>
              </a:rPr>
              <a:t>M</a:t>
            </a:r>
            <a:r>
              <a:rPr lang="en-US" i="1" baseline="-25000" dirty="0">
                <a:solidFill>
                  <a:srgbClr val="00B050"/>
                </a:solidFill>
              </a:rPr>
              <a:t>V</a:t>
            </a:r>
            <a:r>
              <a:rPr lang="en-US" i="1" dirty="0">
                <a:solidFill>
                  <a:srgbClr val="00B050"/>
                </a:solidFill>
              </a:rPr>
              <a:t>Q’</a:t>
            </a:r>
            <a:r>
              <a:rPr lang="en-US" i="1" baseline="-25000" dirty="0">
                <a:solidFill>
                  <a:srgbClr val="00B050"/>
                </a:solidFill>
              </a:rPr>
              <a:t>L</a:t>
            </a:r>
            <a:r>
              <a:rPr lang="en-US" i="1" dirty="0">
                <a:solidFill>
                  <a:srgbClr val="00B050"/>
                </a:solidFill>
              </a:rPr>
              <a:t>Q’</a:t>
            </a:r>
            <a:r>
              <a:rPr lang="en-US" i="1" baseline="-25000" dirty="0">
                <a:solidFill>
                  <a:srgbClr val="00B050"/>
                </a:solidFill>
              </a:rPr>
              <a:t>R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and</a:t>
            </a:r>
            <a:r>
              <a:rPr lang="en-US" i="1" baseline="-25000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M</a:t>
            </a:r>
            <a:r>
              <a:rPr lang="en-US" i="1" baseline="-25000" dirty="0" err="1">
                <a:solidFill>
                  <a:srgbClr val="00B050"/>
                </a:solidFill>
              </a:rPr>
              <a:t>V</a:t>
            </a:r>
            <a:r>
              <a:rPr lang="en-US" i="1" dirty="0" err="1">
                <a:solidFill>
                  <a:srgbClr val="00B050"/>
                </a:solidFill>
              </a:rPr>
              <a:t>t’</a:t>
            </a:r>
            <a:r>
              <a:rPr lang="en-US" i="1" baseline="-25000" dirty="0" err="1">
                <a:solidFill>
                  <a:srgbClr val="00B050"/>
                </a:solidFill>
              </a:rPr>
              <a:t>L</a:t>
            </a:r>
            <a:r>
              <a:rPr lang="en-US" i="1" dirty="0" err="1">
                <a:solidFill>
                  <a:srgbClr val="00B050"/>
                </a:solidFill>
              </a:rPr>
              <a:t>t’</a:t>
            </a:r>
            <a:r>
              <a:rPr lang="en-US" i="1" baseline="-25000" dirty="0" err="1">
                <a:solidFill>
                  <a:srgbClr val="00B050"/>
                </a:solidFill>
              </a:rPr>
              <a:t>R</a:t>
            </a:r>
            <a:r>
              <a:rPr lang="en-US" dirty="0">
                <a:solidFill>
                  <a:srgbClr val="00B050"/>
                </a:solidFill>
              </a:rPr>
              <a:t> without coupling to Higgs field. </a:t>
            </a:r>
          </a:p>
          <a:p>
            <a:endParaRPr lang="en-US" sz="1000" dirty="0"/>
          </a:p>
          <a:p>
            <a:r>
              <a:rPr lang="en-US" dirty="0">
                <a:solidFill>
                  <a:srgbClr val="FF0000"/>
                </a:solidFill>
              </a:rPr>
              <a:t>We need to keep large Yukawa couplings to give large radiative corrections to the Higgs mass, but we can simultaneously take 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i="1" baseline="-25000" dirty="0">
                <a:solidFill>
                  <a:srgbClr val="FF0000"/>
                </a:solidFill>
              </a:rPr>
              <a:t>V</a:t>
            </a:r>
            <a:r>
              <a:rPr lang="en-US" dirty="0">
                <a:solidFill>
                  <a:srgbClr val="FF0000"/>
                </a:solidFill>
              </a:rPr>
              <a:t> large enough to satisfy all constraints (Higgs properties, electroweak precision, etc.).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8BE1CF-0EAF-4643-BE6E-B7D3CB51575E}"/>
              </a:ext>
            </a:extLst>
          </p:cNvPr>
          <p:cNvGrpSpPr/>
          <p:nvPr/>
        </p:nvGrpSpPr>
        <p:grpSpPr>
          <a:xfrm>
            <a:off x="6553200" y="914400"/>
            <a:ext cx="2257514" cy="1676400"/>
            <a:chOff x="5715000" y="914400"/>
            <a:chExt cx="3095714" cy="22471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1F7A47-A001-0246-BB46-02A0864C7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7090" t="9281" b="10835"/>
            <a:stretch/>
          </p:blipFill>
          <p:spPr>
            <a:xfrm>
              <a:off x="5715000" y="914400"/>
              <a:ext cx="3095714" cy="22471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3F02CF-ECD4-0C4A-A630-5E219659D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3706" y="1905000"/>
              <a:ext cx="411494" cy="42641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2FB1CA9-7B08-754E-997C-E0BC078B8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996" y="3125490"/>
            <a:ext cx="1320799" cy="38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552413-37D9-ED4F-ADEB-C4E68E95D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914400"/>
            <a:ext cx="1306800" cy="58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2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QUE and QDEE MODELS</a:t>
            </a: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0" y="914400"/>
            <a:ext cx="5715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Vector-like fermions are anomaly-free, so we don’t need complete generations.  Too many possibilities?</a:t>
            </a:r>
          </a:p>
          <a:p>
            <a:endParaRPr lang="en-US" sz="1200" dirty="0"/>
          </a:p>
          <a:p>
            <a:r>
              <a:rPr lang="en-US" dirty="0"/>
              <a:t>But we want to keep gauge coupling unification.  This suggests complete SU(5) </a:t>
            </a:r>
            <a:r>
              <a:rPr lang="en-US" dirty="0" err="1"/>
              <a:t>multiplets</a:t>
            </a:r>
            <a:r>
              <a:rPr lang="en-US" dirty="0"/>
              <a:t>: 5s or 10s.  Requiring couplings perturbative to GUT scale: 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/>
              <a:t>5s do not give sufficient </a:t>
            </a:r>
            <a:r>
              <a:rPr lang="en-US" dirty="0" err="1"/>
              <a:t>m</a:t>
            </a:r>
            <a:r>
              <a:rPr lang="en-US" baseline="-25000" dirty="0" err="1"/>
              <a:t>Higgs</a:t>
            </a:r>
            <a:r>
              <a:rPr lang="en-US" dirty="0"/>
              <a:t> corrections.</a:t>
            </a:r>
          </a:p>
          <a:p>
            <a:pPr lvl="1"/>
            <a:r>
              <a:rPr lang="en-US" dirty="0"/>
              <a:t>at most one vector-like 10 is allowed. </a:t>
            </a:r>
          </a:p>
          <a:p>
            <a:pPr marL="0" indent="0">
              <a:buNone/>
            </a:pPr>
            <a:r>
              <a:rPr lang="en-US" dirty="0"/>
              <a:t>    This is the </a:t>
            </a:r>
            <a:r>
              <a:rPr lang="en-US" dirty="0">
                <a:solidFill>
                  <a:srgbClr val="FF0000"/>
                </a:solidFill>
              </a:rPr>
              <a:t>QUE model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751BCF-FBE0-2B4A-88EC-8B78E8F3A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914400"/>
            <a:ext cx="3202122" cy="3420844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ACBCAD9-F320-4845-9493-3508D82C1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0"/>
            <a:ext cx="5562600" cy="130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also a “flipped SU(5) possibility”: the </a:t>
            </a:r>
            <a:r>
              <a:rPr lang="en-US" dirty="0">
                <a:solidFill>
                  <a:srgbClr val="FF0000"/>
                </a:solidFill>
              </a:rPr>
              <a:t>QDEE model</a:t>
            </a:r>
            <a:r>
              <a:rPr lang="en-US" dirty="0"/>
              <a:t>.</a:t>
            </a:r>
          </a:p>
          <a:p>
            <a:pPr marL="0" indent="0" algn="r">
              <a:buNone/>
            </a:pPr>
            <a:r>
              <a:rPr lang="en-US" baseline="-25000" dirty="0"/>
              <a:t>Martin (2010)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768003-BE90-A347-ABDE-96CC81FE92D2}"/>
              </a:ext>
            </a:extLst>
          </p:cNvPr>
          <p:cNvGrpSpPr/>
          <p:nvPr/>
        </p:nvGrpSpPr>
        <p:grpSpPr>
          <a:xfrm>
            <a:off x="5715000" y="4572000"/>
            <a:ext cx="3052946" cy="1760757"/>
            <a:chOff x="5927178" y="4335244"/>
            <a:chExt cx="3052946" cy="17607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1371643-4E49-3E43-9815-433813E8C5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667" t="26656" r="15000" b="50000"/>
            <a:stretch/>
          </p:blipFill>
          <p:spPr>
            <a:xfrm>
              <a:off x="5927178" y="4800600"/>
              <a:ext cx="2837543" cy="1295401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1C517B5-46D2-D147-A6A2-CBBE2D5149AF}"/>
                </a:ext>
              </a:extLst>
            </p:cNvPr>
            <p:cNvSpPr/>
            <p:nvPr/>
          </p:nvSpPr>
          <p:spPr>
            <a:xfrm>
              <a:off x="7696200" y="4648200"/>
              <a:ext cx="1066800" cy="9906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A1DA9D-F892-3A40-8E98-32763448BDB9}"/>
                </a:ext>
              </a:extLst>
            </p:cNvPr>
            <p:cNvSpPr txBox="1"/>
            <p:nvPr/>
          </p:nvSpPr>
          <p:spPr>
            <a:xfrm>
              <a:off x="8238641" y="433524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Q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4C62829-FA17-824C-A42F-87C3B27C9BDA}"/>
                </a:ext>
              </a:extLst>
            </p:cNvPr>
            <p:cNvSpPr/>
            <p:nvPr/>
          </p:nvSpPr>
          <p:spPr>
            <a:xfrm>
              <a:off x="6762302" y="4636532"/>
              <a:ext cx="993676" cy="765512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FBBF61-F966-6C43-B9DE-FB784183DD40}"/>
                </a:ext>
              </a:extLst>
            </p:cNvPr>
            <p:cNvSpPr txBox="1"/>
            <p:nvPr/>
          </p:nvSpPr>
          <p:spPr>
            <a:xfrm>
              <a:off x="7163176" y="433524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U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BD06A4-7AEE-E04B-8719-4939FB72E1E5}"/>
                </a:ext>
              </a:extLst>
            </p:cNvPr>
            <p:cNvSpPr/>
            <p:nvPr/>
          </p:nvSpPr>
          <p:spPr>
            <a:xfrm>
              <a:off x="8276036" y="5486400"/>
              <a:ext cx="391270" cy="380999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FBE2C3-EBC6-B24F-BC1B-D1E264FAB6C4}"/>
                </a:ext>
              </a:extLst>
            </p:cNvPr>
            <p:cNvSpPr txBox="1"/>
            <p:nvPr/>
          </p:nvSpPr>
          <p:spPr>
            <a:xfrm>
              <a:off x="8641570" y="561624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110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QUE AND QDEE MODELS</a:t>
            </a: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228600" y="9144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Summary so far: remarkably, there are only two models that give (1) large Higgs mass corrections and (2) preserve gauge coupling unification.  E.g., the QUE model:</a:t>
            </a:r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pPr marL="0" indent="0">
              <a:buNone/>
            </a:pPr>
            <a:r>
              <a:rPr lang="en-US" dirty="0"/>
              <a:t>    [upper case: SU(2) doublet, lower case: SU(2) singlet]</a:t>
            </a:r>
          </a:p>
          <a:p>
            <a:endParaRPr lang="en-US" sz="1200" dirty="0"/>
          </a:p>
          <a:p>
            <a:r>
              <a:rPr lang="en-US" dirty="0"/>
              <a:t>Simple, but not that simple!  Assume unified 4th generation </a:t>
            </a:r>
            <a:r>
              <a:rPr lang="en-US" dirty="0" err="1"/>
              <a:t>squark</a:t>
            </a:r>
            <a:r>
              <a:rPr lang="en-US" dirty="0"/>
              <a:t>, </a:t>
            </a:r>
            <a:r>
              <a:rPr lang="en-US" dirty="0" err="1"/>
              <a:t>slepton</a:t>
            </a:r>
            <a:r>
              <a:rPr lang="en-US" dirty="0"/>
              <a:t>, quark, and lepton masses: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C508E-3A74-0942-86D2-E26904297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566" y="2209800"/>
            <a:ext cx="6725834" cy="78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11BCB1-1630-8A4A-89B2-661D65EC8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0" y="4847948"/>
            <a:ext cx="6997700" cy="1651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00B045-0EB6-A940-B409-74BCEAAA420E}"/>
              </a:ext>
            </a:extLst>
          </p:cNvPr>
          <p:cNvSpPr/>
          <p:nvPr/>
        </p:nvSpPr>
        <p:spPr>
          <a:xfrm>
            <a:off x="1248906" y="2180094"/>
            <a:ext cx="762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8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304800" y="762000"/>
            <a:ext cx="8458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 with the top Yukawa in the MSSM, the 4</a:t>
            </a:r>
            <a:r>
              <a:rPr lang="en-US" baseline="30000" dirty="0"/>
              <a:t>th</a:t>
            </a:r>
            <a:r>
              <a:rPr lang="en-US" dirty="0"/>
              <a:t> generation quark Yukawa couplings have quasi-fixed points.</a:t>
            </a:r>
          </a:p>
          <a:p>
            <a:endParaRPr lang="en-US" sz="1200" dirty="0"/>
          </a:p>
          <a:p>
            <a:r>
              <a:rPr lang="en-US" dirty="0"/>
              <a:t>Given the quasi-fixed point value, what masses give the desired Higgs mass?   ~1-2 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n-US" dirty="0" err="1"/>
              <a:t>squarks</a:t>
            </a:r>
            <a:r>
              <a:rPr lang="en-US" dirty="0"/>
              <a:t> are sufficient.  Current lower bound ~1.3 </a:t>
            </a:r>
            <a:r>
              <a:rPr lang="en-US" dirty="0" err="1"/>
              <a:t>TeV</a:t>
            </a:r>
            <a:r>
              <a:rPr lang="en-US" dirty="0"/>
              <a:t> (ATLAS, 1707.03347)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39D251-4D05-DF4A-8DE9-1940B24D2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838" y="3124200"/>
            <a:ext cx="3904762" cy="3450087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ALLOWED MASSES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EADE0-9DB7-B846-8679-AE379DDB7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124200"/>
            <a:ext cx="3963048" cy="33536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9FCC24-595A-954A-A6E1-312AF6C0932F}"/>
              </a:ext>
            </a:extLst>
          </p:cNvPr>
          <p:cNvSpPr txBox="1"/>
          <p:nvPr/>
        </p:nvSpPr>
        <p:spPr>
          <a:xfrm>
            <a:off x="6511649" y="3316069"/>
            <a:ext cx="185178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q4</a:t>
            </a:r>
            <a:r>
              <a:rPr lang="en-US" dirty="0"/>
              <a:t> = 1 </a:t>
            </a:r>
            <a:r>
              <a:rPr lang="en-US" dirty="0" err="1"/>
              <a:t>TeV</a:t>
            </a:r>
            <a:r>
              <a:rPr lang="en-US" dirty="0"/>
              <a:t>, </a:t>
            </a:r>
          </a:p>
          <a:p>
            <a:pPr algn="ctr"/>
            <a:r>
              <a:rPr lang="en-US" dirty="0" err="1"/>
              <a:t>m</a:t>
            </a:r>
            <a:r>
              <a:rPr lang="en-US" baseline="-25000" dirty="0" err="1"/>
              <a:t>h</a:t>
            </a:r>
            <a:r>
              <a:rPr lang="en-US" dirty="0"/>
              <a:t> = f(m</a:t>
            </a:r>
            <a:r>
              <a:rPr lang="en-US" baseline="-25000" dirty="0"/>
              <a:t>sq4</a:t>
            </a:r>
            <a:r>
              <a:rPr lang="en-US" dirty="0"/>
              <a:t>/m</a:t>
            </a:r>
            <a:r>
              <a:rPr lang="en-US" baseline="-25000" dirty="0"/>
              <a:t>q4</a:t>
            </a:r>
            <a:r>
              <a:rPr lang="en-US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B4E51-A540-664C-9C7B-23A8ED70EFFD}"/>
              </a:ext>
            </a:extLst>
          </p:cNvPr>
          <p:cNvSpPr txBox="1"/>
          <p:nvPr/>
        </p:nvSpPr>
        <p:spPr>
          <a:xfrm>
            <a:off x="990600" y="5635823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Martin (2010)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A6FA3-C7C1-4744-87B3-5C8C737AA955}"/>
              </a:ext>
            </a:extLst>
          </p:cNvPr>
          <p:cNvSpPr txBox="1"/>
          <p:nvPr/>
        </p:nvSpPr>
        <p:spPr>
          <a:xfrm>
            <a:off x="6534745" y="5648959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Abdullah, Feng (2015)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913DA-E35B-A447-8CE0-0A0B8B99F4E5}"/>
              </a:ext>
            </a:extLst>
          </p:cNvPr>
          <p:cNvSpPr txBox="1"/>
          <p:nvPr/>
        </p:nvSpPr>
        <p:spPr>
          <a:xfrm rot="16200000">
            <a:off x="3927839" y="5630372"/>
            <a:ext cx="1814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MSSM stop mass </a:t>
            </a:r>
            <a:r>
              <a:rPr lang="en-US" sz="1400" dirty="0">
                <a:sym typeface="Wingdings" pitchFamily="2" charset="2"/>
              </a:rPr>
              <a:t>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511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NEUTRALINO DARK MATTER</a:t>
            </a: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152400" y="914400"/>
            <a:ext cx="8915400" cy="329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SUSY motivation: requiring correct thermal relic density prefers certain masses, often provides upper limits: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In the MSSM, </a:t>
            </a:r>
            <a:r>
              <a:rPr lang="en-US" dirty="0" err="1"/>
              <a:t>Bino</a:t>
            </a:r>
            <a:r>
              <a:rPr lang="en-US" dirty="0"/>
              <a:t> DM annihilation is highly suppressed, typically get too much DM: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Need to either raise the couplings (</a:t>
            </a:r>
            <a:r>
              <a:rPr lang="en-US" dirty="0" err="1"/>
              <a:t>Higgsino</a:t>
            </a:r>
            <a:r>
              <a:rPr lang="en-US" dirty="0"/>
              <a:t>/Wino mixing) or lower the mass (light </a:t>
            </a:r>
            <a:r>
              <a:rPr lang="en-US" dirty="0" err="1"/>
              <a:t>Binos</a:t>
            </a:r>
            <a:r>
              <a:rPr lang="en-US" dirty="0"/>
              <a:t> &lt; 200 GeV, </a:t>
            </a:r>
            <a:r>
              <a:rPr lang="en-US" dirty="0" err="1"/>
              <a:t>gluinos</a:t>
            </a:r>
            <a:r>
              <a:rPr lang="en-US" dirty="0"/>
              <a:t> &lt; 1.4 </a:t>
            </a:r>
            <a:r>
              <a:rPr lang="en-US" dirty="0" err="1"/>
              <a:t>TeV</a:t>
            </a:r>
            <a:r>
              <a:rPr lang="en-US" dirty="0"/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D97F10-3365-8C43-9311-DB4D2FD00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307" y="2007965"/>
            <a:ext cx="4530377" cy="933742"/>
          </a:xfrm>
          <a:prstGeom prst="rect">
            <a:avLst/>
          </a:prstGeom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512AB85C-47F9-E841-875B-695E16481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t="15799" r="64035" b="75279"/>
          <a:stretch>
            <a:fillRect/>
          </a:stretch>
        </p:blipFill>
        <p:spPr bwMode="auto">
          <a:xfrm>
            <a:off x="4355907" y="4065415"/>
            <a:ext cx="2683316" cy="142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>
            <a:extLst>
              <a:ext uri="{FF2B5EF4-FFF2-40B4-BE49-F238E27FC236}">
                <a16:creationId xmlns:a16="http://schemas.microsoft.com/office/drawing/2014/main" id="{6BE39191-7F73-7947-A896-8E0183082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9" t="15799" r="37369" b="75279"/>
          <a:stretch>
            <a:fillRect/>
          </a:stretch>
        </p:blipFill>
        <p:spPr bwMode="auto">
          <a:xfrm>
            <a:off x="1079307" y="4035272"/>
            <a:ext cx="2819400" cy="145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B99AAF-1C24-AD4C-AE69-A4AC2982B074}"/>
              </a:ext>
            </a:extLst>
          </p:cNvPr>
          <p:cNvSpPr txBox="1"/>
          <p:nvPr/>
        </p:nvSpPr>
        <p:spPr>
          <a:xfrm>
            <a:off x="926907" y="4648200"/>
            <a:ext cx="117211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0 for </a:t>
            </a:r>
            <a:r>
              <a:rPr lang="en-US" dirty="0" err="1"/>
              <a:t>Bino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E15760-C047-5745-B39A-4D667F8FDE62}"/>
              </a:ext>
            </a:extLst>
          </p:cNvPr>
          <p:cNvCxnSpPr/>
          <p:nvPr/>
        </p:nvCxnSpPr>
        <p:spPr>
          <a:xfrm flipV="1">
            <a:off x="2069907" y="4343400"/>
            <a:ext cx="304800" cy="3377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FD0D475-4891-2B43-9010-B483ADCF6342}"/>
              </a:ext>
            </a:extLst>
          </p:cNvPr>
          <p:cNvSpPr txBox="1"/>
          <p:nvPr/>
        </p:nvSpPr>
        <p:spPr>
          <a:xfrm>
            <a:off x="6337851" y="4452741"/>
            <a:ext cx="204414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~ m</a:t>
            </a:r>
            <a:r>
              <a:rPr lang="en-US" i="1" baseline="-25000" dirty="0"/>
              <a:t>f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chiral suppression</a:t>
            </a:r>
          </a:p>
        </p:txBody>
      </p:sp>
    </p:spTree>
    <p:extLst>
      <p:ext uri="{BB962C8B-B14F-4D97-AF65-F5344CB8AC3E}">
        <p14:creationId xmlns:p14="http://schemas.microsoft.com/office/powerpoint/2010/main" val="598058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57239</TotalTime>
  <Words>1132</Words>
  <Application>Microsoft Macintosh PowerPoint</Application>
  <PresentationFormat>On-screen Show (4:3)</PresentationFormat>
  <Paragraphs>139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Symbol</vt:lpstr>
      <vt:lpstr>Wingdings</vt:lpstr>
      <vt:lpstr>office_arial</vt:lpstr>
      <vt:lpstr>PowerPoint Presentation</vt:lpstr>
      <vt:lpstr>OUTLINE</vt:lpstr>
      <vt:lpstr>MOTIVATIONS</vt:lpstr>
      <vt:lpstr>THE HIGGS BOSON MASS</vt:lpstr>
      <vt:lpstr>VECTOR-LIKE MATTER</vt:lpstr>
      <vt:lpstr>QUE and QDEE MODELS</vt:lpstr>
      <vt:lpstr>QUE AND QDEE MODELS</vt:lpstr>
      <vt:lpstr>ALLOWED MASSES</vt:lpstr>
      <vt:lpstr>NEUTRALINO DARK MATTER</vt:lpstr>
      <vt:lpstr>MSSM4G DARK MATTER</vt:lpstr>
      <vt:lpstr>COSMOLOGICALLY PREFERRED MASSES</vt:lpstr>
      <vt:lpstr>MSSM4G DARK MATTER DIRECT DETECTION</vt:lpstr>
      <vt:lpstr>MSSM4G DARK MATTER INDIRECT DETECTION</vt:lpstr>
      <vt:lpstr>MSSM4G AT THE LHC</vt:lpstr>
      <vt:lpstr>CONCLUSIONS</vt:lpstr>
    </vt:vector>
  </TitlesOfParts>
  <LinksUpToDate>false</LinksUpToDate>
  <SharedDoc>false</SharedDoc>
  <HyperlinkBase/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Microsoft Office User</cp:lastModifiedBy>
  <cp:revision>1065</cp:revision>
  <cp:lastPrinted>2018-01-30T19:01:25Z</cp:lastPrinted>
  <dcterms:created xsi:type="dcterms:W3CDTF">2011-05-01T15:38:23Z</dcterms:created>
  <dcterms:modified xsi:type="dcterms:W3CDTF">2018-01-31T23:33:06Z</dcterms:modified>
</cp:coreProperties>
</file>