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3" r:id="rId1"/>
  </p:sldMasterIdLst>
  <p:notesMasterIdLst>
    <p:notesMasterId r:id="rId21"/>
  </p:notesMasterIdLst>
  <p:handoutMasterIdLst>
    <p:handoutMasterId r:id="rId22"/>
  </p:handoutMasterIdLst>
  <p:sldIdLst>
    <p:sldId id="734" r:id="rId2"/>
    <p:sldId id="633" r:id="rId3"/>
    <p:sldId id="717" r:id="rId4"/>
    <p:sldId id="650" r:id="rId5"/>
    <p:sldId id="653" r:id="rId6"/>
    <p:sldId id="724" r:id="rId7"/>
    <p:sldId id="741" r:id="rId8"/>
    <p:sldId id="725" r:id="rId9"/>
    <p:sldId id="740" r:id="rId10"/>
    <p:sldId id="728" r:id="rId11"/>
    <p:sldId id="729" r:id="rId12"/>
    <p:sldId id="732" r:id="rId13"/>
    <p:sldId id="742" r:id="rId14"/>
    <p:sldId id="733" r:id="rId15"/>
    <p:sldId id="730" r:id="rId16"/>
    <p:sldId id="731" r:id="rId17"/>
    <p:sldId id="743" r:id="rId18"/>
    <p:sldId id="745" r:id="rId19"/>
    <p:sldId id="744" r:id="rId20"/>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Arial"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Arial"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Arial"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Arial"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Arial" charset="0"/>
      </a:defRPr>
    </a:lvl5pPr>
    <a:lvl6pPr marL="2286000" algn="l" defTabSz="457200" rtl="0" eaLnBrk="1" latinLnBrk="0" hangingPunct="1">
      <a:defRPr kern="1200">
        <a:solidFill>
          <a:schemeClr val="tx1"/>
        </a:solidFill>
        <a:latin typeface="Arial" charset="0"/>
        <a:ea typeface="ＭＳ Ｐゴシック" charset="0"/>
        <a:cs typeface="Arial" charset="0"/>
      </a:defRPr>
    </a:lvl6pPr>
    <a:lvl7pPr marL="2743200" algn="l" defTabSz="457200" rtl="0" eaLnBrk="1" latinLnBrk="0" hangingPunct="1">
      <a:defRPr kern="1200">
        <a:solidFill>
          <a:schemeClr val="tx1"/>
        </a:solidFill>
        <a:latin typeface="Arial" charset="0"/>
        <a:ea typeface="ＭＳ Ｐゴシック" charset="0"/>
        <a:cs typeface="Arial" charset="0"/>
      </a:defRPr>
    </a:lvl7pPr>
    <a:lvl8pPr marL="3200400" algn="l" defTabSz="457200" rtl="0" eaLnBrk="1" latinLnBrk="0" hangingPunct="1">
      <a:defRPr kern="1200">
        <a:solidFill>
          <a:schemeClr val="tx1"/>
        </a:solidFill>
        <a:latin typeface="Arial" charset="0"/>
        <a:ea typeface="ＭＳ Ｐゴシック" charset="0"/>
        <a:cs typeface="Arial" charset="0"/>
      </a:defRPr>
    </a:lvl8pPr>
    <a:lvl9pPr marL="3657600" algn="l" defTabSz="457200" rtl="0" eaLnBrk="1" latinLnBrk="0" hangingPunct="1">
      <a:defRPr kern="1200">
        <a:solidFill>
          <a:schemeClr val="tx1"/>
        </a:solidFill>
        <a:latin typeface="Arial" charset="0"/>
        <a:ea typeface="ＭＳ Ｐゴシック" charset="0"/>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00FF"/>
    <a:srgbClr val="FF0000"/>
    <a:srgbClr val="00B050"/>
    <a:srgbClr val="F2E9D7"/>
    <a:srgbClr val="4A7EBB"/>
    <a:srgbClr val="17375E"/>
    <a:srgbClr val="000000"/>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6130" autoAdjust="0"/>
    <p:restoredTop sz="50000" autoAdjust="0"/>
  </p:normalViewPr>
  <p:slideViewPr>
    <p:cSldViewPr snapToObjects="1">
      <p:cViewPr varScale="1">
        <p:scale>
          <a:sx n="91" d="100"/>
          <a:sy n="91" d="100"/>
        </p:scale>
        <p:origin x="208" y="2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11" d="100"/>
        <a:sy n="111" d="100"/>
      </p:scale>
      <p:origin x="0" y="5832"/>
    </p:cViewPr>
  </p:sorterViewPr>
  <p:notesViewPr>
    <p:cSldViewPr snapToObjects="1">
      <p:cViewPr varScale="1">
        <p:scale>
          <a:sx n="78" d="100"/>
          <a:sy n="78" d="100"/>
        </p:scale>
        <p:origin x="-2680"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615F4BDE-EB1E-5245-960C-40D7243C402E}" type="datetime1">
              <a:rPr lang="en-US"/>
              <a:pPr/>
              <a:t>6/15/18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D6FDA90A-D940-C24D-B8BA-FEF64AE6C9F7}" type="slidenum">
              <a:rPr lang="en-US"/>
              <a:pPr/>
              <a:t>‹#›</a:t>
            </a:fld>
            <a:endParaRPr lang="en-US"/>
          </a:p>
        </p:txBody>
      </p:sp>
    </p:spTree>
    <p:extLst>
      <p:ext uri="{BB962C8B-B14F-4D97-AF65-F5344CB8AC3E}">
        <p14:creationId xmlns:p14="http://schemas.microsoft.com/office/powerpoint/2010/main" val="3974401808"/>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F6F9E314-5CA5-9043-97DF-2DA186874F47}" type="datetime1">
              <a:rPr lang="en-US"/>
              <a:pPr/>
              <a:t>6/15/18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1E4DC66B-5A4D-704C-951F-C2EEB6AF22EF}" type="slidenum">
              <a:rPr lang="en-US"/>
              <a:pPr/>
              <a:t>‹#›</a:t>
            </a:fld>
            <a:endParaRPr lang="en-US"/>
          </a:p>
        </p:txBody>
      </p:sp>
    </p:spTree>
    <p:extLst>
      <p:ext uri="{BB962C8B-B14F-4D97-AF65-F5344CB8AC3E}">
        <p14:creationId xmlns:p14="http://schemas.microsoft.com/office/powerpoint/2010/main" val="495084801"/>
      </p:ext>
    </p:extLst>
  </p:cSld>
  <p:clrMap bg1="lt1" tx1="dk1" bg2="lt2" tx2="dk2" accent1="accent1" accent2="accent2" accent3="accent3" accent4="accent4" accent5="accent5" accent6="accent6" hlink="hlink" folHlink="folHlink"/>
  <p:hf hdr="0" ftr="0"/>
  <p:notesStyle>
    <a:lvl1pPr algn="l" defTabSz="457200" rtl="0" fontAlgn="base">
      <a:spcBef>
        <a:spcPct val="30000"/>
      </a:spcBef>
      <a:spcAft>
        <a:spcPct val="0"/>
      </a:spcAft>
      <a:defRPr sz="1200" kern="1200">
        <a:solidFill>
          <a:schemeClr val="tx1"/>
        </a:solidFill>
        <a:latin typeface="+mn-lt"/>
        <a:ea typeface="ＭＳ Ｐゴシック" charset="0"/>
        <a:cs typeface="+mn-cs"/>
      </a:defRPr>
    </a:lvl1pPr>
    <a:lvl2pPr marL="457200" algn="l" defTabSz="457200" rtl="0" fontAlgn="base">
      <a:spcBef>
        <a:spcPct val="30000"/>
      </a:spcBef>
      <a:spcAft>
        <a:spcPct val="0"/>
      </a:spcAft>
      <a:defRPr sz="1200" kern="1200">
        <a:solidFill>
          <a:schemeClr val="tx1"/>
        </a:solidFill>
        <a:latin typeface="+mn-lt"/>
        <a:ea typeface="ＭＳ Ｐゴシック" charset="0"/>
        <a:cs typeface="+mn-cs"/>
      </a:defRPr>
    </a:lvl2pPr>
    <a:lvl3pPr marL="914400" algn="l" defTabSz="457200" rtl="0" fontAlgn="base">
      <a:spcBef>
        <a:spcPct val="30000"/>
      </a:spcBef>
      <a:spcAft>
        <a:spcPct val="0"/>
      </a:spcAft>
      <a:defRPr sz="1200" kern="1200">
        <a:solidFill>
          <a:schemeClr val="tx1"/>
        </a:solidFill>
        <a:latin typeface="+mn-lt"/>
        <a:ea typeface="ＭＳ Ｐゴシック" charset="0"/>
        <a:cs typeface="+mn-cs"/>
      </a:defRPr>
    </a:lvl3pPr>
    <a:lvl4pPr marL="1371600" algn="l" defTabSz="457200" rtl="0" fontAlgn="base">
      <a:spcBef>
        <a:spcPct val="30000"/>
      </a:spcBef>
      <a:spcAft>
        <a:spcPct val="0"/>
      </a:spcAft>
      <a:defRPr sz="1200" kern="1200">
        <a:solidFill>
          <a:schemeClr val="tx1"/>
        </a:solidFill>
        <a:latin typeface="+mn-lt"/>
        <a:ea typeface="ＭＳ Ｐゴシック" charset="0"/>
        <a:cs typeface="+mn-cs"/>
      </a:defRPr>
    </a:lvl4pPr>
    <a:lvl5pPr marL="1828800" algn="l" defTabSz="457200" rtl="0" fontAlgn="base">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Calibri" charset="0"/>
            </a:endParaRPr>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E1F641B-6BBA-8347-9F4F-072BA9C2AE85}" type="slidenum">
              <a:rPr lang="en-US">
                <a:latin typeface="Calibri" charset="0"/>
              </a:rPr>
              <a:pPr eaLnBrk="1" hangingPunct="1"/>
              <a:t>1</a:t>
            </a:fld>
            <a:endParaRPr lang="en-US">
              <a:latin typeface="Calibri" charset="0"/>
            </a:endParaRPr>
          </a:p>
        </p:txBody>
      </p:sp>
    </p:spTree>
    <p:extLst>
      <p:ext uri="{BB962C8B-B14F-4D97-AF65-F5344CB8AC3E}">
        <p14:creationId xmlns:p14="http://schemas.microsoft.com/office/powerpoint/2010/main" val="41248291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0049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117475" y="6505575"/>
            <a:ext cx="1905000" cy="352425"/>
          </a:xfrm>
          <a:prstGeom prst="rect">
            <a:avLst/>
          </a:prstGeom>
        </p:spPr>
        <p:txBody>
          <a:bodyPr/>
          <a:lstStyle>
            <a:lvl1pPr>
              <a:defRPr>
                <a:ea typeface="+mn-ea"/>
              </a:defRPr>
            </a:lvl1pPr>
          </a:lstStyle>
          <a:p>
            <a:pPr>
              <a:defRPr/>
            </a:pPr>
            <a:r>
              <a:rPr lang="en-US"/>
              <a:t>20-22 June 11</a:t>
            </a:r>
          </a:p>
        </p:txBody>
      </p:sp>
      <p:sp>
        <p:nvSpPr>
          <p:cNvPr id="4" name="Rectangle 5"/>
          <p:cNvSpPr>
            <a:spLocks noGrp="1" noChangeArrowheads="1"/>
          </p:cNvSpPr>
          <p:nvPr>
            <p:ph type="ftr" sz="quarter" idx="11"/>
          </p:nvPr>
        </p:nvSpPr>
        <p:spPr>
          <a:xfrm>
            <a:off x="2514600" y="6505575"/>
            <a:ext cx="4191000" cy="352425"/>
          </a:xfrm>
          <a:prstGeom prst="rect">
            <a:avLst/>
          </a:prstGeom>
        </p:spPr>
        <p:txBody>
          <a:bodyPr/>
          <a:lstStyle>
            <a:lvl1pPr>
              <a:defRPr>
                <a:ea typeface="+mn-ea"/>
              </a:defRPr>
            </a:lvl1pPr>
          </a:lstStyle>
          <a:p>
            <a:pPr>
              <a:defRPr/>
            </a:pPr>
            <a:endParaRPr lang="en-US"/>
          </a:p>
        </p:txBody>
      </p:sp>
      <p:sp>
        <p:nvSpPr>
          <p:cNvPr id="5" name="Rectangle 6"/>
          <p:cNvSpPr>
            <a:spLocks noGrp="1" noChangeArrowheads="1"/>
          </p:cNvSpPr>
          <p:nvPr>
            <p:ph type="sldNum" sz="quarter" idx="12"/>
          </p:nvPr>
        </p:nvSpPr>
        <p:spPr>
          <a:xfrm>
            <a:off x="6816725" y="6505575"/>
            <a:ext cx="2209800" cy="352425"/>
          </a:xfrm>
          <a:prstGeom prst="rect">
            <a:avLst/>
          </a:prstGeom>
        </p:spPr>
        <p:txBody>
          <a:bodyPr vert="horz" wrap="square" lIns="91440" tIns="45720" rIns="91440" bIns="45720" numCol="1" anchor="t" anchorCtr="0" compatLnSpc="1">
            <a:prstTxWarp prst="textNoShape">
              <a:avLst/>
            </a:prstTxWarp>
          </a:bodyPr>
          <a:lstStyle>
            <a:lvl1pPr>
              <a:defRPr/>
            </a:lvl1pPr>
          </a:lstStyle>
          <a:p>
            <a:r>
              <a:rPr lang="en-US"/>
              <a:t>Feng    </a:t>
            </a:r>
            <a:fld id="{C12F9DC5-BF0E-F347-81D0-1507C13F21BF}" type="slidenum">
              <a:rPr lang="en-US"/>
              <a:pPr/>
              <a:t>‹#›</a:t>
            </a:fld>
            <a:endParaRPr lang="en-US"/>
          </a:p>
        </p:txBody>
      </p:sp>
    </p:spTree>
    <p:extLst>
      <p:ext uri="{BB962C8B-B14F-4D97-AF65-F5344CB8AC3E}">
        <p14:creationId xmlns:p14="http://schemas.microsoft.com/office/powerpoint/2010/main" val="119473676"/>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295400" y="168275"/>
            <a:ext cx="6858000" cy="441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990600"/>
            <a:ext cx="8229600" cy="5392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23"/>
          <p:cNvSpPr txBox="1">
            <a:spLocks noChangeArrowheads="1"/>
          </p:cNvSpPr>
          <p:nvPr/>
        </p:nvSpPr>
        <p:spPr bwMode="auto">
          <a:xfrm>
            <a:off x="8162925" y="6138863"/>
            <a:ext cx="450850" cy="244475"/>
          </a:xfrm>
          <a:prstGeom prst="rect">
            <a:avLst/>
          </a:prstGeom>
          <a:noFill/>
          <a:ln w="9525">
            <a:noFill/>
            <a:miter lim="800000"/>
            <a:headEnd/>
            <a:tailEnd/>
          </a:ln>
          <a:effectLst/>
        </p:spPr>
        <p:txBody>
          <a:bodyPr>
            <a:spAutoFit/>
          </a:bodyPr>
          <a:lstStyle/>
          <a:p>
            <a:pPr algn="ctr" defTabSz="914400">
              <a:defRPr/>
            </a:pPr>
            <a:endParaRPr lang="en-US" sz="1000">
              <a:solidFill>
                <a:srgbClr val="000000"/>
              </a:solidFill>
              <a:latin typeface="+mn-lt"/>
              <a:ea typeface="ＭＳ Ｐゴシック" pitchFamily="-108" charset="-128"/>
              <a:cs typeface="ＭＳ Ｐゴシック" pitchFamily="-108" charset="-128"/>
            </a:endParaRPr>
          </a:p>
        </p:txBody>
      </p:sp>
      <p:sp>
        <p:nvSpPr>
          <p:cNvPr id="8" name="Line 28"/>
          <p:cNvSpPr>
            <a:spLocks noChangeShapeType="1"/>
          </p:cNvSpPr>
          <p:nvPr/>
        </p:nvSpPr>
        <p:spPr bwMode="auto">
          <a:xfrm>
            <a:off x="304800" y="715963"/>
            <a:ext cx="8474075" cy="0"/>
          </a:xfrm>
          <a:prstGeom prst="line">
            <a:avLst/>
          </a:prstGeom>
          <a:noFill/>
          <a:ln w="57150">
            <a:solidFill>
              <a:srgbClr val="0B4599"/>
            </a:solidFill>
            <a:round/>
            <a:headEnd/>
            <a:tailEnd/>
          </a:ln>
          <a:effectLst/>
        </p:spPr>
        <p:txBody>
          <a:bodyPr/>
          <a:lstStyle/>
          <a:p>
            <a:pPr algn="ctr" defTabSz="914400">
              <a:defRPr/>
            </a:pPr>
            <a:endParaRPr lang="en-US">
              <a:solidFill>
                <a:srgbClr val="000000"/>
              </a:solidFill>
              <a:latin typeface="+mn-lt"/>
              <a:ea typeface="ＭＳ Ｐゴシック" pitchFamily="-106" charset="-128"/>
              <a:cs typeface="ＭＳ Ｐゴシック" pitchFamily="-106" charset="-128"/>
            </a:endParaRPr>
          </a:p>
        </p:txBody>
      </p:sp>
      <p:sp>
        <p:nvSpPr>
          <p:cNvPr id="9" name="Rectangle 4"/>
          <p:cNvSpPr txBox="1">
            <a:spLocks noChangeArrowheads="1"/>
          </p:cNvSpPr>
          <p:nvPr/>
        </p:nvSpPr>
        <p:spPr>
          <a:xfrm>
            <a:off x="101600" y="6535738"/>
            <a:ext cx="2489200" cy="300037"/>
          </a:xfrm>
          <a:prstGeom prst="rect">
            <a:avLst/>
          </a:prstGeom>
          <a:ln>
            <a:noFill/>
          </a:ln>
        </p:spPr>
        <p:style>
          <a:lnRef idx="2">
            <a:schemeClr val="dk1"/>
          </a:lnRef>
          <a:fillRef idx="1">
            <a:schemeClr val="lt1"/>
          </a:fillRef>
          <a:effectRef idx="0">
            <a:schemeClr val="dk1"/>
          </a:effectRef>
          <a:fontRef idx="minor">
            <a:schemeClr val="dk1"/>
          </a:fontRef>
        </p:style>
        <p:txBody>
          <a:bodyPr/>
          <a:lstStyle>
            <a:lvl1pPr>
              <a:defRPr sz="1200">
                <a:solidFill>
                  <a:srgbClr val="0000FF"/>
                </a:solidFill>
              </a:defRPr>
            </a:lvl1pPr>
          </a:lstStyle>
          <a:p>
            <a:pPr fontAlgn="auto">
              <a:spcBef>
                <a:spcPts val="0"/>
              </a:spcBef>
              <a:spcAft>
                <a:spcPts val="0"/>
              </a:spcAft>
              <a:defRPr/>
            </a:pPr>
            <a:r>
              <a:rPr lang="en-US" baseline="0" dirty="0">
                <a:solidFill>
                  <a:schemeClr val="tx1"/>
                </a:solidFill>
                <a:latin typeface="+mn-lt"/>
                <a:ea typeface="+mn-ea"/>
                <a:cs typeface="+mn-cs"/>
              </a:rPr>
              <a:t>14 June 2018</a:t>
            </a:r>
            <a:endParaRPr lang="en-US" dirty="0">
              <a:solidFill>
                <a:schemeClr val="tx1"/>
              </a:solidFill>
              <a:latin typeface="+mn-lt"/>
              <a:ea typeface="+mn-ea"/>
              <a:cs typeface="+mn-cs"/>
            </a:endParaRPr>
          </a:p>
        </p:txBody>
      </p:sp>
      <p:sp>
        <p:nvSpPr>
          <p:cNvPr id="10" name="Rectangle 5"/>
          <p:cNvSpPr txBox="1">
            <a:spLocks noChangeArrowheads="1"/>
          </p:cNvSpPr>
          <p:nvPr/>
        </p:nvSpPr>
        <p:spPr>
          <a:xfrm>
            <a:off x="3962400" y="6542088"/>
            <a:ext cx="2895600" cy="290512"/>
          </a:xfrm>
          <a:prstGeom prst="rect">
            <a:avLst/>
          </a:prstGeom>
          <a:ln/>
        </p:spPr>
        <p:txBody>
          <a:bodyPr/>
          <a:lstStyle>
            <a:lvl1pPr>
              <a:defRPr sz="1200">
                <a:solidFill>
                  <a:srgbClr val="0000FF"/>
                </a:solidFill>
              </a:defRPr>
            </a:lvl1pPr>
          </a:lstStyle>
          <a:p>
            <a:pPr fontAlgn="auto">
              <a:spcBef>
                <a:spcPts val="0"/>
              </a:spcBef>
              <a:spcAft>
                <a:spcPts val="0"/>
              </a:spcAft>
              <a:defRPr/>
            </a:pPr>
            <a:r>
              <a:rPr lang="en-US" dirty="0">
                <a:latin typeface="+mn-lt"/>
                <a:ea typeface="+mn-ea"/>
                <a:cs typeface="+mn-cs"/>
              </a:rPr>
              <a:t> </a:t>
            </a:r>
          </a:p>
        </p:txBody>
      </p:sp>
      <p:sp>
        <p:nvSpPr>
          <p:cNvPr id="11" name="Rectangle 6"/>
          <p:cNvSpPr txBox="1">
            <a:spLocks noChangeArrowheads="1"/>
          </p:cNvSpPr>
          <p:nvPr/>
        </p:nvSpPr>
        <p:spPr>
          <a:xfrm>
            <a:off x="7162800" y="6535738"/>
            <a:ext cx="1905000" cy="322262"/>
          </a:xfrm>
          <a:prstGeom prst="rect">
            <a:avLst/>
          </a:prstGeom>
          <a:ln/>
        </p:spPr>
        <p:txBody>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r>
              <a:rPr lang="en-US" sz="1200" dirty="0">
                <a:solidFill>
                  <a:schemeClr val="tx1"/>
                </a:solidFill>
              </a:rPr>
              <a:t>Feng </a:t>
            </a:r>
            <a:fld id="{F817A6DC-7C87-374F-AFE6-43B3D5E1F40F}" type="slidenum">
              <a:rPr lang="en-US" sz="1200" smtClean="0">
                <a:solidFill>
                  <a:schemeClr val="tx1"/>
                </a:solidFill>
              </a:rPr>
              <a:pPr algn="r"/>
              <a:t>‹#›</a:t>
            </a:fld>
            <a:endParaRPr lang="en-US" sz="1200" dirty="0">
              <a:solidFill>
                <a:schemeClr val="tx1"/>
              </a:solidFill>
            </a:endParaRPr>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Lst>
  <p:hf sldNum="0" hdr="0" ftr="0"/>
  <p:txStyles>
    <p:title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tiff"/><Relationship Id="rId1" Type="http://schemas.openxmlformats.org/officeDocument/2006/relationships/slideLayout" Target="../slideLayouts/slideLayout2.xml"/><Relationship Id="rId5" Type="http://schemas.openxmlformats.org/officeDocument/2006/relationships/image" Target="../media/image14.tiff"/><Relationship Id="rId4" Type="http://schemas.openxmlformats.org/officeDocument/2006/relationships/image" Target="../media/image13.tiff"/></Relationships>
</file>

<file path=ppt/slides/_rels/slide11.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27.emf"/></Relationships>
</file>

<file path=ppt/slides/_rels/slide19.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1.xml"/><Relationship Id="rId4" Type="http://schemas.openxmlformats.org/officeDocument/2006/relationships/image" Target="../media/image6.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p:cNvSpPr>
            <a:spLocks noChangeArrowheads="1"/>
          </p:cNvSpPr>
          <p:nvPr/>
        </p:nvSpPr>
        <p:spPr bwMode="auto">
          <a:xfrm>
            <a:off x="0" y="1371600"/>
            <a:ext cx="9144000"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en-US" sz="4000" b="1" dirty="0">
                <a:solidFill>
                  <a:srgbClr val="FF0000"/>
                </a:solidFill>
              </a:rPr>
              <a:t>FASER</a:t>
            </a:r>
          </a:p>
          <a:p>
            <a:pPr algn="ctr"/>
            <a:r>
              <a:rPr lang="en-US" sz="4000" b="1" dirty="0">
                <a:solidFill>
                  <a:srgbClr val="FF0000"/>
                </a:solidFill>
              </a:rPr>
              <a:t>F</a:t>
            </a:r>
            <a:r>
              <a:rPr lang="en-US" sz="4000" b="1" dirty="0"/>
              <a:t>ORW</a:t>
            </a:r>
            <a:r>
              <a:rPr lang="en-US" sz="4000" b="1" dirty="0">
                <a:solidFill>
                  <a:srgbClr val="FF0000"/>
                </a:solidFill>
              </a:rPr>
              <a:t>A</a:t>
            </a:r>
            <a:r>
              <a:rPr lang="en-US" sz="4000" b="1" dirty="0"/>
              <a:t>RD </a:t>
            </a:r>
            <a:r>
              <a:rPr lang="en-US" sz="4000" b="1" dirty="0">
                <a:solidFill>
                  <a:srgbClr val="FF0000"/>
                </a:solidFill>
              </a:rPr>
              <a:t>S</a:t>
            </a:r>
            <a:r>
              <a:rPr lang="en-US" sz="4000" b="1" dirty="0"/>
              <a:t>EARCH </a:t>
            </a:r>
            <a:r>
              <a:rPr lang="en-US" sz="4000" b="1" dirty="0">
                <a:solidFill>
                  <a:srgbClr val="FF0000"/>
                </a:solidFill>
              </a:rPr>
              <a:t>E</a:t>
            </a:r>
            <a:r>
              <a:rPr lang="en-US" sz="4000" b="1" dirty="0"/>
              <a:t>XPE</a:t>
            </a:r>
            <a:r>
              <a:rPr lang="en-US" sz="4000" b="1" dirty="0">
                <a:solidFill>
                  <a:srgbClr val="FF0000"/>
                </a:solidFill>
              </a:rPr>
              <a:t>R</a:t>
            </a:r>
            <a:r>
              <a:rPr lang="en-US" sz="4000" b="1" dirty="0"/>
              <a:t>IMENT AT THE LHC</a:t>
            </a:r>
          </a:p>
        </p:txBody>
      </p:sp>
      <p:sp>
        <p:nvSpPr>
          <p:cNvPr id="8" name="Rectangle 7"/>
          <p:cNvSpPr>
            <a:spLocks noChangeArrowheads="1"/>
          </p:cNvSpPr>
          <p:nvPr/>
        </p:nvSpPr>
        <p:spPr bwMode="auto">
          <a:xfrm>
            <a:off x="0" y="6400800"/>
            <a:ext cx="9144000" cy="381000"/>
          </a:xfrm>
          <a:prstGeom prst="rect">
            <a:avLst/>
          </a:prstGeom>
          <a:solidFill>
            <a:schemeClr val="bg1"/>
          </a:solidFill>
          <a:ln>
            <a:noFill/>
          </a:ln>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
        <p:nvSpPr>
          <p:cNvPr id="5123" name="Rectangle 3"/>
          <p:cNvSpPr>
            <a:spLocks noChangeArrowheads="1"/>
          </p:cNvSpPr>
          <p:nvPr/>
        </p:nvSpPr>
        <p:spPr bwMode="auto">
          <a:xfrm>
            <a:off x="0" y="3886200"/>
            <a:ext cx="914400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en-US" sz="2000" i="1" dirty="0"/>
              <a:t>Physics Beyond Colliders Working Group Meeting </a:t>
            </a:r>
            <a:endParaRPr lang="en-US" sz="2400" i="1" dirty="0"/>
          </a:p>
          <a:p>
            <a:pPr algn="ctr"/>
            <a:endParaRPr lang="en-US" sz="1200" dirty="0"/>
          </a:p>
          <a:p>
            <a:pPr algn="ctr"/>
            <a:endParaRPr lang="en-US" sz="1200" dirty="0"/>
          </a:p>
          <a:p>
            <a:pPr algn="ctr"/>
            <a:endParaRPr lang="en-US" sz="1200" dirty="0"/>
          </a:p>
          <a:p>
            <a:pPr algn="ctr"/>
            <a:r>
              <a:rPr lang="en-US" sz="2000" dirty="0"/>
              <a:t>Jonathan Feng (UC Irvine) for the FASER group</a:t>
            </a:r>
          </a:p>
          <a:p>
            <a:pPr algn="ctr"/>
            <a:endParaRPr lang="en-US" sz="1000" dirty="0"/>
          </a:p>
          <a:p>
            <a:pPr algn="ctr"/>
            <a:r>
              <a:rPr lang="en-US" sz="2000" dirty="0"/>
              <a:t>(see https://</a:t>
            </a:r>
            <a:r>
              <a:rPr lang="en-US" sz="2000" dirty="0" err="1"/>
              <a:t>twiki.cern.ch</a:t>
            </a:r>
            <a:r>
              <a:rPr lang="en-US" sz="2000" dirty="0"/>
              <a:t>/</a:t>
            </a:r>
            <a:r>
              <a:rPr lang="en-US" sz="2000" dirty="0" err="1"/>
              <a:t>twiki</a:t>
            </a:r>
            <a:r>
              <a:rPr lang="en-US" sz="2000" dirty="0"/>
              <a:t>/bin/</a:t>
            </a:r>
            <a:r>
              <a:rPr lang="en-US" sz="2000" dirty="0" err="1"/>
              <a:t>viewauth</a:t>
            </a:r>
            <a:r>
              <a:rPr lang="en-US" sz="2000" dirty="0"/>
              <a:t>/FASER/</a:t>
            </a:r>
            <a:r>
              <a:rPr lang="en-US" sz="2000" dirty="0" err="1"/>
              <a:t>WebHome</a:t>
            </a:r>
            <a:r>
              <a:rPr lang="en-US" sz="2000" dirty="0"/>
              <a:t>)</a:t>
            </a:r>
          </a:p>
          <a:p>
            <a:pPr algn="ctr"/>
            <a:endParaRPr lang="en-US" sz="1200" dirty="0"/>
          </a:p>
          <a:p>
            <a:pPr algn="ctr"/>
            <a:r>
              <a:rPr lang="en-US" sz="2000" dirty="0"/>
              <a:t>14 June 2018</a:t>
            </a:r>
          </a:p>
        </p:txBody>
      </p:sp>
      <p:sp>
        <p:nvSpPr>
          <p:cNvPr id="15" name="Rectangle 14">
            <a:extLst>
              <a:ext uri="{FF2B5EF4-FFF2-40B4-BE49-F238E27FC236}">
                <a16:creationId xmlns:a16="http://schemas.microsoft.com/office/drawing/2014/main" id="{7488E3C8-B653-664F-B30B-EC3A29483E48}"/>
              </a:ext>
            </a:extLst>
          </p:cNvPr>
          <p:cNvSpPr>
            <a:spLocks noChangeArrowheads="1"/>
          </p:cNvSpPr>
          <p:nvPr/>
        </p:nvSpPr>
        <p:spPr bwMode="auto">
          <a:xfrm>
            <a:off x="304800" y="6211888"/>
            <a:ext cx="8458200" cy="46037"/>
          </a:xfrm>
          <a:prstGeom prst="rect">
            <a:avLst/>
          </a:prstGeom>
          <a:solidFill>
            <a:srgbClr val="000099"/>
          </a:solidFill>
          <a:ln>
            <a:noFill/>
          </a:ln>
          <a:effectLst>
            <a:outerShdw blurRad="63500"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Tree>
    <p:extLst>
      <p:ext uri="{BB962C8B-B14F-4D97-AF65-F5344CB8AC3E}">
        <p14:creationId xmlns:p14="http://schemas.microsoft.com/office/powerpoint/2010/main" val="535110531"/>
      </p:ext>
    </p:extLst>
  </p:cSld>
  <p:clrMapOvr>
    <a:masterClrMapping/>
  </p:clrMapOvr>
  <p:transition advClick="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Title 7"/>
          <p:cNvSpPr>
            <a:spLocks noGrp="1"/>
          </p:cNvSpPr>
          <p:nvPr>
            <p:ph type="title"/>
          </p:nvPr>
        </p:nvSpPr>
        <p:spPr>
          <a:xfrm>
            <a:off x="0" y="244475"/>
            <a:ext cx="9144000" cy="441325"/>
          </a:xfrm>
        </p:spPr>
        <p:txBody>
          <a:bodyPr/>
          <a:lstStyle/>
          <a:p>
            <a:r>
              <a:rPr lang="en-US" dirty="0">
                <a:latin typeface="Arial" charset="0"/>
              </a:rPr>
              <a:t>FASER LOCATION</a:t>
            </a:r>
          </a:p>
        </p:txBody>
      </p:sp>
      <p:pic>
        <p:nvPicPr>
          <p:cNvPr id="4" name="Picture 3">
            <a:extLst>
              <a:ext uri="{FF2B5EF4-FFF2-40B4-BE49-F238E27FC236}">
                <a16:creationId xmlns:a16="http://schemas.microsoft.com/office/drawing/2014/main" id="{E565F7BB-95C1-3E46-8132-E44D03876555}"/>
              </a:ext>
            </a:extLst>
          </p:cNvPr>
          <p:cNvPicPr>
            <a:picLocks noChangeAspect="1"/>
          </p:cNvPicPr>
          <p:nvPr/>
        </p:nvPicPr>
        <p:blipFill>
          <a:blip r:embed="rId2"/>
          <a:stretch>
            <a:fillRect/>
          </a:stretch>
        </p:blipFill>
        <p:spPr>
          <a:xfrm>
            <a:off x="428392" y="802385"/>
            <a:ext cx="3733800" cy="2755900"/>
          </a:xfrm>
          <a:prstGeom prst="rect">
            <a:avLst/>
          </a:prstGeom>
        </p:spPr>
      </p:pic>
      <p:pic>
        <p:nvPicPr>
          <p:cNvPr id="5" name="Picture 4">
            <a:extLst>
              <a:ext uri="{FF2B5EF4-FFF2-40B4-BE49-F238E27FC236}">
                <a16:creationId xmlns:a16="http://schemas.microsoft.com/office/drawing/2014/main" id="{A3335AB1-C3FB-AD48-98BD-FAECE8B76074}"/>
              </a:ext>
            </a:extLst>
          </p:cNvPr>
          <p:cNvPicPr>
            <a:picLocks noChangeAspect="1"/>
          </p:cNvPicPr>
          <p:nvPr/>
        </p:nvPicPr>
        <p:blipFill>
          <a:blip r:embed="rId3"/>
          <a:stretch>
            <a:fillRect/>
          </a:stretch>
        </p:blipFill>
        <p:spPr>
          <a:xfrm>
            <a:off x="4952999" y="916104"/>
            <a:ext cx="3810000" cy="2806700"/>
          </a:xfrm>
          <a:prstGeom prst="rect">
            <a:avLst/>
          </a:prstGeom>
        </p:spPr>
      </p:pic>
      <p:pic>
        <p:nvPicPr>
          <p:cNvPr id="9" name="Picture 8">
            <a:extLst>
              <a:ext uri="{FF2B5EF4-FFF2-40B4-BE49-F238E27FC236}">
                <a16:creationId xmlns:a16="http://schemas.microsoft.com/office/drawing/2014/main" id="{7FD2220C-15E4-E145-9E2A-16E5C7166229}"/>
              </a:ext>
            </a:extLst>
          </p:cNvPr>
          <p:cNvPicPr>
            <a:picLocks noChangeAspect="1"/>
          </p:cNvPicPr>
          <p:nvPr/>
        </p:nvPicPr>
        <p:blipFill>
          <a:blip r:embed="rId4"/>
          <a:stretch>
            <a:fillRect/>
          </a:stretch>
        </p:blipFill>
        <p:spPr>
          <a:xfrm>
            <a:off x="419099" y="3813989"/>
            <a:ext cx="4000501" cy="2624329"/>
          </a:xfrm>
          <a:prstGeom prst="rect">
            <a:avLst/>
          </a:prstGeom>
        </p:spPr>
      </p:pic>
      <p:pic>
        <p:nvPicPr>
          <p:cNvPr id="11" name="Picture 10">
            <a:extLst>
              <a:ext uri="{FF2B5EF4-FFF2-40B4-BE49-F238E27FC236}">
                <a16:creationId xmlns:a16="http://schemas.microsoft.com/office/drawing/2014/main" id="{52ABD721-29F2-DA48-94F4-70E006F0B018}"/>
              </a:ext>
            </a:extLst>
          </p:cNvPr>
          <p:cNvPicPr>
            <a:picLocks noChangeAspect="1"/>
          </p:cNvPicPr>
          <p:nvPr/>
        </p:nvPicPr>
        <p:blipFill>
          <a:blip r:embed="rId5"/>
          <a:stretch>
            <a:fillRect/>
          </a:stretch>
        </p:blipFill>
        <p:spPr>
          <a:xfrm>
            <a:off x="4952999" y="3904969"/>
            <a:ext cx="4095363" cy="2450683"/>
          </a:xfrm>
          <a:prstGeom prst="rect">
            <a:avLst/>
          </a:prstGeom>
        </p:spPr>
      </p:pic>
      <p:sp>
        <p:nvSpPr>
          <p:cNvPr id="2" name="TextBox 1">
            <a:extLst>
              <a:ext uri="{FF2B5EF4-FFF2-40B4-BE49-F238E27FC236}">
                <a16:creationId xmlns:a16="http://schemas.microsoft.com/office/drawing/2014/main" id="{93E9F66E-3C26-B84B-82DB-854AD24ED3BF}"/>
              </a:ext>
            </a:extLst>
          </p:cNvPr>
          <p:cNvSpPr txBox="1"/>
          <p:nvPr/>
        </p:nvSpPr>
        <p:spPr>
          <a:xfrm>
            <a:off x="6934200" y="3456801"/>
            <a:ext cx="1558440" cy="276999"/>
          </a:xfrm>
          <a:prstGeom prst="rect">
            <a:avLst/>
          </a:prstGeom>
          <a:noFill/>
        </p:spPr>
        <p:txBody>
          <a:bodyPr wrap="none" rtlCol="0">
            <a:spAutoFit/>
          </a:bodyPr>
          <a:lstStyle/>
          <a:p>
            <a:r>
              <a:rPr lang="en-US" sz="1200" dirty="0"/>
              <a:t>Credit: Mike Lamont</a:t>
            </a:r>
          </a:p>
        </p:txBody>
      </p:sp>
      <p:sp>
        <p:nvSpPr>
          <p:cNvPr id="8" name="TextBox 7">
            <a:extLst>
              <a:ext uri="{FF2B5EF4-FFF2-40B4-BE49-F238E27FC236}">
                <a16:creationId xmlns:a16="http://schemas.microsoft.com/office/drawing/2014/main" id="{B637E1C6-3AEB-3E48-9AE0-A9B9DFB40471}"/>
              </a:ext>
            </a:extLst>
          </p:cNvPr>
          <p:cNvSpPr txBox="1"/>
          <p:nvPr/>
        </p:nvSpPr>
        <p:spPr>
          <a:xfrm>
            <a:off x="2861160" y="6172200"/>
            <a:ext cx="1558440" cy="276999"/>
          </a:xfrm>
          <a:prstGeom prst="rect">
            <a:avLst/>
          </a:prstGeom>
          <a:noFill/>
        </p:spPr>
        <p:txBody>
          <a:bodyPr wrap="none" rtlCol="0">
            <a:spAutoFit/>
          </a:bodyPr>
          <a:lstStyle/>
          <a:p>
            <a:r>
              <a:rPr lang="en-US" sz="1200" dirty="0"/>
              <a:t>Credit: Mike Lamont</a:t>
            </a:r>
          </a:p>
        </p:txBody>
      </p:sp>
      <p:sp>
        <p:nvSpPr>
          <p:cNvPr id="10" name="TextBox 9">
            <a:extLst>
              <a:ext uri="{FF2B5EF4-FFF2-40B4-BE49-F238E27FC236}">
                <a16:creationId xmlns:a16="http://schemas.microsoft.com/office/drawing/2014/main" id="{694A5F8D-CA4F-734F-9C49-E6F5A18D4294}"/>
              </a:ext>
            </a:extLst>
          </p:cNvPr>
          <p:cNvSpPr txBox="1"/>
          <p:nvPr/>
        </p:nvSpPr>
        <p:spPr>
          <a:xfrm>
            <a:off x="7167921" y="6019800"/>
            <a:ext cx="1899879" cy="276999"/>
          </a:xfrm>
          <a:prstGeom prst="rect">
            <a:avLst/>
          </a:prstGeom>
          <a:noFill/>
        </p:spPr>
        <p:txBody>
          <a:bodyPr wrap="none" rtlCol="0">
            <a:spAutoFit/>
          </a:bodyPr>
          <a:lstStyle/>
          <a:p>
            <a:r>
              <a:rPr lang="en-US" sz="1200" dirty="0"/>
              <a:t>Credit: Francesco </a:t>
            </a:r>
            <a:r>
              <a:rPr lang="en-US" sz="1200" dirty="0" err="1"/>
              <a:t>Cerutti</a:t>
            </a:r>
            <a:endParaRPr lang="en-US" sz="1200" dirty="0"/>
          </a:p>
        </p:txBody>
      </p:sp>
    </p:spTree>
    <p:extLst>
      <p:ext uri="{BB962C8B-B14F-4D97-AF65-F5344CB8AC3E}">
        <p14:creationId xmlns:p14="http://schemas.microsoft.com/office/powerpoint/2010/main" val="264055444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Title 7"/>
          <p:cNvSpPr>
            <a:spLocks noGrp="1"/>
          </p:cNvSpPr>
          <p:nvPr>
            <p:ph type="title"/>
          </p:nvPr>
        </p:nvSpPr>
        <p:spPr>
          <a:xfrm>
            <a:off x="0" y="244475"/>
            <a:ext cx="9144000" cy="441325"/>
          </a:xfrm>
        </p:spPr>
        <p:txBody>
          <a:bodyPr/>
          <a:lstStyle/>
          <a:p>
            <a:r>
              <a:rPr lang="en-US" dirty="0">
                <a:latin typeface="Arial" charset="0"/>
              </a:rPr>
              <a:t>DETECTOR LAYOUT</a:t>
            </a:r>
          </a:p>
        </p:txBody>
      </p:sp>
      <p:sp>
        <p:nvSpPr>
          <p:cNvPr id="7" name="Content Placeholder 2">
            <a:extLst>
              <a:ext uri="{FF2B5EF4-FFF2-40B4-BE49-F238E27FC236}">
                <a16:creationId xmlns:a16="http://schemas.microsoft.com/office/drawing/2014/main" id="{6FFCB2C6-F352-F54D-9302-40204FCC6DAA}"/>
              </a:ext>
            </a:extLst>
          </p:cNvPr>
          <p:cNvSpPr txBox="1">
            <a:spLocks/>
          </p:cNvSpPr>
          <p:nvPr/>
        </p:nvSpPr>
        <p:spPr>
          <a:xfrm>
            <a:off x="152399" y="982532"/>
            <a:ext cx="3962401" cy="5113468"/>
          </a:xfrm>
          <a:prstGeom prst="rect">
            <a:avLst/>
          </a:prstGeom>
        </p:spPr>
        <p:txBody>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latin typeface="Arial" charset="0"/>
                <a:sym typeface="Wingdings"/>
              </a:rPr>
              <a:t>Currently being optimized with Geant4 study: length of decay volume vs. length of tracker volume, number and placement of tracking layers, strength and region of magnetic field.</a:t>
            </a:r>
          </a:p>
          <a:p>
            <a:endParaRPr lang="en-US" sz="1200" dirty="0">
              <a:latin typeface="Arial" charset="0"/>
              <a:sym typeface="Wingdings"/>
            </a:endParaRPr>
          </a:p>
          <a:p>
            <a:r>
              <a:rPr lang="en-US" sz="2000" dirty="0">
                <a:latin typeface="Arial" charset="0"/>
                <a:sym typeface="Wingdings"/>
              </a:rPr>
              <a:t>E.g., 1 </a:t>
            </a:r>
            <a:r>
              <a:rPr lang="en-US" sz="2000" dirty="0" err="1">
                <a:latin typeface="Arial" charset="0"/>
                <a:sym typeface="Wingdings"/>
              </a:rPr>
              <a:t>TeV</a:t>
            </a:r>
            <a:r>
              <a:rPr lang="en-US" sz="2000" dirty="0">
                <a:latin typeface="Arial" charset="0"/>
                <a:sym typeface="Wingdings"/>
              </a:rPr>
              <a:t> A’ </a:t>
            </a:r>
            <a:r>
              <a:rPr lang="en-US" sz="2000" dirty="0">
                <a:latin typeface="Arial" charset="0"/>
                <a:sym typeface="Wingdings" pitchFamily="2" charset="2"/>
              </a:rPr>
              <a:t> </a:t>
            </a:r>
            <a:r>
              <a:rPr lang="en-US" sz="2000" dirty="0" err="1">
                <a:latin typeface="Arial" charset="0"/>
                <a:sym typeface="Wingdings" pitchFamily="2" charset="2"/>
              </a:rPr>
              <a:t>e</a:t>
            </a:r>
            <a:r>
              <a:rPr lang="en-US" sz="2000" baseline="30000" dirty="0" err="1">
                <a:latin typeface="Arial" charset="0"/>
                <a:sym typeface="Wingdings" pitchFamily="2" charset="2"/>
              </a:rPr>
              <a:t>+</a:t>
            </a:r>
            <a:r>
              <a:rPr lang="en-US" sz="2000" dirty="0" err="1">
                <a:latin typeface="Arial" charset="0"/>
                <a:sym typeface="Wingdings" pitchFamily="2" charset="2"/>
              </a:rPr>
              <a:t>e</a:t>
            </a:r>
            <a:r>
              <a:rPr lang="en-US" sz="2000" baseline="30000" dirty="0">
                <a:latin typeface="Arial" charset="0"/>
                <a:sym typeface="Wingdings" pitchFamily="2" charset="2"/>
              </a:rPr>
              <a:t>-</a:t>
            </a:r>
            <a:r>
              <a:rPr lang="en-US" sz="2000" dirty="0">
                <a:latin typeface="Arial" charset="0"/>
                <a:sym typeface="Wingdings" pitchFamily="2" charset="2"/>
              </a:rPr>
              <a:t> : even </a:t>
            </a:r>
            <a:r>
              <a:rPr lang="en-US" sz="2000" dirty="0">
                <a:latin typeface="Arial" charset="0"/>
                <a:sym typeface="Wingdings"/>
              </a:rPr>
              <a:t>a 0.5 T magnetic field over 1m is sufficient to separate ~50% of the charged tracks by &gt; 1 mm, and some much more (asymmetric decays).</a:t>
            </a:r>
          </a:p>
          <a:p>
            <a:endParaRPr lang="en-US" sz="1200" dirty="0">
              <a:latin typeface="Arial" charset="0"/>
              <a:sym typeface="Wingdings"/>
            </a:endParaRPr>
          </a:p>
          <a:p>
            <a:r>
              <a:rPr lang="en-US" sz="2000" dirty="0">
                <a:latin typeface="Arial" charset="0"/>
                <a:sym typeface="Wingdings"/>
              </a:rPr>
              <a:t>Considering permanent dipole magnetic (no services).</a:t>
            </a:r>
          </a:p>
        </p:txBody>
      </p:sp>
      <p:grpSp>
        <p:nvGrpSpPr>
          <p:cNvPr id="11" name="Group 10">
            <a:extLst>
              <a:ext uri="{FF2B5EF4-FFF2-40B4-BE49-F238E27FC236}">
                <a16:creationId xmlns:a16="http://schemas.microsoft.com/office/drawing/2014/main" id="{9F28BC96-FA2E-CF41-B52A-55367CF6C4A2}"/>
              </a:ext>
            </a:extLst>
          </p:cNvPr>
          <p:cNvGrpSpPr/>
          <p:nvPr/>
        </p:nvGrpSpPr>
        <p:grpSpPr>
          <a:xfrm>
            <a:off x="5334000" y="3147430"/>
            <a:ext cx="2775202" cy="891170"/>
            <a:chOff x="2133600" y="4664613"/>
            <a:chExt cx="5029200" cy="2011250"/>
          </a:xfrm>
        </p:grpSpPr>
        <p:pic>
          <p:nvPicPr>
            <p:cNvPr id="5" name="Content Placeholder 4">
              <a:extLst>
                <a:ext uri="{FF2B5EF4-FFF2-40B4-BE49-F238E27FC236}">
                  <a16:creationId xmlns:a16="http://schemas.microsoft.com/office/drawing/2014/main" id="{826A3BA4-F9B1-E941-B235-4F6996D751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4664613"/>
              <a:ext cx="4876800" cy="2011250"/>
            </a:xfrm>
            <a:prstGeom prst="rect">
              <a:avLst/>
            </a:prstGeom>
          </p:spPr>
        </p:pic>
        <p:cxnSp>
          <p:nvCxnSpPr>
            <p:cNvPr id="6" name="Straight Arrow Connector 5">
              <a:extLst>
                <a:ext uri="{FF2B5EF4-FFF2-40B4-BE49-F238E27FC236}">
                  <a16:creationId xmlns:a16="http://schemas.microsoft.com/office/drawing/2014/main" id="{8D551750-B868-7A4D-8766-537171209DB6}"/>
                </a:ext>
              </a:extLst>
            </p:cNvPr>
            <p:cNvCxnSpPr>
              <a:cxnSpLocks/>
            </p:cNvCxnSpPr>
            <p:nvPr/>
          </p:nvCxnSpPr>
          <p:spPr>
            <a:xfrm flipV="1">
              <a:off x="2133600" y="6356350"/>
              <a:ext cx="533400" cy="1524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pic>
        <p:nvPicPr>
          <p:cNvPr id="8" name="Picture 7">
            <a:extLst>
              <a:ext uri="{FF2B5EF4-FFF2-40B4-BE49-F238E27FC236}">
                <a16:creationId xmlns:a16="http://schemas.microsoft.com/office/drawing/2014/main" id="{52E236FB-A939-3142-93CA-B075EE70DEDD}"/>
              </a:ext>
            </a:extLst>
          </p:cNvPr>
          <p:cNvPicPr>
            <a:picLocks noChangeAspect="1"/>
          </p:cNvPicPr>
          <p:nvPr/>
        </p:nvPicPr>
        <p:blipFill>
          <a:blip r:embed="rId3"/>
          <a:stretch>
            <a:fillRect/>
          </a:stretch>
        </p:blipFill>
        <p:spPr>
          <a:xfrm>
            <a:off x="4286266" y="888203"/>
            <a:ext cx="4705334" cy="2122658"/>
          </a:xfrm>
          <a:prstGeom prst="rect">
            <a:avLst/>
          </a:prstGeom>
        </p:spPr>
      </p:pic>
      <p:grpSp>
        <p:nvGrpSpPr>
          <p:cNvPr id="38" name="Group 37">
            <a:extLst>
              <a:ext uri="{FF2B5EF4-FFF2-40B4-BE49-F238E27FC236}">
                <a16:creationId xmlns:a16="http://schemas.microsoft.com/office/drawing/2014/main" id="{0234AA9D-E9BE-E144-A1DD-CE81FEE8BD8D}"/>
              </a:ext>
            </a:extLst>
          </p:cNvPr>
          <p:cNvGrpSpPr/>
          <p:nvPr/>
        </p:nvGrpSpPr>
        <p:grpSpPr>
          <a:xfrm>
            <a:off x="4724400" y="4025695"/>
            <a:ext cx="4288191" cy="2908505"/>
            <a:chOff x="4724400" y="4025695"/>
            <a:chExt cx="4288191" cy="2908505"/>
          </a:xfrm>
        </p:grpSpPr>
        <p:grpSp>
          <p:nvGrpSpPr>
            <p:cNvPr id="24" name="Group 23">
              <a:extLst>
                <a:ext uri="{FF2B5EF4-FFF2-40B4-BE49-F238E27FC236}">
                  <a16:creationId xmlns:a16="http://schemas.microsoft.com/office/drawing/2014/main" id="{3960BBBB-8909-1D4D-8982-32EA0387A646}"/>
                </a:ext>
              </a:extLst>
            </p:cNvPr>
            <p:cNvGrpSpPr/>
            <p:nvPr/>
          </p:nvGrpSpPr>
          <p:grpSpPr>
            <a:xfrm rot="20347201">
              <a:off x="6772709" y="4033970"/>
              <a:ext cx="1524000" cy="1702150"/>
              <a:chOff x="5608523" y="4420386"/>
              <a:chExt cx="1524000" cy="1702150"/>
            </a:xfrm>
          </p:grpSpPr>
          <p:sp>
            <p:nvSpPr>
              <p:cNvPr id="25" name="Arc 24">
                <a:extLst>
                  <a:ext uri="{FF2B5EF4-FFF2-40B4-BE49-F238E27FC236}">
                    <a16:creationId xmlns:a16="http://schemas.microsoft.com/office/drawing/2014/main" id="{9468A462-C819-A747-B2F5-F3D70A0975FF}"/>
                  </a:ext>
                </a:extLst>
              </p:cNvPr>
              <p:cNvSpPr/>
              <p:nvPr/>
            </p:nvSpPr>
            <p:spPr>
              <a:xfrm rot="1164944">
                <a:off x="5693469" y="5376774"/>
                <a:ext cx="676422" cy="745762"/>
              </a:xfrm>
              <a:prstGeom prst="arc">
                <a:avLst>
                  <a:gd name="adj1" fmla="val 16200000"/>
                  <a:gd name="adj2" fmla="val 20369274"/>
                </a:avLst>
              </a:prstGeom>
              <a:ln w="12700">
                <a:headEnd type="none" w="med" len="med"/>
                <a:tailEnd type="triangle" w="med" len="med"/>
              </a:ln>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26" name="Arc 25">
                <a:extLst>
                  <a:ext uri="{FF2B5EF4-FFF2-40B4-BE49-F238E27FC236}">
                    <a16:creationId xmlns:a16="http://schemas.microsoft.com/office/drawing/2014/main" id="{929642B8-B3AF-CA43-89ED-E97C8E11E99A}"/>
                  </a:ext>
                </a:extLst>
              </p:cNvPr>
              <p:cNvSpPr/>
              <p:nvPr/>
            </p:nvSpPr>
            <p:spPr>
              <a:xfrm rot="1434742" flipV="1">
                <a:off x="5608523" y="4420386"/>
                <a:ext cx="1524000" cy="1011662"/>
              </a:xfrm>
              <a:prstGeom prst="arc">
                <a:avLst>
                  <a:gd name="adj1" fmla="val 16200000"/>
                  <a:gd name="adj2" fmla="val 19914283"/>
                </a:avLst>
              </a:prstGeom>
              <a:ln w="12700">
                <a:headEnd type="none" w="med" len="med"/>
                <a:tailEnd type="triangle" w="med" len="med"/>
              </a:ln>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grpSp>
        <p:pic>
          <p:nvPicPr>
            <p:cNvPr id="12" name="Picture 11">
              <a:extLst>
                <a:ext uri="{FF2B5EF4-FFF2-40B4-BE49-F238E27FC236}">
                  <a16:creationId xmlns:a16="http://schemas.microsoft.com/office/drawing/2014/main" id="{D67ECA08-F90B-DF4B-94D4-3059691C9B7C}"/>
                </a:ext>
              </a:extLst>
            </p:cNvPr>
            <p:cNvPicPr>
              <a:picLocks noChangeAspect="1"/>
            </p:cNvPicPr>
            <p:nvPr/>
          </p:nvPicPr>
          <p:blipFill rotWithShape="1">
            <a:blip r:embed="rId4"/>
            <a:srcRect l="6325" t="40602" r="4379" b="8379"/>
            <a:stretch/>
          </p:blipFill>
          <p:spPr>
            <a:xfrm>
              <a:off x="5017532" y="4304194"/>
              <a:ext cx="3995059" cy="2133601"/>
            </a:xfrm>
            <a:prstGeom prst="rect">
              <a:avLst/>
            </a:prstGeom>
          </p:spPr>
        </p:pic>
        <p:sp>
          <p:nvSpPr>
            <p:cNvPr id="9" name="TextBox 8">
              <a:extLst>
                <a:ext uri="{FF2B5EF4-FFF2-40B4-BE49-F238E27FC236}">
                  <a16:creationId xmlns:a16="http://schemas.microsoft.com/office/drawing/2014/main" id="{8B9E4BA9-D28E-104B-9856-1A9D040B6A83}"/>
                </a:ext>
              </a:extLst>
            </p:cNvPr>
            <p:cNvSpPr txBox="1"/>
            <p:nvPr/>
          </p:nvSpPr>
          <p:spPr>
            <a:xfrm>
              <a:off x="5438976" y="6418969"/>
              <a:ext cx="2595582" cy="369332"/>
            </a:xfrm>
            <a:prstGeom prst="rect">
              <a:avLst/>
            </a:prstGeom>
            <a:noFill/>
          </p:spPr>
          <p:txBody>
            <a:bodyPr wrap="none" rtlCol="0">
              <a:spAutoFit/>
            </a:bodyPr>
            <a:lstStyle/>
            <a:p>
              <a:r>
                <a:rPr lang="en-US" dirty="0"/>
                <a:t>Decay angle in A’ frame</a:t>
              </a:r>
            </a:p>
          </p:txBody>
        </p:sp>
        <p:sp>
          <p:nvSpPr>
            <p:cNvPr id="13" name="TextBox 12">
              <a:extLst>
                <a:ext uri="{FF2B5EF4-FFF2-40B4-BE49-F238E27FC236}">
                  <a16:creationId xmlns:a16="http://schemas.microsoft.com/office/drawing/2014/main" id="{1058A242-E5AD-284D-8505-A7CE9EA21053}"/>
                </a:ext>
              </a:extLst>
            </p:cNvPr>
            <p:cNvSpPr txBox="1"/>
            <p:nvPr/>
          </p:nvSpPr>
          <p:spPr>
            <a:xfrm rot="16200000">
              <a:off x="3961819" y="5142975"/>
              <a:ext cx="1894493" cy="369332"/>
            </a:xfrm>
            <a:prstGeom prst="rect">
              <a:avLst/>
            </a:prstGeom>
            <a:noFill/>
          </p:spPr>
          <p:txBody>
            <a:bodyPr wrap="none" rtlCol="0">
              <a:spAutoFit/>
            </a:bodyPr>
            <a:lstStyle/>
            <a:p>
              <a:r>
                <a:rPr lang="en-US" dirty="0"/>
                <a:t>Track separation</a:t>
              </a:r>
            </a:p>
          </p:txBody>
        </p:sp>
        <p:grpSp>
          <p:nvGrpSpPr>
            <p:cNvPr id="15" name="Group 14">
              <a:extLst>
                <a:ext uri="{FF2B5EF4-FFF2-40B4-BE49-F238E27FC236}">
                  <a16:creationId xmlns:a16="http://schemas.microsoft.com/office/drawing/2014/main" id="{507337DF-8192-0243-8E5B-C07C63D46ACF}"/>
                </a:ext>
              </a:extLst>
            </p:cNvPr>
            <p:cNvGrpSpPr/>
            <p:nvPr/>
          </p:nvGrpSpPr>
          <p:grpSpPr>
            <a:xfrm rot="282787">
              <a:off x="5821975" y="5164166"/>
              <a:ext cx="1563882" cy="1770034"/>
              <a:chOff x="5459570" y="4396742"/>
              <a:chExt cx="1563882" cy="1770034"/>
            </a:xfrm>
          </p:grpSpPr>
          <p:sp>
            <p:nvSpPr>
              <p:cNvPr id="14" name="Arc 13">
                <a:extLst>
                  <a:ext uri="{FF2B5EF4-FFF2-40B4-BE49-F238E27FC236}">
                    <a16:creationId xmlns:a16="http://schemas.microsoft.com/office/drawing/2014/main" id="{D6172476-DC4F-DB43-B647-0F846BE0D709}"/>
                  </a:ext>
                </a:extLst>
              </p:cNvPr>
              <p:cNvSpPr/>
              <p:nvPr/>
            </p:nvSpPr>
            <p:spPr>
              <a:xfrm rot="20956711">
                <a:off x="5499452" y="5392804"/>
                <a:ext cx="1524000" cy="773972"/>
              </a:xfrm>
              <a:prstGeom prst="arc">
                <a:avLst>
                  <a:gd name="adj1" fmla="val 16200000"/>
                  <a:gd name="adj2" fmla="val 20193380"/>
                </a:avLst>
              </a:prstGeom>
              <a:ln w="12700">
                <a:headEnd type="none" w="med" len="med"/>
                <a:tailEnd type="triangle" w="med" len="med"/>
              </a:ln>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19" name="Arc 18">
                <a:extLst>
                  <a:ext uri="{FF2B5EF4-FFF2-40B4-BE49-F238E27FC236}">
                    <a16:creationId xmlns:a16="http://schemas.microsoft.com/office/drawing/2014/main" id="{81066324-EFBA-9C43-B75F-A5FC908F8E30}"/>
                  </a:ext>
                </a:extLst>
              </p:cNvPr>
              <p:cNvSpPr/>
              <p:nvPr/>
            </p:nvSpPr>
            <p:spPr>
              <a:xfrm rot="365446" flipV="1">
                <a:off x="5459570" y="4396742"/>
                <a:ext cx="1524000" cy="1011662"/>
              </a:xfrm>
              <a:prstGeom prst="arc">
                <a:avLst>
                  <a:gd name="adj1" fmla="val 16200000"/>
                  <a:gd name="adj2" fmla="val 19914283"/>
                </a:avLst>
              </a:prstGeom>
              <a:ln w="12700">
                <a:headEnd type="none" w="med" len="med"/>
                <a:tailEnd type="triangle" w="med" len="med"/>
              </a:ln>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AFE4C4D1-22CF-D649-AE62-B2CD967B2EBD}"/>
                </a:ext>
              </a:extLst>
            </p:cNvPr>
            <p:cNvGrpSpPr/>
            <p:nvPr/>
          </p:nvGrpSpPr>
          <p:grpSpPr>
            <a:xfrm rot="20347201">
              <a:off x="5617799" y="4808265"/>
              <a:ext cx="1863479" cy="1735429"/>
              <a:chOff x="5269044" y="4420386"/>
              <a:chExt cx="1863479" cy="1735429"/>
            </a:xfrm>
          </p:grpSpPr>
          <p:sp>
            <p:nvSpPr>
              <p:cNvPr id="22" name="Arc 21">
                <a:extLst>
                  <a:ext uri="{FF2B5EF4-FFF2-40B4-BE49-F238E27FC236}">
                    <a16:creationId xmlns:a16="http://schemas.microsoft.com/office/drawing/2014/main" id="{590A49F2-4403-6E47-A939-D35E593FFDAE}"/>
                  </a:ext>
                </a:extLst>
              </p:cNvPr>
              <p:cNvSpPr/>
              <p:nvPr/>
            </p:nvSpPr>
            <p:spPr>
              <a:xfrm rot="1164944">
                <a:off x="5269044" y="5381843"/>
                <a:ext cx="1524000" cy="773972"/>
              </a:xfrm>
              <a:prstGeom prst="arc">
                <a:avLst>
                  <a:gd name="adj1" fmla="val 16200000"/>
                  <a:gd name="adj2" fmla="val 20193380"/>
                </a:avLst>
              </a:prstGeom>
              <a:ln w="12700">
                <a:headEnd type="none" w="med" len="med"/>
                <a:tailEnd type="triangle" w="med" len="med"/>
              </a:ln>
            </p:spPr>
            <p:style>
              <a:lnRef idx="2">
                <a:schemeClr val="dk1"/>
              </a:lnRef>
              <a:fillRef idx="0">
                <a:schemeClr val="dk1"/>
              </a:fillRef>
              <a:effectRef idx="1">
                <a:schemeClr val="dk1"/>
              </a:effectRef>
              <a:fontRef idx="minor">
                <a:schemeClr val="tx1"/>
              </a:fontRef>
            </p:style>
            <p:txBody>
              <a:bodyPr rtlCol="0" anchor="ctr"/>
              <a:lstStyle/>
              <a:p>
                <a:pPr algn="ctr"/>
                <a:endParaRPr lang="en-US" dirty="0"/>
              </a:p>
            </p:txBody>
          </p:sp>
          <p:sp>
            <p:nvSpPr>
              <p:cNvPr id="23" name="Arc 22">
                <a:extLst>
                  <a:ext uri="{FF2B5EF4-FFF2-40B4-BE49-F238E27FC236}">
                    <a16:creationId xmlns:a16="http://schemas.microsoft.com/office/drawing/2014/main" id="{6F4980D3-938F-7E40-9476-F2755ADD4380}"/>
                  </a:ext>
                </a:extLst>
              </p:cNvPr>
              <p:cNvSpPr/>
              <p:nvPr/>
            </p:nvSpPr>
            <p:spPr>
              <a:xfrm rot="1434742" flipV="1">
                <a:off x="5608523" y="4420386"/>
                <a:ext cx="1524000" cy="1011662"/>
              </a:xfrm>
              <a:prstGeom prst="arc">
                <a:avLst>
                  <a:gd name="adj1" fmla="val 16200000"/>
                  <a:gd name="adj2" fmla="val 19914283"/>
                </a:avLst>
              </a:prstGeom>
              <a:ln w="12700">
                <a:headEnd type="none" w="med" len="med"/>
                <a:tailEnd type="triangle" w="med" len="med"/>
              </a:ln>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1F570116-EF33-D541-854B-3F13742D7BEB}"/>
                </a:ext>
              </a:extLst>
            </p:cNvPr>
            <p:cNvGrpSpPr/>
            <p:nvPr/>
          </p:nvGrpSpPr>
          <p:grpSpPr>
            <a:xfrm rot="1252799" flipV="1">
              <a:off x="4945225" y="4456819"/>
              <a:ext cx="1524000" cy="1702150"/>
              <a:chOff x="5608523" y="4420386"/>
              <a:chExt cx="1524000" cy="1702150"/>
            </a:xfrm>
          </p:grpSpPr>
          <p:sp>
            <p:nvSpPr>
              <p:cNvPr id="28" name="Arc 27">
                <a:extLst>
                  <a:ext uri="{FF2B5EF4-FFF2-40B4-BE49-F238E27FC236}">
                    <a16:creationId xmlns:a16="http://schemas.microsoft.com/office/drawing/2014/main" id="{6498009E-25CE-5C46-829B-B805D1CC03A5}"/>
                  </a:ext>
                </a:extLst>
              </p:cNvPr>
              <p:cNvSpPr/>
              <p:nvPr/>
            </p:nvSpPr>
            <p:spPr>
              <a:xfrm rot="1164944">
                <a:off x="5693469" y="5376774"/>
                <a:ext cx="676422" cy="745762"/>
              </a:xfrm>
              <a:prstGeom prst="arc">
                <a:avLst>
                  <a:gd name="adj1" fmla="val 16200000"/>
                  <a:gd name="adj2" fmla="val 20369274"/>
                </a:avLst>
              </a:prstGeom>
              <a:ln w="12700">
                <a:headEnd type="none" w="med" len="med"/>
                <a:tailEnd type="triangle" w="med" len="med"/>
              </a:ln>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29" name="Arc 28">
                <a:extLst>
                  <a:ext uri="{FF2B5EF4-FFF2-40B4-BE49-F238E27FC236}">
                    <a16:creationId xmlns:a16="http://schemas.microsoft.com/office/drawing/2014/main" id="{66E40618-7506-864F-A301-26DCCA4FA359}"/>
                  </a:ext>
                </a:extLst>
              </p:cNvPr>
              <p:cNvSpPr/>
              <p:nvPr/>
            </p:nvSpPr>
            <p:spPr>
              <a:xfrm rot="1434742" flipV="1">
                <a:off x="5608523" y="4420386"/>
                <a:ext cx="1524000" cy="1011662"/>
              </a:xfrm>
              <a:prstGeom prst="arc">
                <a:avLst>
                  <a:gd name="adj1" fmla="val 16200000"/>
                  <a:gd name="adj2" fmla="val 19914283"/>
                </a:avLst>
              </a:prstGeom>
              <a:ln w="12700">
                <a:headEnd type="none" w="med" len="med"/>
                <a:tailEnd type="triangle" w="med" len="med"/>
              </a:ln>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grpSp>
        <p:sp>
          <p:nvSpPr>
            <p:cNvPr id="20" name="TextBox 19">
              <a:extLst>
                <a:ext uri="{FF2B5EF4-FFF2-40B4-BE49-F238E27FC236}">
                  <a16:creationId xmlns:a16="http://schemas.microsoft.com/office/drawing/2014/main" id="{8C955474-2DF4-344A-BA7E-E84CAB11371D}"/>
                </a:ext>
              </a:extLst>
            </p:cNvPr>
            <p:cNvSpPr txBox="1"/>
            <p:nvPr/>
          </p:nvSpPr>
          <p:spPr>
            <a:xfrm>
              <a:off x="6015690" y="4359636"/>
              <a:ext cx="1737976" cy="307777"/>
            </a:xfrm>
            <a:prstGeom prst="rect">
              <a:avLst/>
            </a:prstGeom>
            <a:noFill/>
            <a:ln w="19050">
              <a:solidFill>
                <a:schemeClr val="tx1"/>
              </a:solidFill>
            </a:ln>
          </p:spPr>
          <p:txBody>
            <a:bodyPr wrap="none" rtlCol="0">
              <a:spAutoFit/>
            </a:bodyPr>
            <a:lstStyle/>
            <a:p>
              <a:r>
                <a:rPr lang="en-US" sz="1400" dirty="0"/>
                <a:t>Asymmetric decays</a:t>
              </a:r>
            </a:p>
          </p:txBody>
        </p:sp>
        <p:cxnSp>
          <p:nvCxnSpPr>
            <p:cNvPr id="31" name="Straight Arrow Connector 30">
              <a:extLst>
                <a:ext uri="{FF2B5EF4-FFF2-40B4-BE49-F238E27FC236}">
                  <a16:creationId xmlns:a16="http://schemas.microsoft.com/office/drawing/2014/main" id="{2C49EAA3-5CEF-8846-AE6D-91ABD6384B01}"/>
                </a:ext>
              </a:extLst>
            </p:cNvPr>
            <p:cNvCxnSpPr>
              <a:cxnSpLocks/>
            </p:cNvCxnSpPr>
            <p:nvPr/>
          </p:nvCxnSpPr>
          <p:spPr>
            <a:xfrm flipH="1">
              <a:off x="6015690" y="4667928"/>
              <a:ext cx="378687" cy="30321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3" name="Straight Arrow Connector 32">
              <a:extLst>
                <a:ext uri="{FF2B5EF4-FFF2-40B4-BE49-F238E27FC236}">
                  <a16:creationId xmlns:a16="http://schemas.microsoft.com/office/drawing/2014/main" id="{3BBB555A-4C01-F047-857D-20422A7C8924}"/>
                </a:ext>
              </a:extLst>
            </p:cNvPr>
            <p:cNvCxnSpPr>
              <a:cxnSpLocks/>
            </p:cNvCxnSpPr>
            <p:nvPr/>
          </p:nvCxnSpPr>
          <p:spPr>
            <a:xfrm>
              <a:off x="7153848" y="4672431"/>
              <a:ext cx="434044" cy="31637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nvGrpSpPr>
            <p:cNvPr id="39" name="Group 38">
              <a:extLst>
                <a:ext uri="{FF2B5EF4-FFF2-40B4-BE49-F238E27FC236}">
                  <a16:creationId xmlns:a16="http://schemas.microsoft.com/office/drawing/2014/main" id="{F4E69F18-4294-6A42-87AC-2FCDBA8EABC8}"/>
                </a:ext>
              </a:extLst>
            </p:cNvPr>
            <p:cNvGrpSpPr/>
            <p:nvPr/>
          </p:nvGrpSpPr>
          <p:grpSpPr>
            <a:xfrm rot="20347201">
              <a:off x="7061908" y="4025695"/>
              <a:ext cx="1524000" cy="1702150"/>
              <a:chOff x="5608523" y="4420386"/>
              <a:chExt cx="1524000" cy="1702150"/>
            </a:xfrm>
          </p:grpSpPr>
          <p:sp>
            <p:nvSpPr>
              <p:cNvPr id="40" name="Arc 39">
                <a:extLst>
                  <a:ext uri="{FF2B5EF4-FFF2-40B4-BE49-F238E27FC236}">
                    <a16:creationId xmlns:a16="http://schemas.microsoft.com/office/drawing/2014/main" id="{46684ED2-A849-8D41-B724-01799241DCFD}"/>
                  </a:ext>
                </a:extLst>
              </p:cNvPr>
              <p:cNvSpPr/>
              <p:nvPr/>
            </p:nvSpPr>
            <p:spPr>
              <a:xfrm rot="1164944">
                <a:off x="5693469" y="5376774"/>
                <a:ext cx="676422" cy="745762"/>
              </a:xfrm>
              <a:prstGeom prst="arc">
                <a:avLst>
                  <a:gd name="adj1" fmla="val 16200000"/>
                  <a:gd name="adj2" fmla="val 20369274"/>
                </a:avLst>
              </a:prstGeom>
              <a:ln w="12700">
                <a:headEnd type="none" w="med" len="med"/>
                <a:tailEnd type="triangle" w="med" len="med"/>
              </a:ln>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41" name="Arc 40">
                <a:extLst>
                  <a:ext uri="{FF2B5EF4-FFF2-40B4-BE49-F238E27FC236}">
                    <a16:creationId xmlns:a16="http://schemas.microsoft.com/office/drawing/2014/main" id="{5DEF2B59-01DF-0846-8A68-087E71DF32DB}"/>
                  </a:ext>
                </a:extLst>
              </p:cNvPr>
              <p:cNvSpPr/>
              <p:nvPr/>
            </p:nvSpPr>
            <p:spPr>
              <a:xfrm rot="1434742" flipV="1">
                <a:off x="5608523" y="4420386"/>
                <a:ext cx="1524000" cy="1011662"/>
              </a:xfrm>
              <a:prstGeom prst="arc">
                <a:avLst>
                  <a:gd name="adj1" fmla="val 16200000"/>
                  <a:gd name="adj2" fmla="val 19914283"/>
                </a:avLst>
              </a:prstGeom>
              <a:ln w="12700">
                <a:headEnd type="none" w="med" len="med"/>
                <a:tailEnd type="triangle" w="med" len="med"/>
              </a:ln>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grpSp>
      </p:grpSp>
    </p:spTree>
    <p:extLst>
      <p:ext uri="{BB962C8B-B14F-4D97-AF65-F5344CB8AC3E}">
        <p14:creationId xmlns:p14="http://schemas.microsoft.com/office/powerpoint/2010/main" val="37685955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1EA67230-4727-5E46-92B1-CA74ECCA27FA}"/>
              </a:ext>
            </a:extLst>
          </p:cNvPr>
          <p:cNvSpPr txBox="1">
            <a:spLocks/>
          </p:cNvSpPr>
          <p:nvPr/>
        </p:nvSpPr>
        <p:spPr>
          <a:xfrm>
            <a:off x="76200" y="838200"/>
            <a:ext cx="8839200" cy="4343400"/>
          </a:xfrm>
          <a:prstGeom prst="rect">
            <a:avLst/>
          </a:prstGeom>
        </p:spPr>
        <p:txBody>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panose="020B0604020202020204" pitchFamily="34" charset="0"/>
              <a:buChar char="•"/>
            </a:pPr>
            <a:r>
              <a:rPr lang="en-US" sz="2000" dirty="0"/>
              <a:t>The signal is striking: two opposite-sign, high energy (E &gt; 500 GeV) charged particles that originate from a common vertex in a small, empty decay volume, point back to the IP through 90 m of rock, and are consistent with bunch crossing timing.</a:t>
            </a:r>
          </a:p>
          <a:p>
            <a:pPr>
              <a:buFont typeface="Arial" panose="020B0604020202020204" pitchFamily="34" charset="0"/>
              <a:buChar char="•"/>
            </a:pPr>
            <a:endParaRPr lang="en-US" sz="1000" dirty="0"/>
          </a:p>
          <a:p>
            <a:pPr>
              <a:buFont typeface="Arial" panose="020B0604020202020204" pitchFamily="34" charset="0"/>
              <a:buChar char="•"/>
            </a:pPr>
            <a:r>
              <a:rPr lang="en-US" sz="2000" dirty="0"/>
              <a:t>Of course, neutrinos and muons get through, but the resulting backgrounds appear to be negligible.</a:t>
            </a:r>
          </a:p>
        </p:txBody>
      </p:sp>
      <p:sp>
        <p:nvSpPr>
          <p:cNvPr id="28676" name="Title 7"/>
          <p:cNvSpPr>
            <a:spLocks noGrp="1"/>
          </p:cNvSpPr>
          <p:nvPr>
            <p:ph type="title"/>
          </p:nvPr>
        </p:nvSpPr>
        <p:spPr>
          <a:xfrm>
            <a:off x="0" y="244475"/>
            <a:ext cx="9144000" cy="441325"/>
          </a:xfrm>
        </p:spPr>
        <p:txBody>
          <a:bodyPr/>
          <a:lstStyle/>
          <a:p>
            <a:r>
              <a:rPr lang="en-US" dirty="0">
                <a:latin typeface="Arial" charset="0"/>
              </a:rPr>
              <a:t>BACKGROUNDS</a:t>
            </a:r>
          </a:p>
        </p:txBody>
      </p:sp>
      <p:pic>
        <p:nvPicPr>
          <p:cNvPr id="3" name="Picture 2">
            <a:extLst>
              <a:ext uri="{FF2B5EF4-FFF2-40B4-BE49-F238E27FC236}">
                <a16:creationId xmlns:a16="http://schemas.microsoft.com/office/drawing/2014/main" id="{F1261413-090D-1A41-8562-6C99BB5BA953}"/>
              </a:ext>
            </a:extLst>
          </p:cNvPr>
          <p:cNvPicPr>
            <a:picLocks noChangeAspect="1"/>
          </p:cNvPicPr>
          <p:nvPr/>
        </p:nvPicPr>
        <p:blipFill rotWithShape="1">
          <a:blip r:embed="rId2"/>
          <a:srcRect t="11062"/>
          <a:stretch/>
        </p:blipFill>
        <p:spPr>
          <a:xfrm>
            <a:off x="4267200" y="3276600"/>
            <a:ext cx="4536621" cy="2671354"/>
          </a:xfrm>
          <a:prstGeom prst="rect">
            <a:avLst/>
          </a:prstGeom>
        </p:spPr>
      </p:pic>
      <p:sp>
        <p:nvSpPr>
          <p:cNvPr id="5" name="TextBox 4">
            <a:extLst>
              <a:ext uri="{FF2B5EF4-FFF2-40B4-BE49-F238E27FC236}">
                <a16:creationId xmlns:a16="http://schemas.microsoft.com/office/drawing/2014/main" id="{A1BA774A-8E4C-804A-B5C6-8EC348C61BFC}"/>
              </a:ext>
            </a:extLst>
          </p:cNvPr>
          <p:cNvSpPr txBox="1"/>
          <p:nvPr/>
        </p:nvSpPr>
        <p:spPr>
          <a:xfrm>
            <a:off x="4572000" y="5943600"/>
            <a:ext cx="3865224" cy="646331"/>
          </a:xfrm>
          <a:prstGeom prst="rect">
            <a:avLst/>
          </a:prstGeom>
          <a:noFill/>
        </p:spPr>
        <p:txBody>
          <a:bodyPr wrap="none" rtlCol="0">
            <a:spAutoFit/>
          </a:bodyPr>
          <a:lstStyle/>
          <a:p>
            <a:pPr algn="ctr" eaLnBrk="1" hangingPunct="1"/>
            <a:r>
              <a:rPr lang="en-US" dirty="0"/>
              <a:t>FLUKA study: Marta </a:t>
            </a:r>
            <a:r>
              <a:rPr lang="en-US" dirty="0" err="1"/>
              <a:t>Sabate-Gilarte</a:t>
            </a:r>
            <a:r>
              <a:rPr lang="en-US" dirty="0"/>
              <a:t>,</a:t>
            </a:r>
          </a:p>
          <a:p>
            <a:pPr algn="ctr" eaLnBrk="1" hangingPunct="1"/>
            <a:r>
              <a:rPr lang="en-US" dirty="0"/>
              <a:t>Francesco </a:t>
            </a:r>
            <a:r>
              <a:rPr lang="en-US" dirty="0" err="1"/>
              <a:t>Cerutti</a:t>
            </a:r>
            <a:r>
              <a:rPr lang="en-US" dirty="0"/>
              <a:t>, Andrea </a:t>
            </a:r>
            <a:r>
              <a:rPr lang="en-US" dirty="0" err="1"/>
              <a:t>Tsinganis</a:t>
            </a:r>
            <a:endParaRPr lang="en-US" dirty="0"/>
          </a:p>
        </p:txBody>
      </p:sp>
      <p:pic>
        <p:nvPicPr>
          <p:cNvPr id="7" name="Picture 6">
            <a:extLst>
              <a:ext uri="{FF2B5EF4-FFF2-40B4-BE49-F238E27FC236}">
                <a16:creationId xmlns:a16="http://schemas.microsoft.com/office/drawing/2014/main" id="{A7B7D02F-5D75-EF43-BD74-F6E25C09B82E}"/>
              </a:ext>
            </a:extLst>
          </p:cNvPr>
          <p:cNvPicPr>
            <a:picLocks noChangeAspect="1"/>
          </p:cNvPicPr>
          <p:nvPr/>
        </p:nvPicPr>
        <p:blipFill>
          <a:blip r:embed="rId3"/>
          <a:stretch>
            <a:fillRect/>
          </a:stretch>
        </p:blipFill>
        <p:spPr>
          <a:xfrm>
            <a:off x="381000" y="3352800"/>
            <a:ext cx="3352800" cy="3237978"/>
          </a:xfrm>
          <a:prstGeom prst="rect">
            <a:avLst/>
          </a:prstGeom>
        </p:spPr>
      </p:pic>
      <p:sp>
        <p:nvSpPr>
          <p:cNvPr id="8" name="TextBox 7">
            <a:extLst>
              <a:ext uri="{FF2B5EF4-FFF2-40B4-BE49-F238E27FC236}">
                <a16:creationId xmlns:a16="http://schemas.microsoft.com/office/drawing/2014/main" id="{B24AB40C-B860-CF47-A9BB-1D4285E501CB}"/>
              </a:ext>
            </a:extLst>
          </p:cNvPr>
          <p:cNvSpPr txBox="1"/>
          <p:nvPr/>
        </p:nvSpPr>
        <p:spPr>
          <a:xfrm>
            <a:off x="2971800" y="3886200"/>
            <a:ext cx="788999" cy="307777"/>
          </a:xfrm>
          <a:prstGeom prst="rect">
            <a:avLst/>
          </a:prstGeom>
          <a:noFill/>
        </p:spPr>
        <p:txBody>
          <a:bodyPr wrap="none" rtlCol="0">
            <a:spAutoFit/>
          </a:bodyPr>
          <a:lstStyle/>
          <a:p>
            <a:r>
              <a:rPr lang="en-US" sz="1400" dirty="0"/>
              <a:t>300 fb</a:t>
            </a:r>
            <a:r>
              <a:rPr lang="en-US" sz="1400" baseline="30000" dirty="0"/>
              <a:t>-1</a:t>
            </a:r>
          </a:p>
        </p:txBody>
      </p:sp>
      <p:sp>
        <p:nvSpPr>
          <p:cNvPr id="9" name="TextBox 8">
            <a:extLst>
              <a:ext uri="{FF2B5EF4-FFF2-40B4-BE49-F238E27FC236}">
                <a16:creationId xmlns:a16="http://schemas.microsoft.com/office/drawing/2014/main" id="{E74A6D19-9650-4C43-BF57-3D82CA435572}"/>
              </a:ext>
            </a:extLst>
          </p:cNvPr>
          <p:cNvSpPr txBox="1"/>
          <p:nvPr/>
        </p:nvSpPr>
        <p:spPr>
          <a:xfrm>
            <a:off x="2590800" y="5867400"/>
            <a:ext cx="1128835" cy="307777"/>
          </a:xfrm>
          <a:prstGeom prst="rect">
            <a:avLst/>
          </a:prstGeom>
          <a:noFill/>
        </p:spPr>
        <p:txBody>
          <a:bodyPr wrap="none" rtlCol="0">
            <a:spAutoFit/>
          </a:bodyPr>
          <a:lstStyle/>
          <a:p>
            <a:r>
              <a:rPr lang="en-US" sz="1400" dirty="0"/>
              <a:t>1708.09389</a:t>
            </a:r>
          </a:p>
        </p:txBody>
      </p:sp>
    </p:spTree>
    <p:extLst>
      <p:ext uri="{BB962C8B-B14F-4D97-AF65-F5344CB8AC3E}">
        <p14:creationId xmlns:p14="http://schemas.microsoft.com/office/powerpoint/2010/main" val="289822118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Title 7"/>
          <p:cNvSpPr>
            <a:spLocks noGrp="1"/>
          </p:cNvSpPr>
          <p:nvPr>
            <p:ph type="title"/>
          </p:nvPr>
        </p:nvSpPr>
        <p:spPr>
          <a:xfrm>
            <a:off x="0" y="244475"/>
            <a:ext cx="9144000" cy="441325"/>
          </a:xfrm>
        </p:spPr>
        <p:txBody>
          <a:bodyPr/>
          <a:lstStyle/>
          <a:p>
            <a:r>
              <a:rPr lang="en-US" dirty="0">
                <a:latin typeface="Arial" charset="0"/>
              </a:rPr>
              <a:t>MORE BACKGROUNDS</a:t>
            </a:r>
          </a:p>
        </p:txBody>
      </p:sp>
      <p:sp>
        <p:nvSpPr>
          <p:cNvPr id="6" name="Content Placeholder 2">
            <a:extLst>
              <a:ext uri="{FF2B5EF4-FFF2-40B4-BE49-F238E27FC236}">
                <a16:creationId xmlns:a16="http://schemas.microsoft.com/office/drawing/2014/main" id="{1EA67230-4727-5E46-92B1-CA74ECCA27FA}"/>
              </a:ext>
            </a:extLst>
          </p:cNvPr>
          <p:cNvSpPr txBox="1">
            <a:spLocks/>
          </p:cNvSpPr>
          <p:nvPr/>
        </p:nvSpPr>
        <p:spPr>
          <a:xfrm>
            <a:off x="76200" y="762000"/>
            <a:ext cx="8763000" cy="5105400"/>
          </a:xfrm>
          <a:prstGeom prst="rect">
            <a:avLst/>
          </a:prstGeom>
        </p:spPr>
        <p:txBody>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Recent FLUKA study finds that proton showers in dispersion suppressor and beam-gas background (from “beam 2”) are also negligible.</a:t>
            </a:r>
          </a:p>
        </p:txBody>
      </p:sp>
      <p:pic>
        <p:nvPicPr>
          <p:cNvPr id="4" name="Picture 3">
            <a:extLst>
              <a:ext uri="{FF2B5EF4-FFF2-40B4-BE49-F238E27FC236}">
                <a16:creationId xmlns:a16="http://schemas.microsoft.com/office/drawing/2014/main" id="{546B495C-23FA-594B-89B5-C255B6B81C2E}"/>
              </a:ext>
            </a:extLst>
          </p:cNvPr>
          <p:cNvPicPr>
            <a:picLocks noChangeAspect="1"/>
          </p:cNvPicPr>
          <p:nvPr/>
        </p:nvPicPr>
        <p:blipFill>
          <a:blip r:embed="rId2"/>
          <a:stretch>
            <a:fillRect/>
          </a:stretch>
        </p:blipFill>
        <p:spPr>
          <a:xfrm>
            <a:off x="546100" y="1600200"/>
            <a:ext cx="8064500" cy="1752600"/>
          </a:xfrm>
          <a:prstGeom prst="rect">
            <a:avLst/>
          </a:prstGeom>
        </p:spPr>
      </p:pic>
      <p:sp>
        <p:nvSpPr>
          <p:cNvPr id="7" name="Content Placeholder 2">
            <a:extLst>
              <a:ext uri="{FF2B5EF4-FFF2-40B4-BE49-F238E27FC236}">
                <a16:creationId xmlns:a16="http://schemas.microsoft.com/office/drawing/2014/main" id="{23841D91-672F-B54A-963B-EEE3BAA201A7}"/>
              </a:ext>
            </a:extLst>
          </p:cNvPr>
          <p:cNvSpPr txBox="1">
            <a:spLocks/>
          </p:cNvSpPr>
          <p:nvPr/>
        </p:nvSpPr>
        <p:spPr>
          <a:xfrm>
            <a:off x="76200" y="3643086"/>
            <a:ext cx="4385243" cy="2910114"/>
          </a:xfrm>
          <a:prstGeom prst="rect">
            <a:avLst/>
          </a:prstGeom>
        </p:spPr>
        <p:txBody>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The dispersion of the machine means activity close to FASER from diffractive proton losses is very small. It would be orders of magnitude higher 50m along LHC in either direction.  The radiation level in TI18 is low (&lt;10</a:t>
            </a:r>
            <a:r>
              <a:rPr lang="en-US" sz="2000" baseline="30000" dirty="0"/>
              <a:t>-2</a:t>
            </a:r>
            <a:r>
              <a:rPr lang="en-US" sz="2000" dirty="0"/>
              <a:t> </a:t>
            </a:r>
            <a:r>
              <a:rPr lang="en-US" sz="2000" dirty="0" err="1"/>
              <a:t>Gy</a:t>
            </a:r>
            <a:r>
              <a:rPr lang="en-US" sz="2000" dirty="0"/>
              <a:t>/year), which is encouraging for detector electronics.</a:t>
            </a:r>
          </a:p>
        </p:txBody>
      </p:sp>
      <p:pic>
        <p:nvPicPr>
          <p:cNvPr id="5" name="Picture 4">
            <a:extLst>
              <a:ext uri="{FF2B5EF4-FFF2-40B4-BE49-F238E27FC236}">
                <a16:creationId xmlns:a16="http://schemas.microsoft.com/office/drawing/2014/main" id="{4D705B0D-2DB3-DB4D-ACF8-5C0FE896BEC7}"/>
              </a:ext>
            </a:extLst>
          </p:cNvPr>
          <p:cNvPicPr>
            <a:picLocks noChangeAspect="1"/>
          </p:cNvPicPr>
          <p:nvPr/>
        </p:nvPicPr>
        <p:blipFill>
          <a:blip r:embed="rId3"/>
          <a:stretch>
            <a:fillRect/>
          </a:stretch>
        </p:blipFill>
        <p:spPr>
          <a:xfrm>
            <a:off x="4572000" y="3429000"/>
            <a:ext cx="4156643" cy="2759452"/>
          </a:xfrm>
          <a:prstGeom prst="rect">
            <a:avLst/>
          </a:prstGeom>
        </p:spPr>
      </p:pic>
      <p:sp>
        <p:nvSpPr>
          <p:cNvPr id="9" name="TextBox 8">
            <a:extLst>
              <a:ext uri="{FF2B5EF4-FFF2-40B4-BE49-F238E27FC236}">
                <a16:creationId xmlns:a16="http://schemas.microsoft.com/office/drawing/2014/main" id="{CF39F2F5-6BF0-FC48-AD32-D5BE94A68483}"/>
              </a:ext>
            </a:extLst>
          </p:cNvPr>
          <p:cNvSpPr txBox="1"/>
          <p:nvPr/>
        </p:nvSpPr>
        <p:spPr>
          <a:xfrm>
            <a:off x="4175217" y="6096000"/>
            <a:ext cx="4816383" cy="307777"/>
          </a:xfrm>
          <a:prstGeom prst="rect">
            <a:avLst/>
          </a:prstGeom>
          <a:noFill/>
        </p:spPr>
        <p:txBody>
          <a:bodyPr wrap="none" rtlCol="0">
            <a:spAutoFit/>
          </a:bodyPr>
          <a:lstStyle/>
          <a:p>
            <a:pPr algn="ctr" eaLnBrk="1" hangingPunct="1"/>
            <a:r>
              <a:rPr lang="en-US" sz="1400" dirty="0"/>
              <a:t>Marta </a:t>
            </a:r>
            <a:r>
              <a:rPr lang="en-US" sz="1400" dirty="0" err="1"/>
              <a:t>Sabate-Gilarte</a:t>
            </a:r>
            <a:r>
              <a:rPr lang="en-US" sz="1400" dirty="0"/>
              <a:t>, Francesco </a:t>
            </a:r>
            <a:r>
              <a:rPr lang="en-US" sz="1400" dirty="0" err="1"/>
              <a:t>Cerutti</a:t>
            </a:r>
            <a:r>
              <a:rPr lang="en-US" sz="1400" dirty="0"/>
              <a:t>, Andrea </a:t>
            </a:r>
            <a:r>
              <a:rPr lang="en-US" sz="1400" dirty="0" err="1"/>
              <a:t>Tsinganis</a:t>
            </a:r>
            <a:endParaRPr lang="en-US" sz="1400" dirty="0"/>
          </a:p>
        </p:txBody>
      </p:sp>
    </p:spTree>
    <p:extLst>
      <p:ext uri="{BB962C8B-B14F-4D97-AF65-F5344CB8AC3E}">
        <p14:creationId xmlns:p14="http://schemas.microsoft.com/office/powerpoint/2010/main" val="1630676640"/>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ChangeArrowheads="1"/>
          </p:cNvSpPr>
          <p:nvPr/>
        </p:nvSpPr>
        <p:spPr bwMode="auto">
          <a:xfrm>
            <a:off x="152400" y="1066800"/>
            <a:ext cx="4159270" cy="53500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eaLnBrk="1" hangingPunct="1">
              <a:buFont typeface="Arial" panose="020B0604020202020204" pitchFamily="34" charset="0"/>
              <a:buChar char="•"/>
            </a:pPr>
            <a:r>
              <a:rPr lang="en-US" sz="2000" dirty="0"/>
              <a:t>In Technical Shutdown 1 (TS1, next week), we will begin the first in situ measurements at the FASER site.</a:t>
            </a:r>
          </a:p>
          <a:p>
            <a:pPr marL="342900" indent="-342900" eaLnBrk="1" hangingPunct="1">
              <a:buFont typeface="Arial" panose="020B0604020202020204" pitchFamily="34" charset="0"/>
              <a:buChar char="•"/>
            </a:pPr>
            <a:endParaRPr lang="en-US" sz="2000" dirty="0"/>
          </a:p>
          <a:p>
            <a:pPr marL="342900" indent="-342900" eaLnBrk="1" hangingPunct="1">
              <a:buFont typeface="Arial" panose="020B0604020202020204" pitchFamily="34" charset="0"/>
              <a:buChar char="•"/>
            </a:pPr>
            <a:r>
              <a:rPr lang="en-US" sz="2000" dirty="0"/>
              <a:t>CERN survey team will map out and mark the “on-axis” line in TI18 to ~mm accuracy.</a:t>
            </a:r>
          </a:p>
          <a:p>
            <a:pPr marL="342900" indent="-342900" eaLnBrk="1" hangingPunct="1">
              <a:buFont typeface="Arial" panose="020B0604020202020204" pitchFamily="34" charset="0"/>
              <a:buChar char="•"/>
            </a:pPr>
            <a:endParaRPr lang="en-US" sz="2000" dirty="0"/>
          </a:p>
          <a:p>
            <a:pPr marL="342900" indent="-342900" eaLnBrk="1" hangingPunct="1">
              <a:buFont typeface="Arial" panose="020B0604020202020204" pitchFamily="34" charset="0"/>
              <a:buChar char="•"/>
            </a:pPr>
            <a:r>
              <a:rPr lang="en-US" sz="2000" dirty="0"/>
              <a:t>An emulsion detector has been prepared and will be placed at the FASER location in TS1, removed in TS2 (or before).</a:t>
            </a:r>
          </a:p>
          <a:p>
            <a:pPr marL="342900" indent="-342900" eaLnBrk="1" hangingPunct="1">
              <a:buFont typeface="Arial" panose="020B0604020202020204" pitchFamily="34" charset="0"/>
              <a:buChar char="•"/>
            </a:pPr>
            <a:endParaRPr lang="en-US" sz="2000" dirty="0"/>
          </a:p>
          <a:p>
            <a:pPr marL="342900" indent="-342900" eaLnBrk="1" hangingPunct="1">
              <a:buFont typeface="Arial" panose="020B0604020202020204" pitchFamily="34" charset="0"/>
              <a:buChar char="•"/>
            </a:pPr>
            <a:r>
              <a:rPr lang="en-US" sz="2000" dirty="0"/>
              <a:t>A </a:t>
            </a:r>
            <a:r>
              <a:rPr lang="en-US" sz="2000" dirty="0" err="1"/>
              <a:t>BatMon</a:t>
            </a:r>
            <a:r>
              <a:rPr lang="en-US" sz="2000" dirty="0"/>
              <a:t> (battery-operated radiation monitor) will also be installed.</a:t>
            </a:r>
          </a:p>
          <a:p>
            <a:pPr marL="342900" indent="-342900" eaLnBrk="1" hangingPunct="1">
              <a:buFont typeface="Arial" panose="020B0604020202020204" pitchFamily="34" charset="0"/>
              <a:buChar char="•"/>
            </a:pPr>
            <a:endParaRPr lang="en-US" sz="2000" dirty="0"/>
          </a:p>
          <a:p>
            <a:pPr marL="342900" indent="-342900" eaLnBrk="1" hangingPunct="1">
              <a:buFont typeface="Arial" panose="020B0604020202020204" pitchFamily="34" charset="0"/>
              <a:buChar char="•"/>
            </a:pPr>
            <a:endParaRPr lang="en-US" sz="2000" dirty="0"/>
          </a:p>
          <a:p>
            <a:pPr marL="342900" indent="-342900" eaLnBrk="1" hangingPunct="1">
              <a:buFont typeface="Arial" panose="020B0604020202020204" pitchFamily="34" charset="0"/>
              <a:buChar char="•"/>
            </a:pPr>
            <a:endParaRPr lang="en-US" sz="2000" dirty="0"/>
          </a:p>
          <a:p>
            <a:pPr marL="342900" indent="-342900" eaLnBrk="1" hangingPunct="1">
              <a:buFont typeface="Arial" panose="020B0604020202020204" pitchFamily="34" charset="0"/>
              <a:buChar char="•"/>
            </a:pPr>
            <a:endParaRPr lang="en-US" sz="2000" dirty="0"/>
          </a:p>
          <a:p>
            <a:pPr marL="342900" indent="-342900">
              <a:spcBef>
                <a:spcPct val="20000"/>
              </a:spcBef>
              <a:buFontTx/>
              <a:buChar char="•"/>
            </a:pPr>
            <a:endParaRPr lang="en-US" sz="2000" dirty="0"/>
          </a:p>
          <a:p>
            <a:pPr marL="342900" indent="-342900">
              <a:spcBef>
                <a:spcPct val="20000"/>
              </a:spcBef>
              <a:buFontTx/>
              <a:buChar char="•"/>
            </a:pPr>
            <a:endParaRPr lang="en-US" sz="2000" dirty="0"/>
          </a:p>
          <a:p>
            <a:pPr marL="342900" indent="-342900">
              <a:spcBef>
                <a:spcPct val="20000"/>
              </a:spcBef>
              <a:buFontTx/>
              <a:buChar char="•"/>
            </a:pPr>
            <a:endParaRPr lang="en-US" sz="2400" dirty="0"/>
          </a:p>
        </p:txBody>
      </p:sp>
      <p:sp>
        <p:nvSpPr>
          <p:cNvPr id="28676" name="Title 7"/>
          <p:cNvSpPr>
            <a:spLocks noGrp="1"/>
          </p:cNvSpPr>
          <p:nvPr>
            <p:ph type="title"/>
          </p:nvPr>
        </p:nvSpPr>
        <p:spPr>
          <a:xfrm>
            <a:off x="0" y="244475"/>
            <a:ext cx="9144000" cy="441325"/>
          </a:xfrm>
        </p:spPr>
        <p:txBody>
          <a:bodyPr/>
          <a:lstStyle/>
          <a:p>
            <a:r>
              <a:rPr lang="en-US" dirty="0">
                <a:latin typeface="Arial" charset="0"/>
              </a:rPr>
              <a:t>IN SITU MEASUREMENTS</a:t>
            </a:r>
          </a:p>
        </p:txBody>
      </p:sp>
      <p:pic>
        <p:nvPicPr>
          <p:cNvPr id="2" name="Picture 1">
            <a:extLst>
              <a:ext uri="{FF2B5EF4-FFF2-40B4-BE49-F238E27FC236}">
                <a16:creationId xmlns:a16="http://schemas.microsoft.com/office/drawing/2014/main" id="{0183FEE5-EED1-0543-87AF-2A67147B4E80}"/>
              </a:ext>
            </a:extLst>
          </p:cNvPr>
          <p:cNvPicPr>
            <a:picLocks noChangeAspect="1"/>
          </p:cNvPicPr>
          <p:nvPr/>
        </p:nvPicPr>
        <p:blipFill>
          <a:blip r:embed="rId2"/>
          <a:stretch>
            <a:fillRect/>
          </a:stretch>
        </p:blipFill>
        <p:spPr>
          <a:xfrm>
            <a:off x="4464070" y="3505200"/>
            <a:ext cx="4378779" cy="2988517"/>
          </a:xfrm>
          <a:prstGeom prst="rect">
            <a:avLst/>
          </a:prstGeom>
        </p:spPr>
      </p:pic>
      <p:pic>
        <p:nvPicPr>
          <p:cNvPr id="3" name="Picture 2">
            <a:extLst>
              <a:ext uri="{FF2B5EF4-FFF2-40B4-BE49-F238E27FC236}">
                <a16:creationId xmlns:a16="http://schemas.microsoft.com/office/drawing/2014/main" id="{8AFA722F-ABE2-344C-9FD2-259490601377}"/>
              </a:ext>
            </a:extLst>
          </p:cNvPr>
          <p:cNvPicPr>
            <a:picLocks noChangeAspect="1"/>
          </p:cNvPicPr>
          <p:nvPr/>
        </p:nvPicPr>
        <p:blipFill>
          <a:blip r:embed="rId3"/>
          <a:stretch>
            <a:fillRect/>
          </a:stretch>
        </p:blipFill>
        <p:spPr>
          <a:xfrm>
            <a:off x="4464070" y="838200"/>
            <a:ext cx="4527530" cy="2527504"/>
          </a:xfrm>
          <a:prstGeom prst="rect">
            <a:avLst/>
          </a:prstGeom>
        </p:spPr>
      </p:pic>
    </p:spTree>
    <p:extLst>
      <p:ext uri="{BB962C8B-B14F-4D97-AF65-F5344CB8AC3E}">
        <p14:creationId xmlns:p14="http://schemas.microsoft.com/office/powerpoint/2010/main" val="1761265069"/>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ChangeArrowheads="1"/>
          </p:cNvSpPr>
          <p:nvPr/>
        </p:nvSpPr>
        <p:spPr bwMode="auto">
          <a:xfrm>
            <a:off x="228600" y="914400"/>
            <a:ext cx="8534400"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spcBef>
                <a:spcPct val="20000"/>
              </a:spcBef>
              <a:buFontTx/>
              <a:buChar char="•"/>
            </a:pPr>
            <a:r>
              <a:rPr lang="en-US" sz="2000" dirty="0"/>
              <a:t>FASER is an opportunity for a small and inexpensive experiment to search for a full range of light and weakly-interacting particles, complementing other experiments.  FASER collects data when ATLAS collects data, but is independent (requires only bunch crossing timing).</a:t>
            </a:r>
          </a:p>
          <a:p>
            <a:pPr marL="342900" indent="-342900">
              <a:spcBef>
                <a:spcPct val="20000"/>
              </a:spcBef>
              <a:buFontTx/>
              <a:buChar char="•"/>
            </a:pPr>
            <a:endParaRPr lang="en-US" sz="1000" dirty="0"/>
          </a:p>
          <a:p>
            <a:pPr marL="342900" indent="-342900">
              <a:spcBef>
                <a:spcPct val="20000"/>
              </a:spcBef>
              <a:buFontTx/>
              <a:buChar char="•"/>
            </a:pPr>
            <a:r>
              <a:rPr lang="en-US" sz="2000" dirty="0"/>
              <a:t>TS1 (next week): installation of </a:t>
            </a:r>
            <a:r>
              <a:rPr lang="en-US" sz="2000" dirty="0" err="1"/>
              <a:t>BatMon</a:t>
            </a:r>
            <a:r>
              <a:rPr lang="en-US" sz="2000" dirty="0"/>
              <a:t>, emulsion detector for validation of FLUKA study, first in-situ measurements.</a:t>
            </a:r>
          </a:p>
          <a:p>
            <a:pPr marL="342900" indent="-342900">
              <a:spcBef>
                <a:spcPct val="20000"/>
              </a:spcBef>
              <a:buFontTx/>
              <a:buChar char="•"/>
            </a:pPr>
            <a:endParaRPr lang="en-US" sz="1000" dirty="0"/>
          </a:p>
          <a:p>
            <a:pPr marL="342900" indent="-342900">
              <a:spcBef>
                <a:spcPct val="20000"/>
              </a:spcBef>
              <a:buFontTx/>
              <a:buChar char="•"/>
            </a:pPr>
            <a:r>
              <a:rPr lang="en-US" sz="2000" dirty="0"/>
              <a:t>Currently pursuing funding options and seeking CERN approval. If successful, a possible timeline and plan is</a:t>
            </a:r>
          </a:p>
          <a:p>
            <a:pPr>
              <a:spcBef>
                <a:spcPct val="20000"/>
              </a:spcBef>
            </a:pPr>
            <a:endParaRPr lang="en-US" sz="1000" dirty="0"/>
          </a:p>
          <a:p>
            <a:pPr>
              <a:spcBef>
                <a:spcPct val="20000"/>
              </a:spcBef>
            </a:pPr>
            <a:r>
              <a:rPr lang="en-US" sz="1000" dirty="0"/>
              <a:t>	   </a:t>
            </a:r>
            <a:r>
              <a:rPr lang="en-US" sz="2000" dirty="0"/>
              <a:t>Install FASER 1 in LS2 (2019-20) for Run 3 (150 fb</a:t>
            </a:r>
            <a:r>
              <a:rPr lang="en-US" sz="2000" baseline="30000" dirty="0"/>
              <a:t>-1</a:t>
            </a:r>
            <a:r>
              <a:rPr lang="en-US" sz="2000" dirty="0"/>
              <a:t>)</a:t>
            </a:r>
          </a:p>
          <a:p>
            <a:pPr marL="1200150" lvl="2" indent="-285750">
              <a:spcBef>
                <a:spcPct val="20000"/>
              </a:spcBef>
              <a:buFont typeface="Cambria Math" panose="02040503050406030204" pitchFamily="18" charset="0"/>
              <a:buChar char="⎯"/>
            </a:pPr>
            <a:r>
              <a:rPr lang="en-US" dirty="0">
                <a:solidFill>
                  <a:srgbClr val="0000FF"/>
                </a:solidFill>
              </a:rPr>
              <a:t>R = 10 cm, L = 3 m, requires lowering floor by 50cm in existing tunnel</a:t>
            </a:r>
          </a:p>
          <a:p>
            <a:pPr marL="1200150" lvl="2" indent="-285750">
              <a:spcBef>
                <a:spcPct val="20000"/>
              </a:spcBef>
              <a:buFont typeface="Cambria Math" panose="02040503050406030204" pitchFamily="18" charset="0"/>
              <a:buChar char="⎯"/>
            </a:pPr>
            <a:r>
              <a:rPr lang="en-US" dirty="0">
                <a:solidFill>
                  <a:srgbClr val="0000FF"/>
                </a:solidFill>
              </a:rPr>
              <a:t>Target dark photons, B-L gauge bosons, ALPs, etc.</a:t>
            </a:r>
          </a:p>
          <a:p>
            <a:pPr>
              <a:spcBef>
                <a:spcPct val="20000"/>
              </a:spcBef>
            </a:pPr>
            <a:endParaRPr lang="en-US" sz="1000" dirty="0"/>
          </a:p>
          <a:p>
            <a:pPr>
              <a:spcBef>
                <a:spcPct val="20000"/>
              </a:spcBef>
            </a:pPr>
            <a:r>
              <a:rPr lang="en-US" sz="1000" dirty="0"/>
              <a:t>	   </a:t>
            </a:r>
            <a:r>
              <a:rPr lang="en-US" sz="2000" dirty="0"/>
              <a:t>Install FASER 2 in LS3 (2023-25) for HL-LHC (3 ab</a:t>
            </a:r>
            <a:r>
              <a:rPr lang="en-US" sz="2000" baseline="30000" dirty="0"/>
              <a:t>-1</a:t>
            </a:r>
            <a:r>
              <a:rPr lang="en-US" sz="2000" dirty="0"/>
              <a:t>)</a:t>
            </a:r>
          </a:p>
          <a:p>
            <a:pPr marL="1200150" lvl="2" indent="-285750">
              <a:spcBef>
                <a:spcPct val="20000"/>
              </a:spcBef>
              <a:buFont typeface="Cambria Math" panose="02040503050406030204" pitchFamily="18" charset="0"/>
              <a:buChar char="⎯"/>
            </a:pPr>
            <a:r>
              <a:rPr lang="en-US" dirty="0">
                <a:solidFill>
                  <a:srgbClr val="0000FF"/>
                </a:solidFill>
              </a:rPr>
              <a:t>R = 1 m, L = 5 m, requires some extension of existing tunnel</a:t>
            </a:r>
          </a:p>
          <a:p>
            <a:pPr marL="1200150" lvl="2" indent="-285750">
              <a:spcBef>
                <a:spcPct val="20000"/>
              </a:spcBef>
              <a:buFont typeface="Cambria Math" panose="02040503050406030204" pitchFamily="18" charset="0"/>
              <a:buChar char="⎯"/>
            </a:pPr>
            <a:r>
              <a:rPr lang="en-US" dirty="0">
                <a:solidFill>
                  <a:srgbClr val="0000FF"/>
                </a:solidFill>
              </a:rPr>
              <a:t>Full physics program: dark photons, B-L, ALPs, dark Higgs, HNLs, etc.</a:t>
            </a:r>
          </a:p>
          <a:p>
            <a:pPr marL="1257300" lvl="2" indent="-342900">
              <a:spcBef>
                <a:spcPct val="20000"/>
              </a:spcBef>
              <a:buFontTx/>
              <a:buChar char="•"/>
            </a:pPr>
            <a:endParaRPr lang="en-US" sz="2400" dirty="0"/>
          </a:p>
          <a:p>
            <a:pPr marL="342900" indent="-342900">
              <a:spcBef>
                <a:spcPct val="20000"/>
              </a:spcBef>
              <a:buFontTx/>
              <a:buChar char="•"/>
            </a:pPr>
            <a:endParaRPr lang="en-US" sz="2400" dirty="0"/>
          </a:p>
          <a:p>
            <a:pPr marL="342900" indent="-342900">
              <a:spcBef>
                <a:spcPct val="20000"/>
              </a:spcBef>
              <a:buFontTx/>
              <a:buChar char="•"/>
            </a:pPr>
            <a:endParaRPr lang="en-US" sz="2400" dirty="0"/>
          </a:p>
          <a:p>
            <a:pPr marL="342900" indent="-342900">
              <a:spcBef>
                <a:spcPct val="20000"/>
              </a:spcBef>
              <a:buFontTx/>
              <a:buChar char="•"/>
            </a:pPr>
            <a:endParaRPr lang="en-US" sz="2400" dirty="0"/>
          </a:p>
          <a:p>
            <a:pPr marL="342900" indent="-342900">
              <a:spcBef>
                <a:spcPct val="20000"/>
              </a:spcBef>
              <a:buFontTx/>
              <a:buChar char="•"/>
            </a:pPr>
            <a:endParaRPr lang="en-US" sz="2400" dirty="0"/>
          </a:p>
          <a:p>
            <a:pPr marL="342900" indent="-342900">
              <a:spcBef>
                <a:spcPct val="20000"/>
              </a:spcBef>
              <a:buFontTx/>
              <a:buChar char="•"/>
            </a:pPr>
            <a:endParaRPr lang="en-US" sz="2400" dirty="0"/>
          </a:p>
        </p:txBody>
      </p:sp>
      <p:sp>
        <p:nvSpPr>
          <p:cNvPr id="28676" name="Title 7"/>
          <p:cNvSpPr>
            <a:spLocks noGrp="1"/>
          </p:cNvSpPr>
          <p:nvPr>
            <p:ph type="title"/>
          </p:nvPr>
        </p:nvSpPr>
        <p:spPr>
          <a:xfrm>
            <a:off x="0" y="244475"/>
            <a:ext cx="9144000" cy="441325"/>
          </a:xfrm>
        </p:spPr>
        <p:txBody>
          <a:bodyPr/>
          <a:lstStyle/>
          <a:p>
            <a:r>
              <a:rPr lang="en-US" dirty="0">
                <a:latin typeface="Arial" charset="0"/>
              </a:rPr>
              <a:t>SUMMARY AND TIMELINE</a:t>
            </a:r>
          </a:p>
        </p:txBody>
      </p:sp>
    </p:spTree>
    <p:extLst>
      <p:ext uri="{BB962C8B-B14F-4D97-AF65-F5344CB8AC3E}">
        <p14:creationId xmlns:p14="http://schemas.microsoft.com/office/powerpoint/2010/main" val="3527512984"/>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ChangeArrowheads="1"/>
          </p:cNvSpPr>
          <p:nvPr/>
        </p:nvSpPr>
        <p:spPr bwMode="auto">
          <a:xfrm>
            <a:off x="228600" y="838200"/>
            <a:ext cx="8534400" cy="586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pPr>
            <a:endParaRPr lang="en-US" sz="2400" dirty="0"/>
          </a:p>
          <a:p>
            <a:pPr algn="ctr">
              <a:spcBef>
                <a:spcPct val="20000"/>
              </a:spcBef>
            </a:pPr>
            <a:endParaRPr lang="en-US" sz="2400" dirty="0"/>
          </a:p>
          <a:p>
            <a:pPr algn="ctr">
              <a:spcBef>
                <a:spcPct val="20000"/>
              </a:spcBef>
            </a:pPr>
            <a:endParaRPr lang="en-US" sz="2400" dirty="0"/>
          </a:p>
          <a:p>
            <a:pPr algn="ctr">
              <a:spcBef>
                <a:spcPct val="20000"/>
              </a:spcBef>
            </a:pPr>
            <a:endParaRPr lang="en-US" sz="2400" dirty="0"/>
          </a:p>
          <a:p>
            <a:pPr algn="ctr">
              <a:spcBef>
                <a:spcPct val="20000"/>
              </a:spcBef>
            </a:pPr>
            <a:endParaRPr lang="en-US" sz="2400" dirty="0"/>
          </a:p>
          <a:p>
            <a:pPr algn="ctr">
              <a:spcBef>
                <a:spcPct val="20000"/>
              </a:spcBef>
            </a:pPr>
            <a:endParaRPr lang="en-US" sz="2400" dirty="0"/>
          </a:p>
          <a:p>
            <a:pPr algn="ctr">
              <a:spcBef>
                <a:spcPct val="20000"/>
              </a:spcBef>
            </a:pPr>
            <a:r>
              <a:rPr lang="en-US" sz="2400" b="1" dirty="0"/>
              <a:t>BACKUP</a:t>
            </a:r>
          </a:p>
          <a:p>
            <a:pPr marL="342900" indent="-342900">
              <a:spcBef>
                <a:spcPct val="20000"/>
              </a:spcBef>
              <a:buFontTx/>
              <a:buChar char="•"/>
            </a:pPr>
            <a:endParaRPr lang="en-US" sz="2400" dirty="0"/>
          </a:p>
        </p:txBody>
      </p:sp>
      <p:sp>
        <p:nvSpPr>
          <p:cNvPr id="28676" name="Title 7"/>
          <p:cNvSpPr>
            <a:spLocks noGrp="1"/>
          </p:cNvSpPr>
          <p:nvPr>
            <p:ph type="title"/>
          </p:nvPr>
        </p:nvSpPr>
        <p:spPr>
          <a:xfrm>
            <a:off x="0" y="244475"/>
            <a:ext cx="9144000" cy="441325"/>
          </a:xfrm>
        </p:spPr>
        <p:txBody>
          <a:bodyPr/>
          <a:lstStyle/>
          <a:p>
            <a:endParaRPr lang="en-US" dirty="0">
              <a:latin typeface="Arial" charset="0"/>
            </a:endParaRPr>
          </a:p>
        </p:txBody>
      </p:sp>
    </p:spTree>
    <p:extLst>
      <p:ext uri="{BB962C8B-B14F-4D97-AF65-F5344CB8AC3E}">
        <p14:creationId xmlns:p14="http://schemas.microsoft.com/office/powerpoint/2010/main" val="1595343757"/>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76200"/>
            <a:ext cx="7772400" cy="733425"/>
          </a:xfrm>
        </p:spPr>
        <p:txBody>
          <a:bodyPr/>
          <a:lstStyle/>
          <a:p>
            <a:pPr eaLnBrk="1" hangingPunct="1"/>
            <a:r>
              <a:rPr lang="en-US" dirty="0">
                <a:latin typeface="Arial" charset="0"/>
              </a:rPr>
              <a:t>FASER GROUP</a:t>
            </a:r>
          </a:p>
        </p:txBody>
      </p:sp>
      <p:sp>
        <p:nvSpPr>
          <p:cNvPr id="4" name="Content Placeholder 3">
            <a:extLst>
              <a:ext uri="{FF2B5EF4-FFF2-40B4-BE49-F238E27FC236}">
                <a16:creationId xmlns:a16="http://schemas.microsoft.com/office/drawing/2014/main" id="{993F80C9-6130-4D49-B2CD-3EE5B25D11B0}"/>
              </a:ext>
            </a:extLst>
          </p:cNvPr>
          <p:cNvSpPr>
            <a:spLocks noGrp="1"/>
          </p:cNvSpPr>
          <p:nvPr>
            <p:ph idx="1"/>
          </p:nvPr>
        </p:nvSpPr>
        <p:spPr>
          <a:xfrm>
            <a:off x="76200" y="5715000"/>
            <a:ext cx="8991600" cy="685799"/>
          </a:xfrm>
        </p:spPr>
        <p:txBody>
          <a:bodyPr/>
          <a:lstStyle/>
          <a:p>
            <a:pPr marL="0" indent="0" algn="ctr">
              <a:buNone/>
            </a:pPr>
            <a:r>
              <a:rPr lang="en-US" sz="2000" b="1" dirty="0">
                <a:latin typeface="Arial" charset="0"/>
                <a:sym typeface="Wingdings"/>
              </a:rPr>
              <a:t>More info:</a:t>
            </a:r>
            <a:r>
              <a:rPr lang="en-US" sz="2000" b="1" dirty="0"/>
              <a:t> https://</a:t>
            </a:r>
            <a:r>
              <a:rPr lang="en-US" sz="2000" b="1" dirty="0" err="1"/>
              <a:t>twiki.cern.ch</a:t>
            </a:r>
            <a:r>
              <a:rPr lang="en-US" sz="2000" b="1" dirty="0"/>
              <a:t>/</a:t>
            </a:r>
            <a:r>
              <a:rPr lang="en-US" sz="2000" b="1" dirty="0" err="1"/>
              <a:t>twiki</a:t>
            </a:r>
            <a:r>
              <a:rPr lang="en-US" sz="2000" b="1" dirty="0"/>
              <a:t>/bin/</a:t>
            </a:r>
            <a:r>
              <a:rPr lang="en-US" sz="2000" b="1" dirty="0" err="1"/>
              <a:t>viewauth</a:t>
            </a:r>
            <a:r>
              <a:rPr lang="en-US" sz="2000" b="1" dirty="0"/>
              <a:t>/FASER/</a:t>
            </a:r>
            <a:r>
              <a:rPr lang="en-US" sz="2000" b="1" dirty="0" err="1"/>
              <a:t>WebHome</a:t>
            </a:r>
            <a:r>
              <a:rPr lang="en-US" sz="2000" b="1" dirty="0">
                <a:latin typeface="Arial" charset="0"/>
                <a:sym typeface="Wingdings"/>
              </a:rPr>
              <a:t> </a:t>
            </a:r>
            <a:endParaRPr lang="en-US" sz="1400" b="1" dirty="0">
              <a:latin typeface="Arial" charset="0"/>
              <a:sym typeface="Wingdings"/>
            </a:endParaRPr>
          </a:p>
          <a:p>
            <a:endParaRPr lang="en-US" sz="2000" b="1"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pPr marL="0" indent="0">
              <a:buNone/>
            </a:pPr>
            <a:endParaRPr lang="en-US" sz="2000" dirty="0">
              <a:latin typeface="Arial" charset="0"/>
              <a:sym typeface="Wingdings"/>
            </a:endParaRPr>
          </a:p>
          <a:p>
            <a:endParaRPr lang="en-US" dirty="0"/>
          </a:p>
        </p:txBody>
      </p:sp>
      <p:pic>
        <p:nvPicPr>
          <p:cNvPr id="3" name="Picture 2">
            <a:extLst>
              <a:ext uri="{FF2B5EF4-FFF2-40B4-BE49-F238E27FC236}">
                <a16:creationId xmlns:a16="http://schemas.microsoft.com/office/drawing/2014/main" id="{551BF4C2-07C8-D348-A367-811F19EA0204}"/>
              </a:ext>
            </a:extLst>
          </p:cNvPr>
          <p:cNvPicPr>
            <a:picLocks noChangeAspect="1"/>
          </p:cNvPicPr>
          <p:nvPr/>
        </p:nvPicPr>
        <p:blipFill>
          <a:blip r:embed="rId2"/>
          <a:stretch>
            <a:fillRect/>
          </a:stretch>
        </p:blipFill>
        <p:spPr>
          <a:xfrm>
            <a:off x="1222876" y="1219200"/>
            <a:ext cx="6625724" cy="4127500"/>
          </a:xfrm>
          <a:prstGeom prst="rect">
            <a:avLst/>
          </a:prstGeom>
        </p:spPr>
      </p:pic>
    </p:spTree>
    <p:extLst>
      <p:ext uri="{BB962C8B-B14F-4D97-AF65-F5344CB8AC3E}">
        <p14:creationId xmlns:p14="http://schemas.microsoft.com/office/powerpoint/2010/main" val="3547825796"/>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C67B11C-3368-6E4B-8242-A9A220E0DC05}"/>
              </a:ext>
            </a:extLst>
          </p:cNvPr>
          <p:cNvGrpSpPr/>
          <p:nvPr/>
        </p:nvGrpSpPr>
        <p:grpSpPr>
          <a:xfrm>
            <a:off x="5090509" y="4800600"/>
            <a:ext cx="3215291" cy="1832230"/>
            <a:chOff x="7015715" y="3886200"/>
            <a:chExt cx="3389839" cy="1939904"/>
          </a:xfrm>
        </p:grpSpPr>
        <p:grpSp>
          <p:nvGrpSpPr>
            <p:cNvPr id="10" name="Group 9">
              <a:extLst>
                <a:ext uri="{FF2B5EF4-FFF2-40B4-BE49-F238E27FC236}">
                  <a16:creationId xmlns:a16="http://schemas.microsoft.com/office/drawing/2014/main" id="{1F21BBA0-03E0-DD49-91BE-6FD8FC31D1B7}"/>
                </a:ext>
              </a:extLst>
            </p:cNvPr>
            <p:cNvGrpSpPr/>
            <p:nvPr/>
          </p:nvGrpSpPr>
          <p:grpSpPr>
            <a:xfrm>
              <a:off x="7015715" y="3952293"/>
              <a:ext cx="3389839" cy="1873811"/>
              <a:chOff x="5715000" y="1219200"/>
              <a:chExt cx="3389839" cy="1873811"/>
            </a:xfrm>
          </p:grpSpPr>
          <p:pic>
            <p:nvPicPr>
              <p:cNvPr id="17" name="Picture 16">
                <a:extLst>
                  <a:ext uri="{FF2B5EF4-FFF2-40B4-BE49-F238E27FC236}">
                    <a16:creationId xmlns:a16="http://schemas.microsoft.com/office/drawing/2014/main" id="{4DB37C9E-37F1-B547-AD0B-A1B93084E22A}"/>
                  </a:ext>
                </a:extLst>
              </p:cNvPr>
              <p:cNvPicPr>
                <a:picLocks noChangeAspect="1"/>
              </p:cNvPicPr>
              <p:nvPr/>
            </p:nvPicPr>
            <p:blipFill>
              <a:blip r:embed="rId2"/>
              <a:stretch>
                <a:fillRect/>
              </a:stretch>
            </p:blipFill>
            <p:spPr>
              <a:xfrm>
                <a:off x="5715000" y="1219200"/>
                <a:ext cx="3389839" cy="1873811"/>
              </a:xfrm>
              <a:prstGeom prst="rect">
                <a:avLst/>
              </a:prstGeom>
            </p:spPr>
          </p:pic>
          <p:sp>
            <p:nvSpPr>
              <p:cNvPr id="18" name="Rectangle 17">
                <a:extLst>
                  <a:ext uri="{FF2B5EF4-FFF2-40B4-BE49-F238E27FC236}">
                    <a16:creationId xmlns:a16="http://schemas.microsoft.com/office/drawing/2014/main" id="{213AE62B-0AE4-2F4E-81FE-4C79F403D4CD}"/>
                  </a:ext>
                </a:extLst>
              </p:cNvPr>
              <p:cNvSpPr/>
              <p:nvPr/>
            </p:nvSpPr>
            <p:spPr>
              <a:xfrm>
                <a:off x="7696200" y="1270683"/>
                <a:ext cx="1408639" cy="7620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D689F701-2FAA-904B-A0C5-74183CB7F50E}"/>
                </a:ext>
              </a:extLst>
            </p:cNvPr>
            <p:cNvSpPr txBox="1"/>
            <p:nvPr/>
          </p:nvSpPr>
          <p:spPr>
            <a:xfrm>
              <a:off x="9892387" y="3886200"/>
              <a:ext cx="381873" cy="369332"/>
            </a:xfrm>
            <a:prstGeom prst="rect">
              <a:avLst/>
            </a:prstGeom>
            <a:noFill/>
          </p:spPr>
          <p:txBody>
            <a:bodyPr wrap="none" rtlCol="0">
              <a:spAutoFit/>
            </a:bodyPr>
            <a:lstStyle/>
            <a:p>
              <a:r>
                <a:rPr lang="en-US" i="1" dirty="0">
                  <a:latin typeface="Symbol" charset="2"/>
                  <a:cs typeface="Symbol" charset="2"/>
                </a:rPr>
                <a:t>f</a:t>
              </a:r>
            </a:p>
          </p:txBody>
        </p:sp>
        <p:cxnSp>
          <p:nvCxnSpPr>
            <p:cNvPr id="12" name="Straight Connector 11">
              <a:extLst>
                <a:ext uri="{FF2B5EF4-FFF2-40B4-BE49-F238E27FC236}">
                  <a16:creationId xmlns:a16="http://schemas.microsoft.com/office/drawing/2014/main" id="{6E0BD3C2-BC13-9247-8AA3-65B8170C88B9}"/>
                </a:ext>
              </a:extLst>
            </p:cNvPr>
            <p:cNvCxnSpPr/>
            <p:nvPr/>
          </p:nvCxnSpPr>
          <p:spPr>
            <a:xfrm flipV="1">
              <a:off x="8961714" y="4572000"/>
              <a:ext cx="487086" cy="248704"/>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F114E429-14CB-AF46-A36B-111516AEC91F}"/>
                </a:ext>
              </a:extLst>
            </p:cNvPr>
            <p:cNvCxnSpPr/>
            <p:nvPr/>
          </p:nvCxnSpPr>
          <p:spPr>
            <a:xfrm flipV="1">
              <a:off x="9418914" y="4114800"/>
              <a:ext cx="487086" cy="457200"/>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FBE60FC0-9AB7-F542-BCED-48C931D3F216}"/>
                </a:ext>
              </a:extLst>
            </p:cNvPr>
            <p:cNvCxnSpPr/>
            <p:nvPr/>
          </p:nvCxnSpPr>
          <p:spPr>
            <a:xfrm>
              <a:off x="9418914" y="4572000"/>
              <a:ext cx="487086" cy="193776"/>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6FCC04EC-7FED-1E49-BF8B-C0DE122CB0D4}"/>
                </a:ext>
              </a:extLst>
            </p:cNvPr>
            <p:cNvSpPr txBox="1"/>
            <p:nvPr/>
          </p:nvSpPr>
          <p:spPr>
            <a:xfrm>
              <a:off x="9892387" y="4564444"/>
              <a:ext cx="381873" cy="369332"/>
            </a:xfrm>
            <a:prstGeom prst="rect">
              <a:avLst/>
            </a:prstGeom>
            <a:noFill/>
          </p:spPr>
          <p:txBody>
            <a:bodyPr wrap="none" rtlCol="0">
              <a:spAutoFit/>
            </a:bodyPr>
            <a:lstStyle/>
            <a:p>
              <a:r>
                <a:rPr lang="en-US" i="1" dirty="0">
                  <a:latin typeface="Symbol" charset="2"/>
                  <a:cs typeface="Symbol" charset="2"/>
                </a:rPr>
                <a:t>f</a:t>
              </a:r>
            </a:p>
          </p:txBody>
        </p:sp>
        <p:sp>
          <p:nvSpPr>
            <p:cNvPr id="16" name="TextBox 15">
              <a:extLst>
                <a:ext uri="{FF2B5EF4-FFF2-40B4-BE49-F238E27FC236}">
                  <a16:creationId xmlns:a16="http://schemas.microsoft.com/office/drawing/2014/main" id="{76E07C15-457A-654D-8A05-3251A262C3C2}"/>
                </a:ext>
              </a:extLst>
            </p:cNvPr>
            <p:cNvSpPr txBox="1"/>
            <p:nvPr/>
          </p:nvSpPr>
          <p:spPr>
            <a:xfrm>
              <a:off x="8996915" y="4343400"/>
              <a:ext cx="367449" cy="369332"/>
            </a:xfrm>
            <a:prstGeom prst="rect">
              <a:avLst/>
            </a:prstGeom>
            <a:noFill/>
          </p:spPr>
          <p:txBody>
            <a:bodyPr wrap="none" rtlCol="0">
              <a:spAutoFit/>
            </a:bodyPr>
            <a:lstStyle/>
            <a:p>
              <a:r>
                <a:rPr lang="en-US" i="1" dirty="0"/>
                <a:t>h</a:t>
              </a:r>
            </a:p>
          </p:txBody>
        </p:sp>
      </p:grpSp>
      <p:sp>
        <p:nvSpPr>
          <p:cNvPr id="5122" name="Title 1"/>
          <p:cNvSpPr>
            <a:spLocks noGrp="1"/>
          </p:cNvSpPr>
          <p:nvPr>
            <p:ph type="title"/>
          </p:nvPr>
        </p:nvSpPr>
        <p:spPr>
          <a:xfrm>
            <a:off x="685800" y="76200"/>
            <a:ext cx="7772400" cy="733425"/>
          </a:xfrm>
        </p:spPr>
        <p:txBody>
          <a:bodyPr/>
          <a:lstStyle/>
          <a:p>
            <a:pPr eaLnBrk="1" hangingPunct="1"/>
            <a:r>
              <a:rPr lang="en-US" dirty="0">
                <a:latin typeface="Arial" charset="0"/>
              </a:rPr>
              <a:t>SENSITIVITY REACH FOR OTHER MODELS</a:t>
            </a:r>
          </a:p>
        </p:txBody>
      </p:sp>
      <p:sp>
        <p:nvSpPr>
          <p:cNvPr id="4" name="Content Placeholder 3">
            <a:extLst>
              <a:ext uri="{FF2B5EF4-FFF2-40B4-BE49-F238E27FC236}">
                <a16:creationId xmlns:a16="http://schemas.microsoft.com/office/drawing/2014/main" id="{993F80C9-6130-4D49-B2CD-3EE5B25D11B0}"/>
              </a:ext>
            </a:extLst>
          </p:cNvPr>
          <p:cNvSpPr>
            <a:spLocks noGrp="1"/>
          </p:cNvSpPr>
          <p:nvPr>
            <p:ph idx="1"/>
          </p:nvPr>
        </p:nvSpPr>
        <p:spPr>
          <a:xfrm>
            <a:off x="0" y="809624"/>
            <a:ext cx="4419600" cy="5819775"/>
          </a:xfrm>
        </p:spPr>
        <p:txBody>
          <a:bodyPr/>
          <a:lstStyle/>
          <a:p>
            <a:r>
              <a:rPr lang="en-US" sz="2000" b="1" dirty="0">
                <a:latin typeface="Arial" charset="0"/>
                <a:sym typeface="Wingdings"/>
              </a:rPr>
              <a:t>BC1*: U(1)</a:t>
            </a:r>
            <a:r>
              <a:rPr lang="en-US" sz="2000" b="1" baseline="-25000" dirty="0">
                <a:latin typeface="Arial" charset="0"/>
                <a:sym typeface="Wingdings"/>
              </a:rPr>
              <a:t>B-L</a:t>
            </a:r>
            <a:r>
              <a:rPr lang="en-US" sz="2000" b="1" dirty="0">
                <a:latin typeface="Arial" charset="0"/>
                <a:sym typeface="Wingdings"/>
              </a:rPr>
              <a:t> GAUGE BOSON</a:t>
            </a:r>
            <a:endParaRPr lang="en-US" sz="1400" b="1" dirty="0">
              <a:latin typeface="Arial" charset="0"/>
              <a:sym typeface="Wingdings"/>
            </a:endParaRPr>
          </a:p>
          <a:p>
            <a:endParaRPr lang="en-US" sz="14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pPr marL="0" indent="0">
              <a:buNone/>
            </a:pPr>
            <a:endParaRPr lang="en-US" sz="2000" dirty="0">
              <a:latin typeface="Arial" charset="0"/>
              <a:sym typeface="Wingdings"/>
            </a:endParaRPr>
          </a:p>
          <a:p>
            <a:endParaRPr lang="en-US" dirty="0"/>
          </a:p>
        </p:txBody>
      </p:sp>
      <p:sp>
        <p:nvSpPr>
          <p:cNvPr id="7" name="Content Placeholder 3">
            <a:extLst>
              <a:ext uri="{FF2B5EF4-FFF2-40B4-BE49-F238E27FC236}">
                <a16:creationId xmlns:a16="http://schemas.microsoft.com/office/drawing/2014/main" id="{A04D7D72-235A-DF45-8FE8-CAB9502A111A}"/>
              </a:ext>
            </a:extLst>
          </p:cNvPr>
          <p:cNvSpPr txBox="1">
            <a:spLocks/>
          </p:cNvSpPr>
          <p:nvPr/>
        </p:nvSpPr>
        <p:spPr bwMode="auto">
          <a:xfrm>
            <a:off x="4419600" y="794877"/>
            <a:ext cx="4724400" cy="56821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b="1" dirty="0">
                <a:latin typeface="Arial" charset="0"/>
                <a:sym typeface="Wingdings"/>
              </a:rPr>
              <a:t>BC5: DARK HIGGS WITH </a:t>
            </a:r>
            <a:r>
              <a:rPr lang="en-US" sz="2000" b="1" dirty="0" err="1">
                <a:latin typeface="Arial" charset="0"/>
                <a:sym typeface="Wingdings"/>
              </a:rPr>
              <a:t>hSS</a:t>
            </a:r>
            <a:endParaRPr lang="en-US" sz="1400" b="1" dirty="0">
              <a:latin typeface="Arial" charset="0"/>
              <a:sym typeface="Wingdings"/>
            </a:endParaRPr>
          </a:p>
          <a:p>
            <a:endParaRPr lang="en-US" sz="14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pPr marL="0" indent="0">
              <a:buNone/>
            </a:pPr>
            <a:endParaRPr lang="en-US" sz="2000" dirty="0">
              <a:latin typeface="Arial" charset="0"/>
              <a:sym typeface="Wingdings"/>
            </a:endParaRPr>
          </a:p>
          <a:p>
            <a:endParaRPr lang="en-US" dirty="0"/>
          </a:p>
        </p:txBody>
      </p:sp>
      <p:pic>
        <p:nvPicPr>
          <p:cNvPr id="2" name="Picture 1">
            <a:extLst>
              <a:ext uri="{FF2B5EF4-FFF2-40B4-BE49-F238E27FC236}">
                <a16:creationId xmlns:a16="http://schemas.microsoft.com/office/drawing/2014/main" id="{2B6C0EF0-AF0B-A44F-9021-3FA9E39EE71C}"/>
              </a:ext>
            </a:extLst>
          </p:cNvPr>
          <p:cNvPicPr>
            <a:picLocks noChangeAspect="1"/>
          </p:cNvPicPr>
          <p:nvPr/>
        </p:nvPicPr>
        <p:blipFill>
          <a:blip r:embed="rId3"/>
          <a:stretch>
            <a:fillRect/>
          </a:stretch>
        </p:blipFill>
        <p:spPr>
          <a:xfrm>
            <a:off x="294247" y="1371600"/>
            <a:ext cx="3744353" cy="3598358"/>
          </a:xfrm>
          <a:prstGeom prst="rect">
            <a:avLst/>
          </a:prstGeom>
        </p:spPr>
      </p:pic>
      <p:pic>
        <p:nvPicPr>
          <p:cNvPr id="6" name="Picture 5">
            <a:extLst>
              <a:ext uri="{FF2B5EF4-FFF2-40B4-BE49-F238E27FC236}">
                <a16:creationId xmlns:a16="http://schemas.microsoft.com/office/drawing/2014/main" id="{AA03732A-8E94-004C-8367-08CBA86890A7}"/>
              </a:ext>
            </a:extLst>
          </p:cNvPr>
          <p:cNvPicPr>
            <a:picLocks noChangeAspect="1"/>
          </p:cNvPicPr>
          <p:nvPr/>
        </p:nvPicPr>
        <p:blipFill>
          <a:blip r:embed="rId4"/>
          <a:stretch>
            <a:fillRect/>
          </a:stretch>
        </p:blipFill>
        <p:spPr>
          <a:xfrm>
            <a:off x="4617357" y="1371600"/>
            <a:ext cx="3804557" cy="3656214"/>
          </a:xfrm>
          <a:prstGeom prst="rect">
            <a:avLst/>
          </a:prstGeom>
        </p:spPr>
      </p:pic>
    </p:spTree>
    <p:extLst>
      <p:ext uri="{BB962C8B-B14F-4D97-AF65-F5344CB8AC3E}">
        <p14:creationId xmlns:p14="http://schemas.microsoft.com/office/powerpoint/2010/main" val="2277909022"/>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76200"/>
            <a:ext cx="7772400" cy="733425"/>
          </a:xfrm>
        </p:spPr>
        <p:txBody>
          <a:bodyPr/>
          <a:lstStyle/>
          <a:p>
            <a:pPr eaLnBrk="1" hangingPunct="1"/>
            <a:r>
              <a:rPr lang="en-US" dirty="0">
                <a:latin typeface="Arial" charset="0"/>
              </a:rPr>
              <a:t>SENSITIVITY REACH FOR OTHER MODELS</a:t>
            </a:r>
          </a:p>
        </p:txBody>
      </p:sp>
      <p:sp>
        <p:nvSpPr>
          <p:cNvPr id="4" name="Content Placeholder 3">
            <a:extLst>
              <a:ext uri="{FF2B5EF4-FFF2-40B4-BE49-F238E27FC236}">
                <a16:creationId xmlns:a16="http://schemas.microsoft.com/office/drawing/2014/main" id="{993F80C9-6130-4D49-B2CD-3EE5B25D11B0}"/>
              </a:ext>
            </a:extLst>
          </p:cNvPr>
          <p:cNvSpPr>
            <a:spLocks noGrp="1"/>
          </p:cNvSpPr>
          <p:nvPr>
            <p:ph idx="1"/>
          </p:nvPr>
        </p:nvSpPr>
        <p:spPr>
          <a:xfrm>
            <a:off x="0" y="809624"/>
            <a:ext cx="4419600" cy="5819775"/>
          </a:xfrm>
        </p:spPr>
        <p:txBody>
          <a:bodyPr/>
          <a:lstStyle/>
          <a:p>
            <a:r>
              <a:rPr lang="en-US" sz="2000" b="1" dirty="0">
                <a:latin typeface="Arial" charset="0"/>
                <a:sym typeface="Wingdings"/>
              </a:rPr>
              <a:t>BC6/7/8: HNL WITH e/</a:t>
            </a:r>
            <a:r>
              <a:rPr lang="en-US" sz="2000" b="1" dirty="0">
                <a:latin typeface="Symbol" pitchFamily="2" charset="2"/>
                <a:sym typeface="Wingdings"/>
              </a:rPr>
              <a:t>m</a:t>
            </a:r>
            <a:r>
              <a:rPr lang="en-US" sz="2000" b="1" dirty="0">
                <a:latin typeface="Arial" charset="0"/>
                <a:sym typeface="Wingdings"/>
              </a:rPr>
              <a:t>/</a:t>
            </a:r>
            <a:r>
              <a:rPr lang="en-US" sz="2000" b="1" dirty="0">
                <a:latin typeface="Symbol" pitchFamily="2" charset="2"/>
                <a:sym typeface="Wingdings"/>
              </a:rPr>
              <a:t>t</a:t>
            </a:r>
          </a:p>
          <a:p>
            <a:endParaRPr lang="en-US" sz="2000" b="1" dirty="0">
              <a:latin typeface="Symbol" pitchFamily="2" charset="2"/>
              <a:sym typeface="Wingdings"/>
            </a:endParaRPr>
          </a:p>
          <a:p>
            <a:endParaRPr lang="en-US" sz="2000" b="1" dirty="0">
              <a:latin typeface="Symbol" pitchFamily="2" charset="2"/>
              <a:sym typeface="Wingdings"/>
            </a:endParaRPr>
          </a:p>
          <a:p>
            <a:endParaRPr lang="en-US" sz="2000" b="1" dirty="0">
              <a:latin typeface="Symbol" pitchFamily="2" charset="2"/>
              <a:sym typeface="Wingdings"/>
            </a:endParaRPr>
          </a:p>
          <a:p>
            <a:endParaRPr lang="en-US" sz="2000" b="1" dirty="0">
              <a:latin typeface="Symbol" pitchFamily="2" charset="2"/>
              <a:sym typeface="Wingdings"/>
            </a:endParaRPr>
          </a:p>
          <a:p>
            <a:endParaRPr lang="en-US" sz="2000" b="1" dirty="0">
              <a:latin typeface="Symbol" pitchFamily="2" charset="2"/>
              <a:sym typeface="Wingdings"/>
            </a:endParaRPr>
          </a:p>
          <a:p>
            <a:endParaRPr lang="en-US" sz="2000" b="1" dirty="0">
              <a:latin typeface="Symbol" pitchFamily="2" charset="2"/>
              <a:sym typeface="Wingdings"/>
            </a:endParaRPr>
          </a:p>
          <a:p>
            <a:endParaRPr lang="en-US" sz="2000" b="1" dirty="0">
              <a:latin typeface="Symbol" pitchFamily="2" charset="2"/>
              <a:sym typeface="Wingdings"/>
            </a:endParaRPr>
          </a:p>
          <a:p>
            <a:endParaRPr lang="en-US" sz="2000" b="1" dirty="0">
              <a:latin typeface="Symbol" pitchFamily="2" charset="2"/>
              <a:sym typeface="Wingdings"/>
            </a:endParaRPr>
          </a:p>
          <a:p>
            <a:endParaRPr lang="en-US" sz="2000" b="1" dirty="0">
              <a:latin typeface="Symbol" pitchFamily="2" charset="2"/>
              <a:sym typeface="Wingdings"/>
            </a:endParaRPr>
          </a:p>
          <a:p>
            <a:endParaRPr lang="en-US" sz="2000" b="1" dirty="0">
              <a:latin typeface="Symbol" pitchFamily="2" charset="2"/>
              <a:sym typeface="Wingdings"/>
            </a:endParaRPr>
          </a:p>
          <a:p>
            <a:endParaRPr lang="en-US" sz="2000" b="1" dirty="0">
              <a:latin typeface="Symbol" pitchFamily="2" charset="2"/>
              <a:sym typeface="Wingdings"/>
            </a:endParaRPr>
          </a:p>
          <a:p>
            <a:pPr marL="0" indent="0">
              <a:buNone/>
            </a:pPr>
            <a:endParaRPr lang="en-US" sz="2000" b="1" dirty="0">
              <a:latin typeface="Symbol" pitchFamily="2" charset="2"/>
              <a:sym typeface="Wingdings"/>
            </a:endParaRPr>
          </a:p>
          <a:p>
            <a:r>
              <a:rPr lang="en-US" sz="2000" dirty="0" err="1">
                <a:latin typeface="+mj-lt"/>
                <a:sym typeface="Wingdings"/>
              </a:rPr>
              <a:t>p</a:t>
            </a:r>
            <a:r>
              <a:rPr lang="en-US" sz="2000" baseline="-25000" dirty="0" err="1">
                <a:latin typeface="+mj-lt"/>
                <a:sym typeface="Wingdings"/>
              </a:rPr>
              <a:t>T</a:t>
            </a:r>
            <a:r>
              <a:rPr lang="en-US" sz="2000" dirty="0">
                <a:latin typeface="+mj-lt"/>
                <a:sym typeface="Wingdings"/>
              </a:rPr>
              <a:t> ~ </a:t>
            </a:r>
            <a:r>
              <a:rPr lang="en-US" sz="2000" dirty="0" err="1">
                <a:latin typeface="+mj-lt"/>
                <a:sym typeface="Wingdings"/>
              </a:rPr>
              <a:t>m</a:t>
            </a:r>
            <a:r>
              <a:rPr lang="en-US" sz="2000" baseline="-25000" dirty="0" err="1">
                <a:latin typeface="+mj-lt"/>
                <a:sym typeface="Wingdings"/>
              </a:rPr>
              <a:t>D</a:t>
            </a:r>
            <a:r>
              <a:rPr lang="en-US" sz="2000" dirty="0">
                <a:latin typeface="+mj-lt"/>
                <a:sym typeface="Wingdings"/>
              </a:rPr>
              <a:t>, </a:t>
            </a:r>
            <a:r>
              <a:rPr lang="en-US" sz="2000" dirty="0" err="1">
                <a:latin typeface="+mj-lt"/>
                <a:sym typeface="Wingdings"/>
              </a:rPr>
              <a:t>m</a:t>
            </a:r>
            <a:r>
              <a:rPr lang="en-US" sz="2000" baseline="-25000" dirty="0" err="1">
                <a:latin typeface="+mj-lt"/>
                <a:sym typeface="Wingdings"/>
              </a:rPr>
              <a:t>B</a:t>
            </a:r>
            <a:endParaRPr lang="en-US" sz="2000" baseline="-25000" dirty="0">
              <a:latin typeface="+mj-lt"/>
              <a:sym typeface="Wingdings"/>
            </a:endParaRPr>
          </a:p>
          <a:p>
            <a:endParaRPr lang="en-US" sz="1000" dirty="0">
              <a:latin typeface="+mj-lt"/>
              <a:sym typeface="Wingdings"/>
            </a:endParaRPr>
          </a:p>
          <a:p>
            <a:r>
              <a:rPr lang="en-US" sz="2000" dirty="0">
                <a:latin typeface="+mj-lt"/>
                <a:sym typeface="Wingdings"/>
              </a:rPr>
              <a:t>Reach similar for all 3 scenarios</a:t>
            </a:r>
            <a:endParaRPr lang="en-US" sz="1400" dirty="0">
              <a:latin typeface="+mj-lt"/>
              <a:sym typeface="Wingdings"/>
            </a:endParaRPr>
          </a:p>
          <a:p>
            <a:endParaRPr lang="en-US" sz="14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pPr marL="0" indent="0">
              <a:buNone/>
            </a:pPr>
            <a:endParaRPr lang="en-US" sz="2000" dirty="0">
              <a:latin typeface="Arial" charset="0"/>
              <a:sym typeface="Wingdings"/>
            </a:endParaRPr>
          </a:p>
          <a:p>
            <a:endParaRPr lang="en-US" dirty="0"/>
          </a:p>
        </p:txBody>
      </p:sp>
      <p:sp>
        <p:nvSpPr>
          <p:cNvPr id="7" name="Content Placeholder 3">
            <a:extLst>
              <a:ext uri="{FF2B5EF4-FFF2-40B4-BE49-F238E27FC236}">
                <a16:creationId xmlns:a16="http://schemas.microsoft.com/office/drawing/2014/main" id="{A04D7D72-235A-DF45-8FE8-CAB9502A111A}"/>
              </a:ext>
            </a:extLst>
          </p:cNvPr>
          <p:cNvSpPr txBox="1">
            <a:spLocks/>
          </p:cNvSpPr>
          <p:nvPr/>
        </p:nvSpPr>
        <p:spPr bwMode="auto">
          <a:xfrm>
            <a:off x="4419600" y="794877"/>
            <a:ext cx="4724400" cy="56821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b="1" dirty="0">
                <a:latin typeface="Arial" charset="0"/>
                <a:sym typeface="Wingdings"/>
              </a:rPr>
              <a:t>BC10: ALP WITH FERMIONS</a:t>
            </a:r>
            <a:endParaRPr lang="en-US" sz="1400" b="1" dirty="0">
              <a:latin typeface="Arial" charset="0"/>
              <a:sym typeface="Wingdings"/>
            </a:endParaRPr>
          </a:p>
          <a:p>
            <a:endParaRPr lang="en-US" sz="14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pPr marL="0" indent="0">
              <a:buNone/>
            </a:pPr>
            <a:endParaRPr lang="en-US" sz="2000" dirty="0">
              <a:latin typeface="Arial" charset="0"/>
              <a:sym typeface="Wingdings"/>
            </a:endParaRPr>
          </a:p>
          <a:p>
            <a:endParaRPr lang="en-US" dirty="0"/>
          </a:p>
        </p:txBody>
      </p:sp>
      <p:pic>
        <p:nvPicPr>
          <p:cNvPr id="3" name="Picture 2">
            <a:extLst>
              <a:ext uri="{FF2B5EF4-FFF2-40B4-BE49-F238E27FC236}">
                <a16:creationId xmlns:a16="http://schemas.microsoft.com/office/drawing/2014/main" id="{F0246093-3282-7A4E-B45D-7B899B6E36E8}"/>
              </a:ext>
            </a:extLst>
          </p:cNvPr>
          <p:cNvPicPr>
            <a:picLocks noChangeAspect="1"/>
          </p:cNvPicPr>
          <p:nvPr/>
        </p:nvPicPr>
        <p:blipFill>
          <a:blip r:embed="rId2"/>
          <a:stretch>
            <a:fillRect/>
          </a:stretch>
        </p:blipFill>
        <p:spPr>
          <a:xfrm>
            <a:off x="4543321" y="1371600"/>
            <a:ext cx="4372079" cy="4201608"/>
          </a:xfrm>
          <a:prstGeom prst="rect">
            <a:avLst/>
          </a:prstGeom>
        </p:spPr>
      </p:pic>
      <p:pic>
        <p:nvPicPr>
          <p:cNvPr id="5" name="Picture 4">
            <a:extLst>
              <a:ext uri="{FF2B5EF4-FFF2-40B4-BE49-F238E27FC236}">
                <a16:creationId xmlns:a16="http://schemas.microsoft.com/office/drawing/2014/main" id="{20B856E4-61D8-9645-B321-C673904D4C73}"/>
              </a:ext>
            </a:extLst>
          </p:cNvPr>
          <p:cNvPicPr>
            <a:picLocks noChangeAspect="1"/>
          </p:cNvPicPr>
          <p:nvPr/>
        </p:nvPicPr>
        <p:blipFill>
          <a:blip r:embed="rId3"/>
          <a:stretch>
            <a:fillRect/>
          </a:stretch>
        </p:blipFill>
        <p:spPr>
          <a:xfrm>
            <a:off x="76200" y="1371599"/>
            <a:ext cx="4372080" cy="4201609"/>
          </a:xfrm>
          <a:prstGeom prst="rect">
            <a:avLst/>
          </a:prstGeom>
        </p:spPr>
      </p:pic>
    </p:spTree>
    <p:extLst>
      <p:ext uri="{BB962C8B-B14F-4D97-AF65-F5344CB8AC3E}">
        <p14:creationId xmlns:p14="http://schemas.microsoft.com/office/powerpoint/2010/main" val="192009118"/>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76200"/>
            <a:ext cx="7772400" cy="733425"/>
          </a:xfrm>
        </p:spPr>
        <p:txBody>
          <a:bodyPr/>
          <a:lstStyle/>
          <a:p>
            <a:pPr eaLnBrk="1" hangingPunct="1"/>
            <a:r>
              <a:rPr lang="en-US" dirty="0">
                <a:latin typeface="Arial" charset="0"/>
              </a:rPr>
              <a:t>FASER</a:t>
            </a:r>
          </a:p>
        </p:txBody>
      </p:sp>
      <p:sp>
        <p:nvSpPr>
          <p:cNvPr id="5123" name="Content Placeholder 2"/>
          <p:cNvSpPr>
            <a:spLocks noGrp="1"/>
          </p:cNvSpPr>
          <p:nvPr>
            <p:ph idx="1"/>
          </p:nvPr>
        </p:nvSpPr>
        <p:spPr>
          <a:xfrm>
            <a:off x="76201" y="914400"/>
            <a:ext cx="8991599" cy="5867400"/>
          </a:xfrm>
        </p:spPr>
        <p:txBody>
          <a:bodyPr/>
          <a:lstStyle/>
          <a:p>
            <a:pPr eaLnBrk="1" hangingPunct="1"/>
            <a:r>
              <a:rPr lang="en-US" sz="2000" dirty="0">
                <a:latin typeface="Arial" charset="0"/>
              </a:rPr>
              <a:t>New physics searches at the LHC have traditionally focused on high </a:t>
            </a:r>
            <a:r>
              <a:rPr lang="en-US" sz="2000" dirty="0" err="1">
                <a:latin typeface="Arial" charset="0"/>
              </a:rPr>
              <a:t>p</a:t>
            </a:r>
            <a:r>
              <a:rPr lang="en-US" sz="2000" baseline="-25000" dirty="0" err="1">
                <a:latin typeface="Arial" charset="0"/>
              </a:rPr>
              <a:t>T</a:t>
            </a:r>
            <a:r>
              <a:rPr lang="en-US" sz="2000" dirty="0" err="1">
                <a:latin typeface="Arial" charset="0"/>
              </a:rPr>
              <a:t>.</a:t>
            </a:r>
            <a:r>
              <a:rPr lang="en-US" sz="2000" dirty="0">
                <a:latin typeface="Arial" charset="0"/>
              </a:rPr>
              <a:t>  This is appropriate for heavy and strongly-interacting particles.</a:t>
            </a:r>
          </a:p>
          <a:p>
            <a:pPr lvl="1"/>
            <a:r>
              <a:rPr lang="en-US" dirty="0">
                <a:latin typeface="Symbol" charset="2"/>
                <a:cs typeface="Symbol" charset="2"/>
              </a:rPr>
              <a:t>s</a:t>
            </a:r>
            <a:r>
              <a:rPr lang="en-US" dirty="0">
                <a:latin typeface="Arial" charset="0"/>
              </a:rPr>
              <a:t> ~ </a:t>
            </a:r>
            <a:r>
              <a:rPr lang="en-US" dirty="0" err="1">
                <a:latin typeface="Arial" charset="0"/>
              </a:rPr>
              <a:t>fb</a:t>
            </a:r>
            <a:r>
              <a:rPr lang="en-US" dirty="0">
                <a:latin typeface="Arial" charset="0"/>
              </a:rPr>
              <a:t> to </a:t>
            </a:r>
            <a:r>
              <a:rPr lang="en-US" dirty="0" err="1">
                <a:latin typeface="Arial" charset="0"/>
              </a:rPr>
              <a:t>pb</a:t>
            </a:r>
            <a:r>
              <a:rPr lang="en-US" dirty="0">
                <a:latin typeface="Arial" charset="0"/>
              </a:rPr>
              <a:t> </a:t>
            </a:r>
            <a:r>
              <a:rPr lang="en-US" dirty="0">
                <a:latin typeface="Arial" charset="0"/>
                <a:sym typeface="Wingdings"/>
              </a:rPr>
              <a:t> </a:t>
            </a:r>
            <a:r>
              <a:rPr lang="en-US" dirty="0">
                <a:latin typeface="Arial" charset="0"/>
              </a:rPr>
              <a:t>N ~ 10</a:t>
            </a:r>
            <a:r>
              <a:rPr lang="en-US" baseline="30000" dirty="0">
                <a:latin typeface="Arial" charset="0"/>
              </a:rPr>
              <a:t>3</a:t>
            </a:r>
            <a:r>
              <a:rPr lang="en-US" dirty="0">
                <a:latin typeface="Arial" charset="0"/>
              </a:rPr>
              <a:t> </a:t>
            </a:r>
            <a:r>
              <a:rPr lang="mr-IN" dirty="0">
                <a:latin typeface="Arial" charset="0"/>
              </a:rPr>
              <a:t>–</a:t>
            </a:r>
            <a:r>
              <a:rPr lang="en-US" dirty="0">
                <a:latin typeface="Arial" charset="0"/>
              </a:rPr>
              <a:t> 10</a:t>
            </a:r>
            <a:r>
              <a:rPr lang="en-US" baseline="30000" dirty="0">
                <a:latin typeface="Arial" charset="0"/>
              </a:rPr>
              <a:t>6</a:t>
            </a:r>
            <a:r>
              <a:rPr lang="en-US" dirty="0">
                <a:latin typeface="Arial" charset="0"/>
              </a:rPr>
              <a:t> in 3 ab</a:t>
            </a:r>
            <a:r>
              <a:rPr lang="en-US" baseline="30000" dirty="0">
                <a:latin typeface="Arial" charset="0"/>
              </a:rPr>
              <a:t>-1</a:t>
            </a:r>
            <a:r>
              <a:rPr lang="en-US" dirty="0">
                <a:latin typeface="Arial" charset="0"/>
              </a:rPr>
              <a:t>, produced ~</a:t>
            </a:r>
            <a:r>
              <a:rPr lang="en-US" dirty="0" err="1">
                <a:latin typeface="Arial" charset="0"/>
              </a:rPr>
              <a:t>isotropically</a:t>
            </a:r>
            <a:endParaRPr lang="en-US" dirty="0">
              <a:latin typeface="Arial" charset="0"/>
            </a:endParaRPr>
          </a:p>
          <a:p>
            <a:pPr eaLnBrk="1" hangingPunct="1"/>
            <a:endParaRPr lang="en-US" sz="1000" dirty="0">
              <a:latin typeface="Arial" charset="0"/>
            </a:endParaRPr>
          </a:p>
          <a:p>
            <a:pPr eaLnBrk="1" hangingPunct="1"/>
            <a:r>
              <a:rPr lang="en-US" sz="2000" dirty="0">
                <a:latin typeface="Arial" charset="0"/>
              </a:rPr>
              <a:t>However, if new particles are light and weakly-interacting, this may be completely misguided. Such particles may be produced, e.g., in </a:t>
            </a:r>
            <a:r>
              <a:rPr lang="en-US" sz="2000" dirty="0">
                <a:latin typeface="Symbol" pitchFamily="2" charset="2"/>
              </a:rPr>
              <a:t>p</a:t>
            </a:r>
            <a:r>
              <a:rPr lang="en-US" sz="2000" dirty="0">
                <a:latin typeface="Arial" charset="0"/>
              </a:rPr>
              <a:t>, K, B decays, so we should go where these particles are: low </a:t>
            </a:r>
            <a:r>
              <a:rPr lang="en-US" sz="2000" dirty="0" err="1">
                <a:latin typeface="Arial" charset="0"/>
              </a:rPr>
              <a:t>p</a:t>
            </a:r>
            <a:r>
              <a:rPr lang="en-US" sz="2000" baseline="-25000" dirty="0" err="1">
                <a:latin typeface="Arial" charset="0"/>
              </a:rPr>
              <a:t>T</a:t>
            </a:r>
            <a:r>
              <a:rPr lang="en-US" sz="2000" baseline="-25000" dirty="0">
                <a:latin typeface="Arial" charset="0"/>
              </a:rPr>
              <a:t> </a:t>
            </a:r>
            <a:r>
              <a:rPr lang="en-US" sz="2000" dirty="0">
                <a:latin typeface="Arial" charset="0"/>
              </a:rPr>
              <a:t>.</a:t>
            </a:r>
          </a:p>
          <a:p>
            <a:pPr lvl="1"/>
            <a:r>
              <a:rPr lang="en-US" dirty="0" err="1">
                <a:latin typeface="Symbol" charset="2"/>
                <a:cs typeface="Symbol" charset="2"/>
              </a:rPr>
              <a:t>s</a:t>
            </a:r>
            <a:r>
              <a:rPr lang="en-US" baseline="-25000" dirty="0" err="1">
                <a:cs typeface="Symbol" charset="2"/>
              </a:rPr>
              <a:t>inel</a:t>
            </a:r>
            <a:r>
              <a:rPr lang="en-US" dirty="0">
                <a:latin typeface="Arial" charset="0"/>
              </a:rPr>
              <a:t> ~ 100 </a:t>
            </a:r>
            <a:r>
              <a:rPr lang="en-US" dirty="0" err="1">
                <a:latin typeface="Arial" charset="0"/>
              </a:rPr>
              <a:t>mb</a:t>
            </a:r>
            <a:r>
              <a:rPr lang="en-US" dirty="0">
                <a:latin typeface="Arial" charset="0"/>
              </a:rPr>
              <a:t> </a:t>
            </a:r>
            <a:r>
              <a:rPr lang="en-US" dirty="0">
                <a:latin typeface="Arial" charset="0"/>
                <a:sym typeface="Wingdings"/>
              </a:rPr>
              <a:t> N</a:t>
            </a:r>
            <a:r>
              <a:rPr lang="en-US" baseline="-25000" dirty="0">
                <a:latin typeface="Symbol" pitchFamily="2" charset="2"/>
              </a:rPr>
              <a:t>p</a:t>
            </a:r>
            <a:r>
              <a:rPr lang="en-US" dirty="0">
                <a:latin typeface="Arial" charset="0"/>
                <a:sym typeface="Wingdings"/>
              </a:rPr>
              <a:t> ~ 10</a:t>
            </a:r>
            <a:r>
              <a:rPr lang="en-US" baseline="30000" dirty="0">
                <a:latin typeface="Arial" charset="0"/>
                <a:sym typeface="Wingdings"/>
              </a:rPr>
              <a:t>17</a:t>
            </a:r>
            <a:r>
              <a:rPr lang="en-US" dirty="0">
                <a:latin typeface="Arial" charset="0"/>
              </a:rPr>
              <a:t> in 3 ab</a:t>
            </a:r>
            <a:r>
              <a:rPr lang="en-US" baseline="30000" dirty="0">
                <a:latin typeface="Arial" charset="0"/>
              </a:rPr>
              <a:t>-1</a:t>
            </a:r>
            <a:r>
              <a:rPr lang="en-US" dirty="0">
                <a:latin typeface="Arial" charset="0"/>
                <a:sym typeface="Wingdings"/>
              </a:rPr>
              <a:t>, </a:t>
            </a:r>
            <a:r>
              <a:rPr lang="en-US" dirty="0">
                <a:latin typeface="Symbol" charset="2"/>
                <a:cs typeface="Symbol" charset="2"/>
                <a:sym typeface="Wingdings"/>
              </a:rPr>
              <a:t>q</a:t>
            </a:r>
            <a:r>
              <a:rPr lang="en-US" dirty="0">
                <a:latin typeface="Arial" charset="0"/>
                <a:sym typeface="Wingdings"/>
              </a:rPr>
              <a:t> ~ </a:t>
            </a:r>
            <a:r>
              <a:rPr lang="en-US" dirty="0" err="1">
                <a:latin typeface="Arial" charset="0"/>
                <a:sym typeface="Wingdings"/>
              </a:rPr>
              <a:t>m</a:t>
            </a:r>
            <a:r>
              <a:rPr lang="en-US" baseline="-25000" dirty="0" err="1">
                <a:latin typeface="Symbol" pitchFamily="2" charset="2"/>
              </a:rPr>
              <a:t>p</a:t>
            </a:r>
            <a:r>
              <a:rPr lang="en-US" dirty="0">
                <a:latin typeface="Arial" charset="0"/>
                <a:sym typeface="Wingdings"/>
              </a:rPr>
              <a:t> / </a:t>
            </a:r>
            <a:r>
              <a:rPr lang="en-US" dirty="0" err="1">
                <a:latin typeface="Arial" charset="0"/>
                <a:sym typeface="Wingdings"/>
              </a:rPr>
              <a:t>TeV</a:t>
            </a:r>
            <a:r>
              <a:rPr lang="en-US" dirty="0">
                <a:latin typeface="Arial" charset="0"/>
                <a:sym typeface="Wingdings"/>
              </a:rPr>
              <a:t> ~ 0.1 </a:t>
            </a:r>
            <a:r>
              <a:rPr lang="en-US" dirty="0" err="1">
                <a:latin typeface="Arial" charset="0"/>
                <a:sym typeface="Wingdings"/>
              </a:rPr>
              <a:t>mrad</a:t>
            </a:r>
            <a:endParaRPr lang="en-US" dirty="0">
              <a:latin typeface="Arial" charset="0"/>
              <a:sym typeface="Wingdings"/>
            </a:endParaRPr>
          </a:p>
          <a:p>
            <a:pPr lvl="1"/>
            <a:endParaRPr lang="en-US"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r>
              <a:rPr lang="en-US" sz="2000" dirty="0">
                <a:latin typeface="Arial" charset="0"/>
                <a:sym typeface="Wingdings"/>
              </a:rPr>
              <a:t>These light, weakly-interacting particles are long-lived and collimated.  This motivates a small (~1 m</a:t>
            </a:r>
            <a:r>
              <a:rPr lang="en-US" sz="2000" baseline="30000" dirty="0">
                <a:latin typeface="Arial" charset="0"/>
                <a:sym typeface="Wingdings"/>
              </a:rPr>
              <a:t>3</a:t>
            </a:r>
            <a:r>
              <a:rPr lang="en-US" sz="2000" dirty="0">
                <a:latin typeface="Arial" charset="0"/>
                <a:sym typeface="Wingdings"/>
              </a:rPr>
              <a:t>) and inexpensive experiment placed in the very forward region of ATLAS/CMS, a few 100 m downstream.</a:t>
            </a:r>
          </a:p>
        </p:txBody>
      </p:sp>
      <p:grpSp>
        <p:nvGrpSpPr>
          <p:cNvPr id="5" name="Group 4"/>
          <p:cNvGrpSpPr/>
          <p:nvPr/>
        </p:nvGrpSpPr>
        <p:grpSpPr>
          <a:xfrm>
            <a:off x="1066800" y="3581400"/>
            <a:ext cx="6761940" cy="1633785"/>
            <a:chOff x="686764" y="3235221"/>
            <a:chExt cx="6761940" cy="1633785"/>
          </a:xfrm>
        </p:grpSpPr>
        <p:pic>
          <p:nvPicPr>
            <p:cNvPr id="6" name="Picture 5" descr="0803012_02-A4-at-144-dpi.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7635" y="3393423"/>
              <a:ext cx="2791232" cy="1475583"/>
            </a:xfrm>
            <a:prstGeom prst="rect">
              <a:avLst/>
            </a:prstGeom>
          </p:spPr>
        </p:pic>
        <p:cxnSp>
          <p:nvCxnSpPr>
            <p:cNvPr id="7" name="Straight Arrow Connector 6"/>
            <p:cNvCxnSpPr/>
            <p:nvPr/>
          </p:nvCxnSpPr>
          <p:spPr>
            <a:xfrm flipV="1">
              <a:off x="4378325" y="3235221"/>
              <a:ext cx="238125" cy="809730"/>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nvGrpSpPr>
            <p:cNvPr id="8" name="Group 7"/>
            <p:cNvGrpSpPr/>
            <p:nvPr/>
          </p:nvGrpSpPr>
          <p:grpSpPr>
            <a:xfrm>
              <a:off x="686764" y="4213439"/>
              <a:ext cx="2214348" cy="409266"/>
              <a:chOff x="686764" y="4213439"/>
              <a:chExt cx="2214348" cy="409266"/>
            </a:xfrm>
          </p:grpSpPr>
          <p:cxnSp>
            <p:nvCxnSpPr>
              <p:cNvPr id="19" name="Straight Arrow Connector 18"/>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grpSp>
          <p:nvGrpSpPr>
            <p:cNvPr id="9" name="Group 8"/>
            <p:cNvGrpSpPr/>
            <p:nvPr/>
          </p:nvGrpSpPr>
          <p:grpSpPr>
            <a:xfrm rot="10800000">
              <a:off x="5559329" y="3549005"/>
              <a:ext cx="1889375" cy="353694"/>
              <a:chOff x="686764" y="4213439"/>
              <a:chExt cx="2214348" cy="409266"/>
            </a:xfrm>
          </p:grpSpPr>
          <p:cxnSp>
            <p:nvCxnSpPr>
              <p:cNvPr id="14" name="Straight Arrow Connector 13"/>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cxnSp>
          <p:nvCxnSpPr>
            <p:cNvPr id="10" name="Straight Arrow Connector 9"/>
            <p:cNvCxnSpPr/>
            <p:nvPr/>
          </p:nvCxnSpPr>
          <p:spPr>
            <a:xfrm flipV="1">
              <a:off x="4182360" y="4016375"/>
              <a:ext cx="434090" cy="62642"/>
            </a:xfrm>
            <a:prstGeom prst="straightConnector1">
              <a:avLst/>
            </a:prstGeom>
            <a:ln w="12700" cmpd="sng">
              <a:solidFill>
                <a:srgbClr val="FF0000"/>
              </a:solidFill>
              <a:headEnd type="none"/>
              <a:tailEnd type="none" w="sm" len="lg"/>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4378325" y="4044950"/>
              <a:ext cx="815418" cy="824056"/>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547883029"/>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FASER LOCATION</a:t>
            </a:r>
          </a:p>
        </p:txBody>
      </p:sp>
      <p:cxnSp>
        <p:nvCxnSpPr>
          <p:cNvPr id="4" name="Straight Arrow Connector 3"/>
          <p:cNvCxnSpPr>
            <a:stCxn id="5" idx="2"/>
          </p:cNvCxnSpPr>
          <p:nvPr/>
        </p:nvCxnSpPr>
        <p:spPr>
          <a:xfrm flipH="1">
            <a:off x="3048000" y="3924987"/>
            <a:ext cx="1467060" cy="1976735"/>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114800" y="3463322"/>
            <a:ext cx="800520" cy="461665"/>
          </a:xfrm>
          <a:prstGeom prst="rect">
            <a:avLst/>
          </a:prstGeom>
          <a:noFill/>
          <a:ln w="38100" cmpd="sng">
            <a:solidFill>
              <a:srgbClr val="0000FF"/>
            </a:solidFill>
          </a:ln>
        </p:spPr>
        <p:txBody>
          <a:bodyPr wrap="none" rtlCol="0">
            <a:spAutoFit/>
          </a:bodyPr>
          <a:lstStyle/>
          <a:p>
            <a:r>
              <a:rPr lang="en-US" sz="2400" dirty="0">
                <a:solidFill>
                  <a:srgbClr val="0000FF"/>
                </a:solidFill>
              </a:rPr>
              <a:t>TI18</a:t>
            </a:r>
          </a:p>
        </p:txBody>
      </p:sp>
      <p:pic>
        <p:nvPicPr>
          <p:cNvPr id="9" name="Picture 8" descr="LHCLayout.png"/>
          <p:cNvPicPr>
            <a:picLocks noChangeAspect="1"/>
          </p:cNvPicPr>
          <p:nvPr/>
        </p:nvPicPr>
        <p:blipFill rotWithShape="1">
          <a:blip r:embed="rId2">
            <a:extLst>
              <a:ext uri="{28A0092B-C50C-407E-A947-70E740481C1C}">
                <a14:useLocalDpi xmlns:a14="http://schemas.microsoft.com/office/drawing/2010/main" val="0"/>
              </a:ext>
            </a:extLst>
          </a:blip>
          <a:srcRect l="18002" t="67833" r="41997" b="736"/>
          <a:stretch/>
        </p:blipFill>
        <p:spPr>
          <a:xfrm>
            <a:off x="194272" y="1447800"/>
            <a:ext cx="8763000" cy="4953000"/>
          </a:xfrm>
          <a:prstGeom prst="rect">
            <a:avLst/>
          </a:prstGeom>
        </p:spPr>
      </p:pic>
      <p:cxnSp>
        <p:nvCxnSpPr>
          <p:cNvPr id="7" name="Straight Arrow Connector 6"/>
          <p:cNvCxnSpPr>
            <a:stCxn id="8" idx="0"/>
          </p:cNvCxnSpPr>
          <p:nvPr/>
        </p:nvCxnSpPr>
        <p:spPr>
          <a:xfrm flipV="1">
            <a:off x="2654198" y="4530123"/>
            <a:ext cx="393802" cy="909934"/>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2057400" y="5440057"/>
            <a:ext cx="1193596" cy="461665"/>
          </a:xfrm>
          <a:prstGeom prst="rect">
            <a:avLst/>
          </a:prstGeom>
          <a:noFill/>
          <a:ln w="38100" cmpd="sng">
            <a:solidFill>
              <a:srgbClr val="0000FF"/>
            </a:solidFill>
          </a:ln>
        </p:spPr>
        <p:txBody>
          <a:bodyPr wrap="none" rtlCol="0">
            <a:spAutoFit/>
          </a:bodyPr>
          <a:lstStyle/>
          <a:p>
            <a:r>
              <a:rPr lang="en-US" sz="2400" dirty="0">
                <a:solidFill>
                  <a:srgbClr val="0000FF"/>
                </a:solidFill>
              </a:rPr>
              <a:t>FASER</a:t>
            </a:r>
          </a:p>
        </p:txBody>
      </p:sp>
    </p:spTree>
    <p:extLst>
      <p:ext uri="{BB962C8B-B14F-4D97-AF65-F5344CB8AC3E}">
        <p14:creationId xmlns:p14="http://schemas.microsoft.com/office/powerpoint/2010/main" val="140332122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LONG LIVED PARTICLES IN FASER</a:t>
            </a:r>
          </a:p>
        </p:txBody>
      </p:sp>
      <p:sp>
        <p:nvSpPr>
          <p:cNvPr id="5123" name="Content Placeholder 2"/>
          <p:cNvSpPr>
            <a:spLocks noGrp="1"/>
          </p:cNvSpPr>
          <p:nvPr>
            <p:ph idx="1"/>
          </p:nvPr>
        </p:nvSpPr>
        <p:spPr>
          <a:xfrm>
            <a:off x="76200" y="914400"/>
            <a:ext cx="8991600" cy="5715000"/>
          </a:xfrm>
        </p:spPr>
        <p:txBody>
          <a:bodyPr/>
          <a:lstStyle/>
          <a:p>
            <a:pPr>
              <a:buFontTx/>
              <a:buChar char="•"/>
            </a:pPr>
            <a:r>
              <a:rPr lang="en-US" sz="2000" dirty="0"/>
              <a:t>LLP starts at IP, travels through TAN and other very forward infrastructure, then leaves the LHC tunnel, travels through 90m of rock, and decays to two highly energetic (~</a:t>
            </a:r>
            <a:r>
              <a:rPr lang="en-US" sz="2000" dirty="0" err="1"/>
              <a:t>TeV</a:t>
            </a:r>
            <a:r>
              <a:rPr lang="en-US" sz="2000" dirty="0"/>
              <a:t>) charged tracks in FASER.</a:t>
            </a:r>
          </a:p>
          <a:p>
            <a:pPr marL="0" indent="0" eaLnBrk="1" hangingPunct="1">
              <a:buNone/>
            </a:pPr>
            <a:endParaRPr lang="en-US" sz="1000" dirty="0">
              <a:latin typeface="Arial" charset="0"/>
            </a:endParaRPr>
          </a:p>
          <a:p>
            <a:pPr marL="0" indent="0" eaLnBrk="1" hangingPunct="1">
              <a:buNone/>
            </a:pPr>
            <a:endParaRPr lang="en-US" sz="1000" dirty="0">
              <a:latin typeface="Arial" charset="0"/>
            </a:endParaRPr>
          </a:p>
          <a:p>
            <a:pPr marL="0" indent="0" eaLnBrk="1" hangingPunct="1">
              <a:buNone/>
            </a:pPr>
            <a:endParaRPr lang="en-US" sz="1000" dirty="0">
              <a:latin typeface="Arial" charset="0"/>
            </a:endParaRPr>
          </a:p>
          <a:p>
            <a:pPr marL="0" indent="0" eaLnBrk="1" hangingPunct="1">
              <a:buNone/>
            </a:pPr>
            <a:endParaRPr lang="en-US" sz="1000" dirty="0">
              <a:latin typeface="Arial" charset="0"/>
            </a:endParaRPr>
          </a:p>
          <a:p>
            <a:pPr marL="0" indent="0" eaLnBrk="1" hangingPunct="1">
              <a:buNone/>
            </a:pPr>
            <a:endParaRPr lang="en-US" sz="1000" dirty="0">
              <a:latin typeface="Arial" charset="0"/>
            </a:endParaRPr>
          </a:p>
          <a:p>
            <a:pPr eaLnBrk="1" hangingPunct="1"/>
            <a:endParaRPr lang="en-US" dirty="0">
              <a:latin typeface="Arial" charset="0"/>
            </a:endParaRPr>
          </a:p>
          <a:p>
            <a:pPr eaLnBrk="1" hangingPunct="1"/>
            <a:endParaRPr lang="en-US" sz="1000" dirty="0">
              <a:latin typeface="Arial" charset="0"/>
            </a:endParaRPr>
          </a:p>
          <a:p>
            <a:pPr eaLnBrk="1" hangingPunct="1"/>
            <a:endParaRPr lang="en-US" dirty="0">
              <a:latin typeface="Arial" charset="0"/>
            </a:endParaRPr>
          </a:p>
          <a:p>
            <a:pPr eaLnBrk="1" hangingPunct="1"/>
            <a:endParaRPr lang="en-US" dirty="0">
              <a:latin typeface="Arial" charset="0"/>
            </a:endParaRPr>
          </a:p>
          <a:p>
            <a:pPr eaLnBrk="1" hangingPunct="1"/>
            <a:endParaRPr lang="en-US" dirty="0">
              <a:latin typeface="Arial" charset="0"/>
            </a:endParaRPr>
          </a:p>
          <a:p>
            <a:pPr eaLnBrk="1" hangingPunct="1"/>
            <a:endParaRPr lang="en-US" dirty="0">
              <a:latin typeface="Arial" charset="0"/>
            </a:endParaRPr>
          </a:p>
          <a:p>
            <a:pPr marL="0" indent="0" eaLnBrk="1" hangingPunct="1">
              <a:buNone/>
            </a:pPr>
            <a:endParaRPr lang="en-US" sz="1400" dirty="0">
              <a:latin typeface="Arial" charset="0"/>
            </a:endParaRPr>
          </a:p>
          <a:p>
            <a:pPr marL="0" indent="0">
              <a:buNone/>
            </a:pPr>
            <a:endParaRPr lang="en-US" dirty="0">
              <a:solidFill>
                <a:srgbClr val="000000"/>
              </a:solidFill>
            </a:endParaRPr>
          </a:p>
          <a:p>
            <a:pPr>
              <a:buFontTx/>
              <a:buChar char="•"/>
            </a:pPr>
            <a:r>
              <a:rPr lang="en-US" sz="2000" dirty="0">
                <a:solidFill>
                  <a:srgbClr val="000000"/>
                </a:solidFill>
              </a:rPr>
              <a:t>FASER will be placed on the beam collision axis (“on-axis”); if the beam crossing angle</a:t>
            </a:r>
            <a:r>
              <a:rPr lang="en-US" sz="2000" baseline="-25000" dirty="0">
                <a:solidFill>
                  <a:srgbClr val="000000"/>
                </a:solidFill>
              </a:rPr>
              <a:t> </a:t>
            </a:r>
            <a:r>
              <a:rPr lang="en-US" sz="2000" dirty="0">
                <a:solidFill>
                  <a:srgbClr val="000000"/>
                </a:solidFill>
              </a:rPr>
              <a:t>= 300 </a:t>
            </a:r>
            <a:r>
              <a:rPr lang="en-US" sz="2000" dirty="0" err="1">
                <a:solidFill>
                  <a:srgbClr val="000000"/>
                </a:solidFill>
                <a:latin typeface="Symbol" charset="2"/>
                <a:cs typeface="Symbol" charset="2"/>
              </a:rPr>
              <a:t>m</a:t>
            </a:r>
            <a:r>
              <a:rPr lang="en-US" sz="2000" dirty="0" err="1">
                <a:solidFill>
                  <a:srgbClr val="000000"/>
                </a:solidFill>
              </a:rPr>
              <a:t>rad</a:t>
            </a:r>
            <a:r>
              <a:rPr lang="en-US" sz="2000" dirty="0">
                <a:solidFill>
                  <a:srgbClr val="000000"/>
                </a:solidFill>
              </a:rPr>
              <a:t>, the on-axis location at FASER </a:t>
            </a:r>
            <a:r>
              <a:rPr lang="en-US" sz="2000" dirty="0">
                <a:solidFill>
                  <a:srgbClr val="000000"/>
                </a:solidFill>
                <a:sym typeface="Wingdings"/>
              </a:rPr>
              <a:t>shifts by 7 cm.</a:t>
            </a:r>
          </a:p>
        </p:txBody>
      </p:sp>
      <p:sp>
        <p:nvSpPr>
          <p:cNvPr id="6" name="TextBox 5">
            <a:extLst>
              <a:ext uri="{FF2B5EF4-FFF2-40B4-BE49-F238E27FC236}">
                <a16:creationId xmlns:a16="http://schemas.microsoft.com/office/drawing/2014/main" id="{E27C275D-366E-5D44-8BBE-74C6645D85EA}"/>
              </a:ext>
            </a:extLst>
          </p:cNvPr>
          <p:cNvSpPr txBox="1"/>
          <p:nvPr/>
        </p:nvSpPr>
        <p:spPr>
          <a:xfrm>
            <a:off x="7338009" y="4724400"/>
            <a:ext cx="891591" cy="276999"/>
          </a:xfrm>
          <a:prstGeom prst="rect">
            <a:avLst/>
          </a:prstGeom>
          <a:noFill/>
        </p:spPr>
        <p:txBody>
          <a:bodyPr wrap="none" rtlCol="0">
            <a:spAutoFit/>
          </a:bodyPr>
          <a:lstStyle/>
          <a:p>
            <a:r>
              <a:rPr lang="en-US" sz="1200" dirty="0">
                <a:sym typeface="Wingdings"/>
              </a:rPr>
              <a:t>Felix Kling</a:t>
            </a:r>
            <a:endParaRPr lang="en-US" dirty="0"/>
          </a:p>
        </p:txBody>
      </p:sp>
      <p:pic>
        <p:nvPicPr>
          <p:cNvPr id="4" name="Picture 3">
            <a:extLst>
              <a:ext uri="{FF2B5EF4-FFF2-40B4-BE49-F238E27FC236}">
                <a16:creationId xmlns:a16="http://schemas.microsoft.com/office/drawing/2014/main" id="{71396E8E-142C-D64C-9F2E-58D430DD5AB8}"/>
              </a:ext>
            </a:extLst>
          </p:cNvPr>
          <p:cNvPicPr>
            <a:picLocks noChangeAspect="1"/>
          </p:cNvPicPr>
          <p:nvPr/>
        </p:nvPicPr>
        <p:blipFill>
          <a:blip r:embed="rId2"/>
          <a:stretch>
            <a:fillRect/>
          </a:stretch>
        </p:blipFill>
        <p:spPr>
          <a:xfrm>
            <a:off x="228600" y="2057400"/>
            <a:ext cx="8636000" cy="3657600"/>
          </a:xfrm>
          <a:prstGeom prst="rect">
            <a:avLst/>
          </a:prstGeom>
        </p:spPr>
      </p:pic>
    </p:spTree>
    <p:extLst>
      <p:ext uri="{BB962C8B-B14F-4D97-AF65-F5344CB8AC3E}">
        <p14:creationId xmlns:p14="http://schemas.microsoft.com/office/powerpoint/2010/main" val="1193403099"/>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AN EXAMPLE: DARK PHOTONS AT FASER</a:t>
            </a:r>
          </a:p>
        </p:txBody>
      </p:sp>
      <p:sp>
        <p:nvSpPr>
          <p:cNvPr id="5123" name="Content Placeholder 2"/>
          <p:cNvSpPr>
            <a:spLocks noGrp="1"/>
          </p:cNvSpPr>
          <p:nvPr>
            <p:ph idx="1"/>
          </p:nvPr>
        </p:nvSpPr>
        <p:spPr>
          <a:xfrm>
            <a:off x="-35312" y="838200"/>
            <a:ext cx="2930912" cy="1600200"/>
          </a:xfrm>
        </p:spPr>
        <p:txBody>
          <a:bodyPr/>
          <a:lstStyle/>
          <a:p>
            <a:pPr marL="0" indent="0" algn="ctr" eaLnBrk="1" hangingPunct="1">
              <a:buNone/>
            </a:pPr>
            <a:r>
              <a:rPr lang="en-US" sz="1800" dirty="0" err="1">
                <a:solidFill>
                  <a:srgbClr val="0000FF"/>
                </a:solidFill>
                <a:latin typeface="Arial" charset="0"/>
              </a:rPr>
              <a:t>Pions</a:t>
            </a:r>
            <a:r>
              <a:rPr lang="en-US" sz="1800" dirty="0">
                <a:solidFill>
                  <a:srgbClr val="0000FF"/>
                </a:solidFill>
                <a:latin typeface="Arial" charset="0"/>
              </a:rPr>
              <a:t> at the IP</a:t>
            </a:r>
          </a:p>
          <a:p>
            <a:pPr eaLnBrk="1" hangingPunct="1"/>
            <a:endParaRPr lang="en-US" sz="1800" dirty="0">
              <a:solidFill>
                <a:srgbClr val="0000FF"/>
              </a:solidFill>
              <a:latin typeface="Arial" charset="0"/>
            </a:endParaRPr>
          </a:p>
          <a:p>
            <a:pPr eaLnBrk="1" hangingPunct="1"/>
            <a:endParaRPr lang="en-US" sz="1800" dirty="0">
              <a:solidFill>
                <a:srgbClr val="0000FF"/>
              </a:solidFill>
              <a:latin typeface="Arial" charset="0"/>
            </a:endParaRPr>
          </a:p>
          <a:p>
            <a:pPr eaLnBrk="1" hangingPunct="1"/>
            <a:endParaRPr lang="en-US" sz="1800" dirty="0">
              <a:solidFill>
                <a:srgbClr val="0000FF"/>
              </a:solidFill>
              <a:latin typeface="Arial" charset="0"/>
            </a:endParaRPr>
          </a:p>
          <a:p>
            <a:pPr eaLnBrk="1" hangingPunct="1"/>
            <a:endParaRPr lang="en-US" sz="1800" dirty="0">
              <a:solidFill>
                <a:srgbClr val="0000FF"/>
              </a:solidFill>
              <a:latin typeface="Arial" charset="0"/>
            </a:endParaRPr>
          </a:p>
          <a:p>
            <a:pPr eaLnBrk="1" hangingPunct="1"/>
            <a:endParaRPr lang="en-US" sz="1800" dirty="0">
              <a:solidFill>
                <a:srgbClr val="0000FF"/>
              </a:solidFill>
              <a:latin typeface="Arial" charset="0"/>
            </a:endParaRPr>
          </a:p>
          <a:p>
            <a:pPr eaLnBrk="1" hangingPunct="1"/>
            <a:endParaRPr lang="en-US" sz="1800" dirty="0">
              <a:solidFill>
                <a:srgbClr val="0000FF"/>
              </a:solidFill>
              <a:latin typeface="Arial" charset="0"/>
            </a:endParaRPr>
          </a:p>
          <a:p>
            <a:pPr eaLnBrk="1" hangingPunct="1"/>
            <a:endParaRPr lang="en-US" sz="1800" dirty="0">
              <a:solidFill>
                <a:srgbClr val="0000FF"/>
              </a:solidFill>
              <a:latin typeface="Arial" charset="0"/>
            </a:endParaRPr>
          </a:p>
          <a:p>
            <a:pPr eaLnBrk="1" hangingPunct="1"/>
            <a:endParaRPr lang="en-US" sz="1800" dirty="0">
              <a:solidFill>
                <a:srgbClr val="0000FF"/>
              </a:solidFill>
              <a:latin typeface="Arial" charset="0"/>
            </a:endParaRPr>
          </a:p>
          <a:p>
            <a:pPr marL="0" indent="0" eaLnBrk="1" hangingPunct="1">
              <a:buNone/>
            </a:pPr>
            <a:endParaRPr lang="en-US" sz="1800" dirty="0">
              <a:solidFill>
                <a:srgbClr val="0000FF"/>
              </a:solidFill>
              <a:latin typeface="Arial" charset="0"/>
            </a:endParaRPr>
          </a:p>
          <a:p>
            <a:pPr eaLnBrk="1" hangingPunct="1"/>
            <a:r>
              <a:rPr lang="en-US" sz="1800" dirty="0">
                <a:solidFill>
                  <a:srgbClr val="0000FF"/>
                </a:solidFill>
                <a:latin typeface="Arial" charset="0"/>
              </a:rPr>
              <a:t>Simulations greatly refined by LHC data</a:t>
            </a:r>
          </a:p>
          <a:p>
            <a:pPr eaLnBrk="1" hangingPunct="1"/>
            <a:endParaRPr lang="en-US" sz="1000" dirty="0">
              <a:solidFill>
                <a:srgbClr val="0000FF"/>
              </a:solidFill>
              <a:latin typeface="Arial" charset="0"/>
            </a:endParaRPr>
          </a:p>
          <a:p>
            <a:pPr eaLnBrk="1" hangingPunct="1"/>
            <a:r>
              <a:rPr lang="en-US" sz="1800" dirty="0">
                <a:solidFill>
                  <a:srgbClr val="0000FF"/>
                </a:solidFill>
                <a:latin typeface="Arial" charset="0"/>
              </a:rPr>
              <a:t>Production is peaked at </a:t>
            </a:r>
            <a:r>
              <a:rPr lang="en-US" sz="1800" dirty="0" err="1">
                <a:solidFill>
                  <a:srgbClr val="0000FF"/>
                </a:solidFill>
                <a:latin typeface="Arial" charset="0"/>
              </a:rPr>
              <a:t>p</a:t>
            </a:r>
            <a:r>
              <a:rPr lang="en-US" sz="1800" baseline="-25000" dirty="0" err="1">
                <a:solidFill>
                  <a:srgbClr val="0000FF"/>
                </a:solidFill>
                <a:latin typeface="Arial" charset="0"/>
              </a:rPr>
              <a:t>T</a:t>
            </a:r>
            <a:r>
              <a:rPr lang="en-US" sz="1800" dirty="0">
                <a:solidFill>
                  <a:srgbClr val="0000FF"/>
                </a:solidFill>
                <a:latin typeface="Arial" charset="0"/>
              </a:rPr>
              <a:t> ~ </a:t>
            </a:r>
            <a:r>
              <a:rPr lang="en-US" sz="1800" dirty="0">
                <a:solidFill>
                  <a:srgbClr val="0000FF"/>
                </a:solidFill>
                <a:latin typeface="Symbol" charset="2"/>
                <a:cs typeface="Symbol" charset="2"/>
              </a:rPr>
              <a:t>L</a:t>
            </a:r>
            <a:r>
              <a:rPr lang="en-US" sz="1800" baseline="-25000" dirty="0">
                <a:solidFill>
                  <a:srgbClr val="0000FF"/>
                </a:solidFill>
                <a:latin typeface="Arial" charset="0"/>
              </a:rPr>
              <a:t>QCD </a:t>
            </a:r>
            <a:r>
              <a:rPr lang="en-US" sz="1800" dirty="0">
                <a:solidFill>
                  <a:srgbClr val="0000FF"/>
                </a:solidFill>
                <a:latin typeface="Arial" charset="0"/>
              </a:rPr>
              <a:t>~ 250 MeV</a:t>
            </a:r>
          </a:p>
          <a:p>
            <a:pPr eaLnBrk="1" hangingPunct="1"/>
            <a:endParaRPr lang="en-US" sz="1000" dirty="0">
              <a:solidFill>
                <a:srgbClr val="0000FF"/>
              </a:solidFill>
              <a:latin typeface="Arial" charset="0"/>
            </a:endParaRPr>
          </a:p>
          <a:p>
            <a:pPr eaLnBrk="1" hangingPunct="1"/>
            <a:r>
              <a:rPr lang="en-US" sz="1800" dirty="0">
                <a:solidFill>
                  <a:srgbClr val="0000FF"/>
                </a:solidFill>
                <a:latin typeface="Arial" charset="0"/>
              </a:rPr>
              <a:t>Enormous event rates: N</a:t>
            </a:r>
            <a:r>
              <a:rPr lang="en-US" sz="1800" baseline="-25000" dirty="0">
                <a:solidFill>
                  <a:srgbClr val="0000FF"/>
                </a:solidFill>
                <a:latin typeface="Symbol" pitchFamily="2" charset="2"/>
              </a:rPr>
              <a:t>p</a:t>
            </a:r>
            <a:r>
              <a:rPr lang="en-US" sz="1800" dirty="0">
                <a:solidFill>
                  <a:srgbClr val="0000FF"/>
                </a:solidFill>
                <a:latin typeface="Arial" charset="0"/>
              </a:rPr>
              <a:t>~10</a:t>
            </a:r>
            <a:r>
              <a:rPr lang="en-US" sz="1800" baseline="30000" dirty="0">
                <a:solidFill>
                  <a:srgbClr val="0000FF"/>
                </a:solidFill>
                <a:latin typeface="Arial" charset="0"/>
              </a:rPr>
              <a:t>15</a:t>
            </a:r>
            <a:r>
              <a:rPr lang="en-US" sz="1800" dirty="0">
                <a:solidFill>
                  <a:srgbClr val="0000FF"/>
                </a:solidFill>
                <a:latin typeface="Arial" charset="0"/>
              </a:rPr>
              <a:t> per bin</a:t>
            </a:r>
          </a:p>
        </p:txBody>
      </p:sp>
      <p:sp>
        <p:nvSpPr>
          <p:cNvPr id="2" name="TextBox 1"/>
          <p:cNvSpPr txBox="1"/>
          <p:nvPr/>
        </p:nvSpPr>
        <p:spPr>
          <a:xfrm>
            <a:off x="1954201" y="1489075"/>
            <a:ext cx="788999" cy="307777"/>
          </a:xfrm>
          <a:prstGeom prst="rect">
            <a:avLst/>
          </a:prstGeom>
          <a:noFill/>
        </p:spPr>
        <p:txBody>
          <a:bodyPr wrap="none" rtlCol="0">
            <a:spAutoFit/>
          </a:bodyPr>
          <a:lstStyle/>
          <a:p>
            <a:r>
              <a:rPr lang="en-US" sz="1400" dirty="0"/>
              <a:t>300 fb</a:t>
            </a:r>
            <a:r>
              <a:rPr lang="en-US" sz="1400" baseline="30000" dirty="0"/>
              <a:t>-1</a:t>
            </a:r>
          </a:p>
        </p:txBody>
      </p:sp>
      <p:sp>
        <p:nvSpPr>
          <p:cNvPr id="9" name="Content Placeholder 2">
            <a:extLst>
              <a:ext uri="{FF2B5EF4-FFF2-40B4-BE49-F238E27FC236}">
                <a16:creationId xmlns:a16="http://schemas.microsoft.com/office/drawing/2014/main" id="{9D6DC584-2DDE-C846-A486-CF55E1428ECF}"/>
              </a:ext>
            </a:extLst>
          </p:cNvPr>
          <p:cNvSpPr txBox="1">
            <a:spLocks/>
          </p:cNvSpPr>
          <p:nvPr/>
        </p:nvSpPr>
        <p:spPr bwMode="auto">
          <a:xfrm>
            <a:off x="2895600" y="838200"/>
            <a:ext cx="3048000" cy="556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dirty="0">
                <a:solidFill>
                  <a:srgbClr val="00B050"/>
                </a:solidFill>
                <a:latin typeface="Arial" charset="0"/>
              </a:rPr>
              <a:t>A’s at the IP</a:t>
            </a:r>
          </a:p>
          <a:p>
            <a:endParaRPr lang="en-US" sz="1800" dirty="0">
              <a:solidFill>
                <a:srgbClr val="00B050"/>
              </a:solidFill>
              <a:latin typeface="Arial" charset="0"/>
            </a:endParaRPr>
          </a:p>
          <a:p>
            <a:endParaRPr lang="en-US" sz="1800" dirty="0">
              <a:solidFill>
                <a:srgbClr val="00B050"/>
              </a:solidFill>
              <a:latin typeface="Arial" charset="0"/>
            </a:endParaRPr>
          </a:p>
          <a:p>
            <a:endParaRPr lang="en-US" sz="1800" dirty="0">
              <a:solidFill>
                <a:srgbClr val="00B050"/>
              </a:solidFill>
              <a:latin typeface="Arial" charset="0"/>
            </a:endParaRPr>
          </a:p>
          <a:p>
            <a:pPr marL="0" indent="0">
              <a:buNone/>
            </a:pPr>
            <a:endParaRPr lang="en-US" sz="1800" dirty="0">
              <a:solidFill>
                <a:srgbClr val="00B050"/>
              </a:solidFill>
              <a:latin typeface="Arial" charset="0"/>
            </a:endParaRPr>
          </a:p>
          <a:p>
            <a:endParaRPr lang="en-US" sz="1800" dirty="0">
              <a:solidFill>
                <a:srgbClr val="00B050"/>
              </a:solidFill>
              <a:latin typeface="Arial" charset="0"/>
            </a:endParaRPr>
          </a:p>
          <a:p>
            <a:endParaRPr lang="en-US" sz="1800" dirty="0">
              <a:solidFill>
                <a:srgbClr val="00B050"/>
              </a:solidFill>
              <a:latin typeface="Arial" charset="0"/>
            </a:endParaRPr>
          </a:p>
          <a:p>
            <a:endParaRPr lang="en-US" sz="1800" dirty="0">
              <a:solidFill>
                <a:srgbClr val="00B050"/>
              </a:solidFill>
              <a:latin typeface="Arial" charset="0"/>
            </a:endParaRPr>
          </a:p>
          <a:p>
            <a:endParaRPr lang="en-US" sz="1800" dirty="0">
              <a:solidFill>
                <a:srgbClr val="00B050"/>
              </a:solidFill>
              <a:latin typeface="Arial" charset="0"/>
            </a:endParaRPr>
          </a:p>
          <a:p>
            <a:pPr marL="0" indent="0">
              <a:buNone/>
            </a:pPr>
            <a:endParaRPr lang="en-US" sz="1800" dirty="0">
              <a:solidFill>
                <a:srgbClr val="00B050"/>
              </a:solidFill>
              <a:latin typeface="Arial" charset="0"/>
            </a:endParaRPr>
          </a:p>
          <a:p>
            <a:r>
              <a:rPr lang="en-US" sz="1800" dirty="0">
                <a:solidFill>
                  <a:srgbClr val="00B050"/>
                </a:solidFill>
                <a:latin typeface="Arial" charset="0"/>
              </a:rPr>
              <a:t>Production is peaked at </a:t>
            </a:r>
            <a:r>
              <a:rPr lang="en-US" sz="1800" dirty="0" err="1">
                <a:solidFill>
                  <a:srgbClr val="00B050"/>
                </a:solidFill>
                <a:latin typeface="Arial" charset="0"/>
              </a:rPr>
              <a:t>p</a:t>
            </a:r>
            <a:r>
              <a:rPr lang="en-US" sz="1800" baseline="-25000" dirty="0" err="1">
                <a:solidFill>
                  <a:srgbClr val="00B050"/>
                </a:solidFill>
                <a:latin typeface="Arial" charset="0"/>
              </a:rPr>
              <a:t>T</a:t>
            </a:r>
            <a:r>
              <a:rPr lang="en-US" sz="1800" dirty="0">
                <a:solidFill>
                  <a:srgbClr val="00B050"/>
                </a:solidFill>
                <a:latin typeface="Arial" charset="0"/>
              </a:rPr>
              <a:t> ~ </a:t>
            </a:r>
            <a:r>
              <a:rPr lang="en-US" sz="1800" dirty="0">
                <a:solidFill>
                  <a:srgbClr val="00B050"/>
                </a:solidFill>
                <a:latin typeface="Symbol" charset="2"/>
                <a:cs typeface="Symbol" charset="2"/>
              </a:rPr>
              <a:t>L</a:t>
            </a:r>
            <a:r>
              <a:rPr lang="en-US" sz="1800" baseline="-25000" dirty="0">
                <a:solidFill>
                  <a:srgbClr val="00B050"/>
                </a:solidFill>
                <a:latin typeface="Arial" charset="0"/>
              </a:rPr>
              <a:t>QCD  </a:t>
            </a:r>
            <a:r>
              <a:rPr lang="en-US" sz="1800" dirty="0">
                <a:solidFill>
                  <a:srgbClr val="00B050"/>
                </a:solidFill>
                <a:latin typeface="Arial" charset="0"/>
              </a:rPr>
              <a:t>~ 250 MeV</a:t>
            </a:r>
          </a:p>
          <a:p>
            <a:endParaRPr lang="en-US" sz="1000" dirty="0">
              <a:solidFill>
                <a:srgbClr val="00B050"/>
              </a:solidFill>
              <a:latin typeface="Arial" charset="0"/>
            </a:endParaRPr>
          </a:p>
          <a:p>
            <a:r>
              <a:rPr lang="en-US" sz="1800" dirty="0">
                <a:solidFill>
                  <a:srgbClr val="00B050"/>
                </a:solidFill>
                <a:latin typeface="Arial" charset="0"/>
              </a:rPr>
              <a:t>Rates highly suppressed by </a:t>
            </a:r>
            <a:r>
              <a:rPr lang="en-US" sz="1800" dirty="0">
                <a:solidFill>
                  <a:srgbClr val="00B050"/>
                </a:solidFill>
                <a:latin typeface="Symbol" pitchFamily="2" charset="2"/>
              </a:rPr>
              <a:t>e</a:t>
            </a:r>
            <a:r>
              <a:rPr lang="en-US" sz="1800" baseline="30000" dirty="0">
                <a:solidFill>
                  <a:srgbClr val="00B050"/>
                </a:solidFill>
                <a:latin typeface="Arial" charset="0"/>
              </a:rPr>
              <a:t>2</a:t>
            </a:r>
            <a:r>
              <a:rPr lang="en-US" sz="1800" dirty="0">
                <a:solidFill>
                  <a:srgbClr val="00B050"/>
                </a:solidFill>
                <a:latin typeface="Arial" charset="0"/>
              </a:rPr>
              <a:t> ~ 10</a:t>
            </a:r>
            <a:r>
              <a:rPr lang="en-US" sz="1800" baseline="30000" dirty="0">
                <a:solidFill>
                  <a:srgbClr val="00B050"/>
                </a:solidFill>
                <a:latin typeface="Arial" charset="0"/>
              </a:rPr>
              <a:t>-10</a:t>
            </a:r>
          </a:p>
          <a:p>
            <a:endParaRPr lang="en-US" sz="1000" dirty="0">
              <a:solidFill>
                <a:srgbClr val="00B050"/>
              </a:solidFill>
              <a:latin typeface="Arial" charset="0"/>
            </a:endParaRPr>
          </a:p>
          <a:p>
            <a:r>
              <a:rPr lang="en-US" sz="1800" dirty="0">
                <a:solidFill>
                  <a:srgbClr val="00B050"/>
                </a:solidFill>
                <a:latin typeface="Arial" charset="0"/>
              </a:rPr>
              <a:t>But still N</a:t>
            </a:r>
            <a:r>
              <a:rPr lang="en-US" sz="1800" baseline="-25000" dirty="0">
                <a:solidFill>
                  <a:srgbClr val="00B050"/>
                </a:solidFill>
                <a:latin typeface="Arial" charset="0"/>
              </a:rPr>
              <a:t>A’ </a:t>
            </a:r>
            <a:r>
              <a:rPr lang="en-US" sz="1800" dirty="0">
                <a:solidFill>
                  <a:srgbClr val="00B050"/>
                </a:solidFill>
                <a:latin typeface="Arial" charset="0"/>
              </a:rPr>
              <a:t>~ 10</a:t>
            </a:r>
            <a:r>
              <a:rPr lang="en-US" sz="1800" baseline="30000" dirty="0">
                <a:solidFill>
                  <a:srgbClr val="00B050"/>
                </a:solidFill>
                <a:latin typeface="Arial" charset="0"/>
              </a:rPr>
              <a:t>5</a:t>
            </a:r>
            <a:r>
              <a:rPr lang="en-US" sz="1800" dirty="0">
                <a:solidFill>
                  <a:srgbClr val="00B050"/>
                </a:solidFill>
                <a:latin typeface="Arial" charset="0"/>
              </a:rPr>
              <a:t> per bin</a:t>
            </a:r>
          </a:p>
        </p:txBody>
      </p:sp>
      <p:sp>
        <p:nvSpPr>
          <p:cNvPr id="10" name="Content Placeholder 2">
            <a:extLst>
              <a:ext uri="{FF2B5EF4-FFF2-40B4-BE49-F238E27FC236}">
                <a16:creationId xmlns:a16="http://schemas.microsoft.com/office/drawing/2014/main" id="{78BA981E-7401-6C4A-81F1-DEED38ED0A36}"/>
              </a:ext>
            </a:extLst>
          </p:cNvPr>
          <p:cNvSpPr txBox="1">
            <a:spLocks/>
          </p:cNvSpPr>
          <p:nvPr/>
        </p:nvSpPr>
        <p:spPr bwMode="auto">
          <a:xfrm>
            <a:off x="5867400" y="838200"/>
            <a:ext cx="3200400" cy="556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dirty="0">
                <a:solidFill>
                  <a:srgbClr val="FF0000"/>
                </a:solidFill>
                <a:latin typeface="Arial" charset="0"/>
              </a:rPr>
              <a:t>  A’s decay in [480m, 483m]</a:t>
            </a:r>
          </a:p>
          <a:p>
            <a:endParaRPr lang="en-US" sz="1800" dirty="0">
              <a:solidFill>
                <a:srgbClr val="FF0000"/>
              </a:solidFill>
              <a:latin typeface="Arial" charset="0"/>
            </a:endParaRPr>
          </a:p>
          <a:p>
            <a:endParaRPr lang="en-US" sz="1800" dirty="0">
              <a:solidFill>
                <a:srgbClr val="FF0000"/>
              </a:solidFill>
              <a:latin typeface="Arial" charset="0"/>
            </a:endParaRPr>
          </a:p>
          <a:p>
            <a:endParaRPr lang="en-US" sz="1800" dirty="0">
              <a:solidFill>
                <a:srgbClr val="FF0000"/>
              </a:solidFill>
              <a:latin typeface="Arial" charset="0"/>
            </a:endParaRPr>
          </a:p>
          <a:p>
            <a:endParaRPr lang="en-US" sz="1800" dirty="0">
              <a:solidFill>
                <a:srgbClr val="FF0000"/>
              </a:solidFill>
              <a:latin typeface="Arial" charset="0"/>
            </a:endParaRPr>
          </a:p>
          <a:p>
            <a:endParaRPr lang="en-US" sz="1800" dirty="0">
              <a:solidFill>
                <a:srgbClr val="FF0000"/>
              </a:solidFill>
              <a:latin typeface="Arial" charset="0"/>
            </a:endParaRPr>
          </a:p>
          <a:p>
            <a:endParaRPr lang="en-US" sz="1800" dirty="0">
              <a:solidFill>
                <a:srgbClr val="FF0000"/>
              </a:solidFill>
              <a:latin typeface="Arial" charset="0"/>
            </a:endParaRPr>
          </a:p>
          <a:p>
            <a:endParaRPr lang="en-US" sz="1800" dirty="0">
              <a:solidFill>
                <a:srgbClr val="FF0000"/>
              </a:solidFill>
              <a:latin typeface="Arial" charset="0"/>
            </a:endParaRPr>
          </a:p>
          <a:p>
            <a:pPr marL="0" indent="0">
              <a:buNone/>
            </a:pPr>
            <a:endParaRPr lang="en-US" sz="1800" dirty="0">
              <a:solidFill>
                <a:srgbClr val="FF0000"/>
              </a:solidFill>
              <a:latin typeface="Arial" charset="0"/>
            </a:endParaRPr>
          </a:p>
          <a:p>
            <a:endParaRPr lang="en-US" sz="1800" dirty="0">
              <a:solidFill>
                <a:srgbClr val="FF0000"/>
              </a:solidFill>
              <a:latin typeface="Arial" charset="0"/>
            </a:endParaRPr>
          </a:p>
          <a:p>
            <a:r>
              <a:rPr lang="en-US" sz="1800" dirty="0">
                <a:solidFill>
                  <a:srgbClr val="FF0000"/>
                </a:solidFill>
                <a:latin typeface="Arial" charset="0"/>
              </a:rPr>
              <a:t>Only highly boosted ~</a:t>
            </a:r>
            <a:r>
              <a:rPr lang="en-US" sz="1800" dirty="0" err="1">
                <a:solidFill>
                  <a:srgbClr val="FF0000"/>
                </a:solidFill>
                <a:latin typeface="Arial" charset="0"/>
              </a:rPr>
              <a:t>TeV</a:t>
            </a:r>
            <a:r>
              <a:rPr lang="en-US" sz="1800" dirty="0">
                <a:solidFill>
                  <a:srgbClr val="FF0000"/>
                </a:solidFill>
                <a:latin typeface="Arial" charset="0"/>
              </a:rPr>
              <a:t> A’s decay in FASER</a:t>
            </a:r>
          </a:p>
          <a:p>
            <a:endParaRPr lang="en-US" sz="1000" dirty="0">
              <a:solidFill>
                <a:srgbClr val="FF0000"/>
              </a:solidFill>
              <a:latin typeface="Arial" charset="0"/>
            </a:endParaRPr>
          </a:p>
          <a:p>
            <a:r>
              <a:rPr lang="en-US" sz="1800" dirty="0">
                <a:solidFill>
                  <a:srgbClr val="FF0000"/>
                </a:solidFill>
                <a:latin typeface="Arial" charset="0"/>
              </a:rPr>
              <a:t>Rates again suppressed by decay requirement</a:t>
            </a:r>
          </a:p>
          <a:p>
            <a:endParaRPr lang="en-US" sz="1800" baseline="30000" dirty="0">
              <a:solidFill>
                <a:srgbClr val="FF0000"/>
              </a:solidFill>
              <a:latin typeface="Arial" charset="0"/>
            </a:endParaRPr>
          </a:p>
          <a:p>
            <a:r>
              <a:rPr lang="en-US" sz="1800" dirty="0">
                <a:solidFill>
                  <a:srgbClr val="FF0000"/>
                </a:solidFill>
                <a:latin typeface="Arial" charset="0"/>
              </a:rPr>
              <a:t>But still N</a:t>
            </a:r>
            <a:r>
              <a:rPr lang="en-US" sz="1800" baseline="-25000" dirty="0">
                <a:solidFill>
                  <a:srgbClr val="FF0000"/>
                </a:solidFill>
                <a:latin typeface="Arial" charset="0"/>
              </a:rPr>
              <a:t>A’ </a:t>
            </a:r>
            <a:r>
              <a:rPr lang="en-US" sz="1800" dirty="0">
                <a:solidFill>
                  <a:srgbClr val="FF0000"/>
                </a:solidFill>
                <a:latin typeface="Arial" charset="0"/>
              </a:rPr>
              <a:t>~ 100 signal events, and almost all are within 20 cm of “on axis”</a:t>
            </a:r>
          </a:p>
        </p:txBody>
      </p:sp>
      <p:pic>
        <p:nvPicPr>
          <p:cNvPr id="4" name="Picture 3">
            <a:extLst>
              <a:ext uri="{FF2B5EF4-FFF2-40B4-BE49-F238E27FC236}">
                <a16:creationId xmlns:a16="http://schemas.microsoft.com/office/drawing/2014/main" id="{41D357EA-45FA-124A-B718-547B985CB9A5}"/>
              </a:ext>
            </a:extLst>
          </p:cNvPr>
          <p:cNvPicPr>
            <a:picLocks noChangeAspect="1"/>
          </p:cNvPicPr>
          <p:nvPr/>
        </p:nvPicPr>
        <p:blipFill>
          <a:blip r:embed="rId2"/>
          <a:stretch>
            <a:fillRect/>
          </a:stretch>
        </p:blipFill>
        <p:spPr>
          <a:xfrm>
            <a:off x="155300" y="1143000"/>
            <a:ext cx="2968900" cy="2979208"/>
          </a:xfrm>
          <a:prstGeom prst="rect">
            <a:avLst/>
          </a:prstGeom>
        </p:spPr>
      </p:pic>
      <p:pic>
        <p:nvPicPr>
          <p:cNvPr id="11" name="Picture 10">
            <a:extLst>
              <a:ext uri="{FF2B5EF4-FFF2-40B4-BE49-F238E27FC236}">
                <a16:creationId xmlns:a16="http://schemas.microsoft.com/office/drawing/2014/main" id="{D7632243-1E95-AA45-8080-CD540E5AEB99}"/>
              </a:ext>
            </a:extLst>
          </p:cNvPr>
          <p:cNvPicPr>
            <a:picLocks noChangeAspect="1"/>
          </p:cNvPicPr>
          <p:nvPr/>
        </p:nvPicPr>
        <p:blipFill>
          <a:blip r:embed="rId3"/>
          <a:stretch>
            <a:fillRect/>
          </a:stretch>
        </p:blipFill>
        <p:spPr>
          <a:xfrm>
            <a:off x="3048000" y="1184275"/>
            <a:ext cx="2895600" cy="2885546"/>
          </a:xfrm>
          <a:prstGeom prst="rect">
            <a:avLst/>
          </a:prstGeom>
        </p:spPr>
      </p:pic>
      <p:pic>
        <p:nvPicPr>
          <p:cNvPr id="13" name="Picture 12">
            <a:extLst>
              <a:ext uri="{FF2B5EF4-FFF2-40B4-BE49-F238E27FC236}">
                <a16:creationId xmlns:a16="http://schemas.microsoft.com/office/drawing/2014/main" id="{F0F79BD2-45B1-8F47-8BF6-22780C6FEE86}"/>
              </a:ext>
            </a:extLst>
          </p:cNvPr>
          <p:cNvPicPr>
            <a:picLocks noChangeAspect="1"/>
          </p:cNvPicPr>
          <p:nvPr/>
        </p:nvPicPr>
        <p:blipFill>
          <a:blip r:embed="rId4"/>
          <a:stretch>
            <a:fillRect/>
          </a:stretch>
        </p:blipFill>
        <p:spPr>
          <a:xfrm>
            <a:off x="6140979" y="1184275"/>
            <a:ext cx="2926821" cy="2926821"/>
          </a:xfrm>
          <a:prstGeom prst="rect">
            <a:avLst/>
          </a:prstGeom>
        </p:spPr>
      </p:pic>
    </p:spTree>
    <p:extLst>
      <p:ext uri="{BB962C8B-B14F-4D97-AF65-F5344CB8AC3E}">
        <p14:creationId xmlns:p14="http://schemas.microsoft.com/office/powerpoint/2010/main" val="3291815426"/>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746760" y="257176"/>
            <a:ext cx="7772400" cy="475866"/>
          </a:xfrm>
        </p:spPr>
        <p:txBody>
          <a:bodyPr/>
          <a:lstStyle/>
          <a:p>
            <a:pPr eaLnBrk="1" hangingPunct="1"/>
            <a:r>
              <a:rPr lang="en-US" dirty="0">
                <a:latin typeface="Arial" charset="0"/>
              </a:rPr>
              <a:t>FASER SENSITIVITY REACHES</a:t>
            </a:r>
          </a:p>
        </p:txBody>
      </p:sp>
      <p:sp>
        <p:nvSpPr>
          <p:cNvPr id="5123" name="Content Placeholder 2"/>
          <p:cNvSpPr>
            <a:spLocks noGrp="1"/>
          </p:cNvSpPr>
          <p:nvPr>
            <p:ph idx="1"/>
          </p:nvPr>
        </p:nvSpPr>
        <p:spPr>
          <a:xfrm>
            <a:off x="243840" y="1019176"/>
            <a:ext cx="8442960" cy="5610224"/>
          </a:xfrm>
        </p:spPr>
        <p:txBody>
          <a:bodyPr/>
          <a:lstStyle/>
          <a:p>
            <a:r>
              <a:rPr lang="en-US" sz="2000" dirty="0">
                <a:latin typeface="Arial" charset="0"/>
                <a:sym typeface="Wingdings"/>
              </a:rPr>
              <a:t>Present results for 2 simple cases</a:t>
            </a:r>
          </a:p>
          <a:p>
            <a:pPr marL="0" indent="0">
              <a:buNone/>
            </a:pPr>
            <a:endParaRPr lang="en-US" sz="2000" dirty="0">
              <a:latin typeface="Arial" charset="0"/>
              <a:sym typeface="Wingdings"/>
            </a:endParaRPr>
          </a:p>
          <a:p>
            <a:r>
              <a:rPr lang="en-US" sz="2000" dirty="0">
                <a:latin typeface="Arial" charset="0"/>
                <a:sym typeface="Wingdings"/>
              </a:rPr>
              <a:t>FASER 1: </a:t>
            </a:r>
            <a:r>
              <a:rPr lang="en-US" sz="2000" i="1" dirty="0">
                <a:latin typeface="Arial" charset="0"/>
                <a:sym typeface="Wingdings"/>
              </a:rPr>
              <a:t>L </a:t>
            </a:r>
            <a:r>
              <a:rPr lang="en-US" sz="2000" dirty="0">
                <a:latin typeface="Arial" charset="0"/>
                <a:sym typeface="Wingdings"/>
              </a:rPr>
              <a:t>= 3 m, </a:t>
            </a:r>
            <a:r>
              <a:rPr lang="en-US" sz="2000" i="1" dirty="0">
                <a:latin typeface="Arial" charset="0"/>
                <a:sym typeface="Wingdings"/>
              </a:rPr>
              <a:t>R </a:t>
            </a:r>
            <a:r>
              <a:rPr lang="en-US" sz="2000" dirty="0">
                <a:latin typeface="Arial" charset="0"/>
                <a:sym typeface="Wingdings"/>
              </a:rPr>
              <a:t>= 10 cm, V = 0.1 m</a:t>
            </a:r>
            <a:r>
              <a:rPr lang="en-US" sz="2000" baseline="30000" dirty="0">
                <a:latin typeface="Arial" charset="0"/>
                <a:sym typeface="Wingdings"/>
              </a:rPr>
              <a:t>3</a:t>
            </a:r>
            <a:r>
              <a:rPr lang="en-US" sz="2000" dirty="0">
                <a:latin typeface="Arial" charset="0"/>
                <a:sym typeface="Wingdings"/>
              </a:rPr>
              <a:t>, 150 fb</a:t>
            </a:r>
            <a:r>
              <a:rPr lang="en-US" sz="2000" baseline="30000" dirty="0">
                <a:latin typeface="Arial" charset="0"/>
                <a:sym typeface="Wingdings"/>
              </a:rPr>
              <a:t>-1</a:t>
            </a:r>
            <a:r>
              <a:rPr lang="en-US" sz="2000" dirty="0">
                <a:latin typeface="Arial" charset="0"/>
                <a:sym typeface="Wingdings"/>
              </a:rPr>
              <a:t> (Run 3)</a:t>
            </a:r>
          </a:p>
          <a:p>
            <a:endParaRPr lang="en-US" sz="2000" dirty="0">
              <a:latin typeface="Arial" charset="0"/>
              <a:sym typeface="Wingdings"/>
            </a:endParaRPr>
          </a:p>
          <a:p>
            <a:endParaRPr lang="en-US" sz="2000" dirty="0">
              <a:latin typeface="Arial" charset="0"/>
              <a:sym typeface="Wingdings"/>
            </a:endParaRPr>
          </a:p>
          <a:p>
            <a:r>
              <a:rPr lang="en-US" sz="2000" dirty="0">
                <a:latin typeface="Arial" charset="0"/>
                <a:sym typeface="Wingdings"/>
              </a:rPr>
              <a:t>FASER 2: </a:t>
            </a:r>
            <a:r>
              <a:rPr lang="en-US" sz="2000" i="1" dirty="0">
                <a:latin typeface="Arial" charset="0"/>
                <a:sym typeface="Wingdings"/>
              </a:rPr>
              <a:t>L </a:t>
            </a:r>
            <a:r>
              <a:rPr lang="en-US" sz="2000" dirty="0">
                <a:latin typeface="Arial" charset="0"/>
                <a:sym typeface="Wingdings"/>
              </a:rPr>
              <a:t>= 5 m, </a:t>
            </a:r>
            <a:r>
              <a:rPr lang="en-US" sz="2000" i="1" dirty="0">
                <a:latin typeface="Arial" charset="0"/>
                <a:sym typeface="Wingdings"/>
              </a:rPr>
              <a:t>R </a:t>
            </a:r>
            <a:r>
              <a:rPr lang="en-US" sz="2000" dirty="0">
                <a:latin typeface="Arial" charset="0"/>
                <a:sym typeface="Wingdings"/>
              </a:rPr>
              <a:t>= 1 m, V = 16 m</a:t>
            </a:r>
            <a:r>
              <a:rPr lang="en-US" sz="2000" baseline="30000" dirty="0">
                <a:latin typeface="Arial" charset="0"/>
                <a:sym typeface="Wingdings"/>
              </a:rPr>
              <a:t>3</a:t>
            </a:r>
            <a:r>
              <a:rPr lang="en-US" sz="2000" dirty="0">
                <a:latin typeface="Arial" charset="0"/>
                <a:sym typeface="Wingdings"/>
              </a:rPr>
              <a:t>, 3 ab</a:t>
            </a:r>
            <a:r>
              <a:rPr lang="en-US" sz="2000" baseline="30000" dirty="0">
                <a:latin typeface="Arial" charset="0"/>
                <a:sym typeface="Wingdings"/>
              </a:rPr>
              <a:t>-1</a:t>
            </a:r>
            <a:r>
              <a:rPr lang="en-US" sz="2000" dirty="0">
                <a:latin typeface="Arial" charset="0"/>
                <a:sym typeface="Wingdings"/>
              </a:rPr>
              <a:t> (HL-LHC)</a:t>
            </a: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r>
              <a:rPr lang="en-US" sz="2000" dirty="0">
                <a:latin typeface="Arial" charset="0"/>
                <a:sym typeface="Wingdings"/>
              </a:rPr>
              <a:t>Larger and smaller detectors are certainly possible, but these give a feel for the range of sizes and their implications for physics reach.</a:t>
            </a:r>
          </a:p>
          <a:p>
            <a:endParaRPr lang="en-US" sz="1000" dirty="0">
              <a:latin typeface="Arial" charset="0"/>
              <a:sym typeface="Wingdings"/>
            </a:endParaRPr>
          </a:p>
          <a:p>
            <a:r>
              <a:rPr lang="en-US" sz="2000" dirty="0">
                <a:latin typeface="Arial" charset="0"/>
                <a:sym typeface="Wingdings"/>
              </a:rPr>
              <a:t>Below, FASER contours are updated for PBC; other experiments’ contours are their full reaches from the literature.</a:t>
            </a:r>
            <a:endParaRPr lang="en-US" dirty="0">
              <a:latin typeface="Arial" charset="0"/>
              <a:sym typeface="Wingdings"/>
            </a:endParaRPr>
          </a:p>
        </p:txBody>
      </p:sp>
      <p:grpSp>
        <p:nvGrpSpPr>
          <p:cNvPr id="34" name="Group 33">
            <a:extLst>
              <a:ext uri="{FF2B5EF4-FFF2-40B4-BE49-F238E27FC236}">
                <a16:creationId xmlns:a16="http://schemas.microsoft.com/office/drawing/2014/main" id="{1D051AB3-0620-4D46-8120-B54E5C4FB05F}"/>
              </a:ext>
            </a:extLst>
          </p:cNvPr>
          <p:cNvGrpSpPr/>
          <p:nvPr/>
        </p:nvGrpSpPr>
        <p:grpSpPr>
          <a:xfrm>
            <a:off x="7086600" y="806390"/>
            <a:ext cx="1828800" cy="870010"/>
            <a:chOff x="6858000" y="832822"/>
            <a:chExt cx="1828800" cy="870010"/>
          </a:xfrm>
        </p:grpSpPr>
        <p:cxnSp>
          <p:nvCxnSpPr>
            <p:cNvPr id="30" name="Straight Arrow Connector 29">
              <a:extLst>
                <a:ext uri="{FF2B5EF4-FFF2-40B4-BE49-F238E27FC236}">
                  <a16:creationId xmlns:a16="http://schemas.microsoft.com/office/drawing/2014/main" id="{04FFEEE5-42C9-FC47-B68B-914507308E9A}"/>
                </a:ext>
              </a:extLst>
            </p:cNvPr>
            <p:cNvCxnSpPr>
              <a:cxnSpLocks/>
            </p:cNvCxnSpPr>
            <p:nvPr/>
          </p:nvCxnSpPr>
          <p:spPr>
            <a:xfrm>
              <a:off x="6934200" y="990600"/>
              <a:ext cx="1600200" cy="0"/>
            </a:xfrm>
            <a:prstGeom prst="straightConnector1">
              <a:avLst/>
            </a:prstGeom>
            <a:ln>
              <a:headEnd type="triangle" w="med" len="med"/>
              <a:tailEnd type="triangle" w="med" len="med"/>
            </a:ln>
          </p:spPr>
          <p:style>
            <a:lnRef idx="2">
              <a:schemeClr val="dk1"/>
            </a:lnRef>
            <a:fillRef idx="0">
              <a:schemeClr val="dk1"/>
            </a:fillRef>
            <a:effectRef idx="1">
              <a:schemeClr val="dk1"/>
            </a:effectRef>
            <a:fontRef idx="minor">
              <a:schemeClr val="tx1"/>
            </a:fontRef>
          </p:style>
        </p:cxnSp>
        <p:sp>
          <p:nvSpPr>
            <p:cNvPr id="27" name="TextBox 26">
              <a:extLst>
                <a:ext uri="{FF2B5EF4-FFF2-40B4-BE49-F238E27FC236}">
                  <a16:creationId xmlns:a16="http://schemas.microsoft.com/office/drawing/2014/main" id="{4CC2A444-F418-9846-9618-9F52D23C203C}"/>
                </a:ext>
              </a:extLst>
            </p:cNvPr>
            <p:cNvSpPr txBox="1"/>
            <p:nvPr/>
          </p:nvSpPr>
          <p:spPr>
            <a:xfrm>
              <a:off x="7611894" y="832822"/>
              <a:ext cx="312906" cy="369332"/>
            </a:xfrm>
            <a:prstGeom prst="rect">
              <a:avLst/>
            </a:prstGeom>
            <a:solidFill>
              <a:schemeClr val="bg1"/>
            </a:solidFill>
          </p:spPr>
          <p:txBody>
            <a:bodyPr wrap="none" rtlCol="0">
              <a:spAutoFit/>
            </a:bodyPr>
            <a:lstStyle/>
            <a:p>
              <a:r>
                <a:rPr lang="en-US" i="1" dirty="0"/>
                <a:t>L</a:t>
              </a:r>
            </a:p>
          </p:txBody>
        </p:sp>
        <p:sp>
          <p:nvSpPr>
            <p:cNvPr id="12" name="Can 11">
              <a:extLst>
                <a:ext uri="{FF2B5EF4-FFF2-40B4-BE49-F238E27FC236}">
                  <a16:creationId xmlns:a16="http://schemas.microsoft.com/office/drawing/2014/main" id="{5924FD9D-F615-F54F-9F86-4C67CB507985}"/>
                </a:ext>
              </a:extLst>
            </p:cNvPr>
            <p:cNvSpPr/>
            <p:nvPr/>
          </p:nvSpPr>
          <p:spPr>
            <a:xfrm rot="16200000">
              <a:off x="7519988" y="481012"/>
              <a:ext cx="504823" cy="1828800"/>
            </a:xfrm>
            <a:prstGeom prst="can">
              <a:avLst>
                <a:gd name="adj" fmla="val 62143"/>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DB5A215-6B33-584C-8F9C-22AAF7EB308C}"/>
                </a:ext>
              </a:extLst>
            </p:cNvPr>
            <p:cNvSpPr txBox="1"/>
            <p:nvPr/>
          </p:nvSpPr>
          <p:spPr>
            <a:xfrm>
              <a:off x="7116222" y="1333500"/>
              <a:ext cx="351378" cy="369332"/>
            </a:xfrm>
            <a:prstGeom prst="rect">
              <a:avLst/>
            </a:prstGeom>
            <a:noFill/>
          </p:spPr>
          <p:txBody>
            <a:bodyPr wrap="none" rtlCol="0">
              <a:spAutoFit/>
            </a:bodyPr>
            <a:lstStyle/>
            <a:p>
              <a:r>
                <a:rPr lang="en-US" i="1" dirty="0"/>
                <a:t>R</a:t>
              </a:r>
            </a:p>
          </p:txBody>
        </p:sp>
        <p:cxnSp>
          <p:nvCxnSpPr>
            <p:cNvPr id="26" name="Straight Arrow Connector 25">
              <a:extLst>
                <a:ext uri="{FF2B5EF4-FFF2-40B4-BE49-F238E27FC236}">
                  <a16:creationId xmlns:a16="http://schemas.microsoft.com/office/drawing/2014/main" id="{F3522F13-30FB-D945-A529-24F6D9F0CDF5}"/>
                </a:ext>
              </a:extLst>
            </p:cNvPr>
            <p:cNvCxnSpPr>
              <a:cxnSpLocks/>
            </p:cNvCxnSpPr>
            <p:nvPr/>
          </p:nvCxnSpPr>
          <p:spPr>
            <a:xfrm>
              <a:off x="7004384" y="1357061"/>
              <a:ext cx="0" cy="295275"/>
            </a:xfrm>
            <a:prstGeom prst="straightConnector1">
              <a:avLst/>
            </a:prstGeom>
            <a:ln>
              <a:headEnd type="triangle" w="med" len="med"/>
              <a:tailEnd type="triangle" w="med" len="med"/>
            </a:ln>
          </p:spPr>
          <p:style>
            <a:lnRef idx="2">
              <a:schemeClr val="dk1"/>
            </a:lnRef>
            <a:fillRef idx="0">
              <a:schemeClr val="dk1"/>
            </a:fillRef>
            <a:effectRef idx="1">
              <a:schemeClr val="dk1"/>
            </a:effectRef>
            <a:fontRef idx="minor">
              <a:schemeClr val="tx1"/>
            </a:fontRef>
          </p:style>
        </p:cxnSp>
      </p:grpSp>
      <p:sp>
        <p:nvSpPr>
          <p:cNvPr id="19" name="Can 18">
            <a:extLst>
              <a:ext uri="{FF2B5EF4-FFF2-40B4-BE49-F238E27FC236}">
                <a16:creationId xmlns:a16="http://schemas.microsoft.com/office/drawing/2014/main" id="{4DDB60D7-9AFD-D14D-8F4E-3D5D842D38F0}"/>
              </a:ext>
            </a:extLst>
          </p:cNvPr>
          <p:cNvSpPr/>
          <p:nvPr/>
        </p:nvSpPr>
        <p:spPr>
          <a:xfrm rot="16200000">
            <a:off x="3611880" y="2179320"/>
            <a:ext cx="1463040" cy="3657600"/>
          </a:xfrm>
          <a:prstGeom prst="can">
            <a:avLst>
              <a:gd name="adj" fmla="val 28809"/>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Can 21">
            <a:extLst>
              <a:ext uri="{FF2B5EF4-FFF2-40B4-BE49-F238E27FC236}">
                <a16:creationId xmlns:a16="http://schemas.microsoft.com/office/drawing/2014/main" id="{2A0524D6-40EE-C640-8AB0-D6E8452CB7EE}"/>
              </a:ext>
            </a:extLst>
          </p:cNvPr>
          <p:cNvSpPr/>
          <p:nvPr/>
        </p:nvSpPr>
        <p:spPr>
          <a:xfrm rot="16200000">
            <a:off x="4270248" y="1185672"/>
            <a:ext cx="146304" cy="2194560"/>
          </a:xfrm>
          <a:prstGeom prst="can">
            <a:avLst>
              <a:gd name="adj" fmla="val 62143"/>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7802960"/>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429109-C5A3-1949-B961-7805F4D68497}"/>
              </a:ext>
            </a:extLst>
          </p:cNvPr>
          <p:cNvPicPr>
            <a:picLocks noChangeAspect="1"/>
          </p:cNvPicPr>
          <p:nvPr/>
        </p:nvPicPr>
        <p:blipFill>
          <a:blip r:embed="rId2"/>
          <a:stretch>
            <a:fillRect/>
          </a:stretch>
        </p:blipFill>
        <p:spPr>
          <a:xfrm>
            <a:off x="4495800" y="790194"/>
            <a:ext cx="4364736" cy="4193570"/>
          </a:xfrm>
          <a:prstGeom prst="rect">
            <a:avLst/>
          </a:prstGeom>
        </p:spPr>
      </p:pic>
      <p:sp>
        <p:nvSpPr>
          <p:cNvPr id="5122" name="Title 1"/>
          <p:cNvSpPr>
            <a:spLocks noGrp="1"/>
          </p:cNvSpPr>
          <p:nvPr>
            <p:ph type="title"/>
          </p:nvPr>
        </p:nvSpPr>
        <p:spPr>
          <a:xfrm>
            <a:off x="685800" y="152400"/>
            <a:ext cx="7772400" cy="657225"/>
          </a:xfrm>
        </p:spPr>
        <p:txBody>
          <a:bodyPr/>
          <a:lstStyle/>
          <a:p>
            <a:pPr eaLnBrk="1" hangingPunct="1"/>
            <a:r>
              <a:rPr lang="en-US" dirty="0">
                <a:latin typeface="Arial" charset="0"/>
              </a:rPr>
              <a:t>BC1: DARK PHOTON SENSITIVITY REACH</a:t>
            </a:r>
          </a:p>
        </p:txBody>
      </p:sp>
      <p:sp>
        <p:nvSpPr>
          <p:cNvPr id="5123" name="Content Placeholder 2"/>
          <p:cNvSpPr>
            <a:spLocks noGrp="1"/>
          </p:cNvSpPr>
          <p:nvPr>
            <p:ph idx="1"/>
          </p:nvPr>
        </p:nvSpPr>
        <p:spPr>
          <a:xfrm>
            <a:off x="76200" y="4983764"/>
            <a:ext cx="9067800" cy="1645635"/>
          </a:xfrm>
        </p:spPr>
        <p:txBody>
          <a:bodyPr/>
          <a:lstStyle/>
          <a:p>
            <a:r>
              <a:rPr lang="en-US" sz="2000" dirty="0">
                <a:latin typeface="Arial" charset="0"/>
                <a:sym typeface="Wingdings"/>
              </a:rPr>
              <a:t>For low </a:t>
            </a:r>
            <a:r>
              <a:rPr lang="en-US" sz="2000" dirty="0">
                <a:latin typeface="Symbol" pitchFamily="2" charset="2"/>
                <a:sym typeface="Wingdings"/>
              </a:rPr>
              <a:t>e</a:t>
            </a:r>
            <a:r>
              <a:rPr lang="en-US" sz="2000" dirty="0">
                <a:latin typeface="Arial" charset="0"/>
                <a:sym typeface="Wingdings"/>
              </a:rPr>
              <a:t>, FASER is not competitive with </a:t>
            </a:r>
            <a:r>
              <a:rPr lang="en-US" sz="2000" dirty="0" err="1">
                <a:latin typeface="Arial" charset="0"/>
                <a:sym typeface="Wingdings"/>
              </a:rPr>
              <a:t>SHiP</a:t>
            </a:r>
            <a:r>
              <a:rPr lang="en-US" sz="2000" dirty="0">
                <a:latin typeface="Arial" charset="0"/>
                <a:sym typeface="Wingdings"/>
              </a:rPr>
              <a:t>.</a:t>
            </a:r>
          </a:p>
          <a:p>
            <a:endParaRPr lang="en-US" sz="1000" dirty="0">
              <a:latin typeface="Arial" charset="0"/>
              <a:sym typeface="Wingdings"/>
            </a:endParaRPr>
          </a:p>
          <a:p>
            <a:r>
              <a:rPr lang="en-US" sz="2000" dirty="0">
                <a:latin typeface="Arial" charset="0"/>
                <a:sym typeface="Wingdings"/>
              </a:rPr>
              <a:t>For high </a:t>
            </a:r>
            <a:r>
              <a:rPr lang="en-US" sz="2000" dirty="0">
                <a:latin typeface="Symbol" pitchFamily="2" charset="2"/>
                <a:sym typeface="Wingdings"/>
              </a:rPr>
              <a:t>e</a:t>
            </a:r>
            <a:r>
              <a:rPr lang="en-US" sz="2000" dirty="0">
                <a:latin typeface="Arial" charset="0"/>
                <a:sym typeface="Wingdings"/>
              </a:rPr>
              <a:t>, FASER may have world-leading sensitivity. Note: contours are very closely spaced: ~50% signal efficiency, N=3 vs.10, </a:t>
            </a:r>
            <a:r>
              <a:rPr lang="en-US" sz="2000" dirty="0" err="1">
                <a:latin typeface="Arial" charset="0"/>
                <a:sym typeface="Wingdings"/>
              </a:rPr>
              <a:t>e</a:t>
            </a:r>
            <a:r>
              <a:rPr lang="en-US" sz="2000" baseline="30000" dirty="0" err="1">
                <a:latin typeface="Arial" charset="0"/>
                <a:sym typeface="Wingdings"/>
              </a:rPr>
              <a:t>+</a:t>
            </a:r>
            <a:r>
              <a:rPr lang="en-US" sz="2000" dirty="0" err="1">
                <a:latin typeface="Arial" charset="0"/>
                <a:sym typeface="Wingdings"/>
              </a:rPr>
              <a:t>e</a:t>
            </a:r>
            <a:r>
              <a:rPr lang="en-US" sz="2000" baseline="30000" dirty="0">
                <a:latin typeface="Arial" charset="0"/>
                <a:sym typeface="Wingdings"/>
              </a:rPr>
              <a:t>-</a:t>
            </a:r>
            <a:r>
              <a:rPr lang="en-US" sz="2000" dirty="0">
                <a:latin typeface="Arial" charset="0"/>
                <a:sym typeface="Wingdings"/>
              </a:rPr>
              <a:t> vs. </a:t>
            </a:r>
            <a:r>
              <a:rPr lang="en-US" sz="2000" dirty="0" err="1">
                <a:latin typeface="Arial" charset="0"/>
                <a:sym typeface="Wingdings"/>
              </a:rPr>
              <a:t>e</a:t>
            </a:r>
            <a:r>
              <a:rPr lang="en-US" sz="2000" baseline="30000" dirty="0" err="1">
                <a:latin typeface="Arial" charset="0"/>
                <a:sym typeface="Wingdings"/>
              </a:rPr>
              <a:t>+</a:t>
            </a:r>
            <a:r>
              <a:rPr lang="en-US" sz="2000" dirty="0" err="1">
                <a:latin typeface="Arial" charset="0"/>
                <a:sym typeface="Wingdings"/>
              </a:rPr>
              <a:t>e</a:t>
            </a:r>
            <a:r>
              <a:rPr lang="en-US" sz="2000" baseline="30000" dirty="0">
                <a:latin typeface="Arial" charset="0"/>
                <a:sym typeface="Wingdings"/>
              </a:rPr>
              <a:t>- </a:t>
            </a:r>
            <a:r>
              <a:rPr lang="en-US" sz="2000" dirty="0">
                <a:latin typeface="Arial" charset="0"/>
                <a:sym typeface="Wingdings"/>
              </a:rPr>
              <a:t>+ </a:t>
            </a:r>
            <a:r>
              <a:rPr lang="en-US" sz="2000" dirty="0" err="1">
                <a:latin typeface="Symbol" pitchFamily="2" charset="2"/>
                <a:sym typeface="Wingdings"/>
              </a:rPr>
              <a:t>m</a:t>
            </a:r>
            <a:r>
              <a:rPr lang="en-US" sz="2000" baseline="30000" dirty="0" err="1">
                <a:latin typeface="Arial" charset="0"/>
                <a:sym typeface="Wingdings"/>
              </a:rPr>
              <a:t>+</a:t>
            </a:r>
            <a:r>
              <a:rPr lang="en-US" sz="2000" dirty="0" err="1">
                <a:latin typeface="Symbol" pitchFamily="2" charset="2"/>
                <a:sym typeface="Wingdings"/>
              </a:rPr>
              <a:t>m</a:t>
            </a:r>
            <a:r>
              <a:rPr lang="en-US" sz="2000" baseline="30000" dirty="0">
                <a:latin typeface="Arial" charset="0"/>
                <a:sym typeface="Wingdings"/>
              </a:rPr>
              <a:t>-</a:t>
            </a:r>
            <a:r>
              <a:rPr lang="en-US" sz="2000" dirty="0">
                <a:latin typeface="Arial" charset="0"/>
                <a:sym typeface="Wingdings"/>
              </a:rPr>
              <a:t>, L=3m vs. 5m, … each lead to nearly imperceptible shifts in reach.</a:t>
            </a:r>
          </a:p>
          <a:p>
            <a:endParaRPr lang="en-US" dirty="0">
              <a:latin typeface="Arial" charset="0"/>
              <a:sym typeface="Wingdings"/>
            </a:endParaRPr>
          </a:p>
          <a:p>
            <a:endParaRPr lang="en-US" dirty="0">
              <a:latin typeface="Arial" charset="0"/>
              <a:sym typeface="Wingdings"/>
            </a:endParaRPr>
          </a:p>
          <a:p>
            <a:endParaRPr lang="en-US" dirty="0">
              <a:latin typeface="Arial" charset="0"/>
              <a:sym typeface="Wingdings"/>
            </a:endParaRPr>
          </a:p>
          <a:p>
            <a:endParaRPr lang="en-US" dirty="0">
              <a:latin typeface="Arial" charset="0"/>
              <a:sym typeface="Wingdings"/>
            </a:endParaRPr>
          </a:p>
          <a:p>
            <a:endParaRPr lang="en-US" dirty="0">
              <a:latin typeface="Arial" charset="0"/>
              <a:sym typeface="Wingdings"/>
            </a:endParaRPr>
          </a:p>
          <a:p>
            <a:pPr marL="0" indent="0">
              <a:buNone/>
            </a:pPr>
            <a:endParaRPr lang="en-US" sz="1000" dirty="0">
              <a:latin typeface="Arial" charset="0"/>
              <a:sym typeface="Wingdings"/>
            </a:endParaRPr>
          </a:p>
          <a:p>
            <a:endParaRPr lang="en-US" dirty="0">
              <a:latin typeface="Arial" charset="0"/>
              <a:sym typeface="Wingdings"/>
            </a:endParaRPr>
          </a:p>
        </p:txBody>
      </p:sp>
      <p:pic>
        <p:nvPicPr>
          <p:cNvPr id="3" name="Picture 2">
            <a:extLst>
              <a:ext uri="{FF2B5EF4-FFF2-40B4-BE49-F238E27FC236}">
                <a16:creationId xmlns:a16="http://schemas.microsoft.com/office/drawing/2014/main" id="{44D6E2B1-AA83-CA43-B9EA-79BA1945F2FF}"/>
              </a:ext>
            </a:extLst>
          </p:cNvPr>
          <p:cNvPicPr>
            <a:picLocks noChangeAspect="1"/>
          </p:cNvPicPr>
          <p:nvPr/>
        </p:nvPicPr>
        <p:blipFill>
          <a:blip r:embed="rId3"/>
          <a:stretch>
            <a:fillRect/>
          </a:stretch>
        </p:blipFill>
        <p:spPr>
          <a:xfrm>
            <a:off x="55184" y="823340"/>
            <a:ext cx="4330237" cy="4160424"/>
          </a:xfrm>
          <a:prstGeom prst="rect">
            <a:avLst/>
          </a:prstGeom>
        </p:spPr>
      </p:pic>
    </p:spTree>
    <p:extLst>
      <p:ext uri="{BB962C8B-B14F-4D97-AF65-F5344CB8AC3E}">
        <p14:creationId xmlns:p14="http://schemas.microsoft.com/office/powerpoint/2010/main" val="1665003948"/>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76200"/>
            <a:ext cx="7772400" cy="733425"/>
          </a:xfrm>
        </p:spPr>
        <p:txBody>
          <a:bodyPr/>
          <a:lstStyle/>
          <a:p>
            <a:pPr eaLnBrk="1" hangingPunct="1"/>
            <a:r>
              <a:rPr lang="en-US" dirty="0">
                <a:latin typeface="Arial" charset="0"/>
              </a:rPr>
              <a:t>SENSITIVITY REACH FOR OTHER MODELS</a:t>
            </a:r>
          </a:p>
        </p:txBody>
      </p:sp>
      <p:sp>
        <p:nvSpPr>
          <p:cNvPr id="4" name="Content Placeholder 3">
            <a:extLst>
              <a:ext uri="{FF2B5EF4-FFF2-40B4-BE49-F238E27FC236}">
                <a16:creationId xmlns:a16="http://schemas.microsoft.com/office/drawing/2014/main" id="{993F80C9-6130-4D49-B2CD-3EE5B25D11B0}"/>
              </a:ext>
            </a:extLst>
          </p:cNvPr>
          <p:cNvSpPr>
            <a:spLocks noGrp="1"/>
          </p:cNvSpPr>
          <p:nvPr>
            <p:ph idx="1"/>
          </p:nvPr>
        </p:nvSpPr>
        <p:spPr>
          <a:xfrm>
            <a:off x="228600" y="809624"/>
            <a:ext cx="4419600" cy="5819775"/>
          </a:xfrm>
        </p:spPr>
        <p:txBody>
          <a:bodyPr/>
          <a:lstStyle/>
          <a:p>
            <a:r>
              <a:rPr lang="en-US" sz="2000" b="1" dirty="0">
                <a:latin typeface="Arial" charset="0"/>
                <a:sym typeface="Wingdings"/>
              </a:rPr>
              <a:t>BC4: DARK HIGGS BOSON</a:t>
            </a:r>
            <a:endParaRPr lang="en-US" sz="1400" b="1" dirty="0">
              <a:latin typeface="Arial" charset="0"/>
              <a:sym typeface="Wingdings"/>
            </a:endParaRPr>
          </a:p>
          <a:p>
            <a:endParaRPr lang="en-US" sz="14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pPr marL="0" indent="0">
              <a:buNone/>
            </a:pPr>
            <a:endParaRPr lang="en-US" sz="2000" dirty="0">
              <a:latin typeface="Arial" charset="0"/>
              <a:sym typeface="Wingdings"/>
            </a:endParaRPr>
          </a:p>
          <a:p>
            <a:r>
              <a:rPr lang="en-US" sz="2000" dirty="0">
                <a:latin typeface="Arial" charset="0"/>
                <a:sym typeface="Wingdings"/>
              </a:rPr>
              <a:t>Dark Higgs produced in B decays. N</a:t>
            </a:r>
            <a:r>
              <a:rPr lang="en-US" sz="2000" baseline="-25000" dirty="0">
                <a:latin typeface="Arial" charset="0"/>
                <a:sym typeface="Wingdings"/>
              </a:rPr>
              <a:t>B</a:t>
            </a:r>
            <a:r>
              <a:rPr lang="en-US" sz="2000" dirty="0">
                <a:latin typeface="Arial" charset="0"/>
                <a:sym typeface="Wingdings"/>
              </a:rPr>
              <a:t>/N</a:t>
            </a:r>
            <a:r>
              <a:rPr lang="en-US" sz="2000" baseline="-25000" dirty="0">
                <a:latin typeface="Symbol" pitchFamily="2" charset="2"/>
                <a:sym typeface="Wingdings"/>
              </a:rPr>
              <a:t>p</a:t>
            </a:r>
            <a:r>
              <a:rPr lang="en-US" sz="2000" dirty="0">
                <a:latin typeface="Arial" charset="0"/>
                <a:sym typeface="Wingdings"/>
              </a:rPr>
              <a:t>~10</a:t>
            </a:r>
            <a:r>
              <a:rPr lang="en-US" sz="2000" baseline="30000" dirty="0">
                <a:latin typeface="Arial" charset="0"/>
                <a:sym typeface="Wingdings"/>
              </a:rPr>
              <a:t>-2</a:t>
            </a:r>
            <a:r>
              <a:rPr lang="en-US" sz="2000" dirty="0">
                <a:latin typeface="Arial" charset="0"/>
                <a:sym typeface="Wingdings"/>
              </a:rPr>
              <a:t> at FASER (N</a:t>
            </a:r>
            <a:r>
              <a:rPr lang="en-US" sz="2000" baseline="-25000" dirty="0">
                <a:latin typeface="Arial" charset="0"/>
                <a:sym typeface="Wingdings"/>
              </a:rPr>
              <a:t>B</a:t>
            </a:r>
            <a:r>
              <a:rPr lang="en-US" sz="2000" dirty="0">
                <a:latin typeface="Arial" charset="0"/>
                <a:sym typeface="Wingdings"/>
              </a:rPr>
              <a:t>/N</a:t>
            </a:r>
            <a:r>
              <a:rPr lang="en-US" sz="2000" baseline="-25000" dirty="0">
                <a:latin typeface="Symbol" pitchFamily="2" charset="2"/>
                <a:sym typeface="Wingdings"/>
              </a:rPr>
              <a:t>p</a:t>
            </a:r>
            <a:r>
              <a:rPr lang="en-US" sz="2000" dirty="0">
                <a:latin typeface="Arial" charset="0"/>
                <a:sym typeface="Wingdings"/>
              </a:rPr>
              <a:t>~10</a:t>
            </a:r>
            <a:r>
              <a:rPr lang="en-US" sz="2000" baseline="30000" dirty="0">
                <a:latin typeface="Arial" charset="0"/>
                <a:sym typeface="Wingdings"/>
              </a:rPr>
              <a:t>-7</a:t>
            </a:r>
            <a:r>
              <a:rPr lang="en-US" sz="2000" dirty="0">
                <a:latin typeface="Arial" charset="0"/>
                <a:sym typeface="Wingdings"/>
              </a:rPr>
              <a:t> at beam dumps)</a:t>
            </a:r>
          </a:p>
          <a:p>
            <a:endParaRPr lang="en-US" sz="1000" dirty="0">
              <a:latin typeface="Arial" charset="0"/>
              <a:sym typeface="Wingdings"/>
            </a:endParaRPr>
          </a:p>
          <a:p>
            <a:r>
              <a:rPr lang="en-US" sz="2000" dirty="0">
                <a:latin typeface="Arial" charset="0"/>
                <a:sym typeface="Wingdings"/>
              </a:rPr>
              <a:t>Reach is complementary to other proposed experiments</a:t>
            </a:r>
          </a:p>
          <a:p>
            <a:endParaRPr lang="en-US" dirty="0"/>
          </a:p>
        </p:txBody>
      </p:sp>
      <p:pic>
        <p:nvPicPr>
          <p:cNvPr id="5" name="Picture 4">
            <a:extLst>
              <a:ext uri="{FF2B5EF4-FFF2-40B4-BE49-F238E27FC236}">
                <a16:creationId xmlns:a16="http://schemas.microsoft.com/office/drawing/2014/main" id="{E81EA2D3-D24C-F44B-B509-6EA42577BEE6}"/>
              </a:ext>
            </a:extLst>
          </p:cNvPr>
          <p:cNvPicPr>
            <a:picLocks noChangeAspect="1"/>
          </p:cNvPicPr>
          <p:nvPr/>
        </p:nvPicPr>
        <p:blipFill>
          <a:blip r:embed="rId2"/>
          <a:stretch>
            <a:fillRect/>
          </a:stretch>
        </p:blipFill>
        <p:spPr>
          <a:xfrm>
            <a:off x="387220" y="1172725"/>
            <a:ext cx="3775952" cy="3627875"/>
          </a:xfrm>
          <a:prstGeom prst="rect">
            <a:avLst/>
          </a:prstGeom>
        </p:spPr>
      </p:pic>
      <p:sp>
        <p:nvSpPr>
          <p:cNvPr id="7" name="Content Placeholder 3">
            <a:extLst>
              <a:ext uri="{FF2B5EF4-FFF2-40B4-BE49-F238E27FC236}">
                <a16:creationId xmlns:a16="http://schemas.microsoft.com/office/drawing/2014/main" id="{A04D7D72-235A-DF45-8FE8-CAB9502A111A}"/>
              </a:ext>
            </a:extLst>
          </p:cNvPr>
          <p:cNvSpPr txBox="1">
            <a:spLocks/>
          </p:cNvSpPr>
          <p:nvPr/>
        </p:nvSpPr>
        <p:spPr bwMode="auto">
          <a:xfrm>
            <a:off x="4648200" y="794877"/>
            <a:ext cx="4038600" cy="56821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b="1" dirty="0">
                <a:latin typeface="Arial" charset="0"/>
                <a:sym typeface="Wingdings"/>
              </a:rPr>
              <a:t>BC9: ALP WITH PHOTON</a:t>
            </a:r>
            <a:endParaRPr lang="en-US" sz="1400" b="1" dirty="0">
              <a:latin typeface="Arial" charset="0"/>
              <a:sym typeface="Wingdings"/>
            </a:endParaRPr>
          </a:p>
          <a:p>
            <a:endParaRPr lang="en-US" sz="14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pPr marL="0" indent="0">
              <a:buNone/>
            </a:pPr>
            <a:endParaRPr lang="en-US" sz="2000" dirty="0">
              <a:latin typeface="Arial" charset="0"/>
              <a:sym typeface="Wingdings"/>
            </a:endParaRPr>
          </a:p>
          <a:p>
            <a:r>
              <a:rPr lang="en-US" sz="2000" dirty="0">
                <a:latin typeface="Arial" charset="0"/>
                <a:sym typeface="Wingdings"/>
              </a:rPr>
              <a:t>~</a:t>
            </a:r>
            <a:r>
              <a:rPr lang="en-US" sz="2000" dirty="0" err="1">
                <a:latin typeface="Arial" charset="0"/>
                <a:sym typeface="Wingdings"/>
              </a:rPr>
              <a:t>TeV</a:t>
            </a:r>
            <a:r>
              <a:rPr lang="en-US" sz="2000" dirty="0">
                <a:latin typeface="Arial" charset="0"/>
                <a:sym typeface="Wingdings"/>
              </a:rPr>
              <a:t> photon from IP collides with TA(X)N, creates ALP through </a:t>
            </a:r>
            <a:r>
              <a:rPr lang="en-US" sz="2000" dirty="0" err="1">
                <a:latin typeface="Arial" charset="0"/>
                <a:sym typeface="Wingdings"/>
              </a:rPr>
              <a:t>Primakoff</a:t>
            </a:r>
            <a:r>
              <a:rPr lang="en-US" sz="2000" dirty="0">
                <a:latin typeface="Arial" charset="0"/>
                <a:sym typeface="Wingdings"/>
              </a:rPr>
              <a:t>, and a </a:t>
            </a:r>
            <a:r>
              <a:rPr lang="en-US" sz="2000" dirty="0">
                <a:latin typeface="Arial" charset="0"/>
                <a:sym typeface="Wingdings" pitchFamily="2" charset="2"/>
              </a:rPr>
              <a:t></a:t>
            </a:r>
            <a:r>
              <a:rPr lang="en-US" sz="2000" dirty="0">
                <a:latin typeface="Arial" charset="0"/>
                <a:sym typeface="Wingdings"/>
              </a:rPr>
              <a:t> </a:t>
            </a:r>
            <a:r>
              <a:rPr lang="en-US" sz="2000" dirty="0">
                <a:latin typeface="Symbol" pitchFamily="2" charset="2"/>
                <a:sym typeface="Wingdings"/>
              </a:rPr>
              <a:t>gg</a:t>
            </a:r>
            <a:r>
              <a:rPr lang="en-US" sz="2000" dirty="0">
                <a:latin typeface="Arial" charset="0"/>
                <a:sym typeface="Wingdings"/>
              </a:rPr>
              <a:t> in FASER</a:t>
            </a:r>
          </a:p>
          <a:p>
            <a:endParaRPr lang="en-US" sz="1000" dirty="0">
              <a:latin typeface="Arial" charset="0"/>
              <a:sym typeface="Wingdings"/>
            </a:endParaRPr>
          </a:p>
          <a:p>
            <a:r>
              <a:rPr lang="en-US" sz="2000" dirty="0">
                <a:latin typeface="Arial" charset="0"/>
                <a:sym typeface="Wingdings"/>
              </a:rPr>
              <a:t>Requires calorimeter</a:t>
            </a:r>
          </a:p>
          <a:p>
            <a:endParaRPr lang="en-US" dirty="0"/>
          </a:p>
        </p:txBody>
      </p:sp>
      <p:pic>
        <p:nvPicPr>
          <p:cNvPr id="3" name="Picture 2">
            <a:extLst>
              <a:ext uri="{FF2B5EF4-FFF2-40B4-BE49-F238E27FC236}">
                <a16:creationId xmlns:a16="http://schemas.microsoft.com/office/drawing/2014/main" id="{37E27EE8-5787-4246-9497-611CC4686474}"/>
              </a:ext>
            </a:extLst>
          </p:cNvPr>
          <p:cNvPicPr>
            <a:picLocks noChangeAspect="1"/>
          </p:cNvPicPr>
          <p:nvPr/>
        </p:nvPicPr>
        <p:blipFill>
          <a:blip r:embed="rId3"/>
          <a:stretch>
            <a:fillRect/>
          </a:stretch>
        </p:blipFill>
        <p:spPr>
          <a:xfrm>
            <a:off x="4953000" y="1143000"/>
            <a:ext cx="3733800" cy="3587376"/>
          </a:xfrm>
          <a:prstGeom prst="rect">
            <a:avLst/>
          </a:prstGeom>
        </p:spPr>
      </p:pic>
    </p:spTree>
    <p:extLst>
      <p:ext uri="{BB962C8B-B14F-4D97-AF65-F5344CB8AC3E}">
        <p14:creationId xmlns:p14="http://schemas.microsoft.com/office/powerpoint/2010/main" val="1307352093"/>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76200"/>
            <a:ext cx="7772400" cy="733425"/>
          </a:xfrm>
        </p:spPr>
        <p:txBody>
          <a:bodyPr/>
          <a:lstStyle/>
          <a:p>
            <a:pPr eaLnBrk="1" hangingPunct="1"/>
            <a:r>
              <a:rPr lang="en-US" dirty="0">
                <a:latin typeface="Arial" charset="0"/>
              </a:rPr>
              <a:t>PBC BENCHMARK SUMMARY</a:t>
            </a:r>
          </a:p>
        </p:txBody>
      </p:sp>
      <p:sp>
        <p:nvSpPr>
          <p:cNvPr id="4" name="Content Placeholder 3">
            <a:extLst>
              <a:ext uri="{FF2B5EF4-FFF2-40B4-BE49-F238E27FC236}">
                <a16:creationId xmlns:a16="http://schemas.microsoft.com/office/drawing/2014/main" id="{993F80C9-6130-4D49-B2CD-3EE5B25D11B0}"/>
              </a:ext>
            </a:extLst>
          </p:cNvPr>
          <p:cNvSpPr>
            <a:spLocks noGrp="1"/>
          </p:cNvSpPr>
          <p:nvPr>
            <p:ph idx="1"/>
          </p:nvPr>
        </p:nvSpPr>
        <p:spPr>
          <a:xfrm>
            <a:off x="152400" y="838200"/>
            <a:ext cx="8839200" cy="5392738"/>
          </a:xfrm>
        </p:spPr>
        <p:txBody>
          <a:bodyPr/>
          <a:lstStyle/>
          <a:p>
            <a:r>
              <a:rPr lang="en-US" sz="2000" dirty="0"/>
              <a:t>FASER has a full physics program: can discover all candidates with renormalizable couplings (dark photon, dark Higgs, HNL); ALPs with all types of couplings (</a:t>
            </a:r>
            <a:r>
              <a:rPr lang="en-US" sz="2000" dirty="0">
                <a:latin typeface="Symbol" pitchFamily="2" charset="2"/>
              </a:rPr>
              <a:t>g</a:t>
            </a:r>
            <a:r>
              <a:rPr lang="en-US" sz="2000" dirty="0"/>
              <a:t>, f, g); and examples that are not PBC benchmarks.</a:t>
            </a:r>
          </a:p>
        </p:txBody>
      </p:sp>
      <mc:AlternateContent xmlns:mc="http://schemas.openxmlformats.org/markup-compatibility/2006" xmlns:a14="http://schemas.microsoft.com/office/drawing/2010/main">
        <mc:Choice Requires="a14">
          <p:graphicFrame>
            <p:nvGraphicFramePr>
              <p:cNvPr id="15" name="Table 14">
                <a:extLst>
                  <a:ext uri="{FF2B5EF4-FFF2-40B4-BE49-F238E27FC236}">
                    <a16:creationId xmlns:a16="http://schemas.microsoft.com/office/drawing/2014/main" id="{FE43614D-0A53-FF4B-AACF-F4EC75727D10}"/>
                  </a:ext>
                </a:extLst>
              </p:cNvPr>
              <p:cNvGraphicFramePr>
                <a:graphicFrameLocks noGrp="1"/>
              </p:cNvGraphicFramePr>
              <p:nvPr>
                <p:extLst>
                  <p:ext uri="{D42A27DB-BD31-4B8C-83A1-F6EECF244321}">
                    <p14:modId xmlns:p14="http://schemas.microsoft.com/office/powerpoint/2010/main" val="2561491438"/>
                  </p:ext>
                </p:extLst>
              </p:nvPr>
            </p:nvGraphicFramePr>
            <p:xfrm>
              <a:off x="381000" y="1967203"/>
              <a:ext cx="8343901" cy="4509797"/>
            </p:xfrm>
            <a:graphic>
              <a:graphicData uri="http://schemas.openxmlformats.org/drawingml/2006/table">
                <a:tbl>
                  <a:tblPr firstRow="1" bandRow="1">
                    <a:tableStyleId>{5C22544A-7EE6-4342-B048-85BDC9FD1C3A}</a:tableStyleId>
                  </a:tblPr>
                  <a:tblGrid>
                    <a:gridCol w="2289035">
                      <a:extLst>
                        <a:ext uri="{9D8B030D-6E8A-4147-A177-3AD203B41FA5}">
                          <a16:colId xmlns:a16="http://schemas.microsoft.com/office/drawing/2014/main" val="752266159"/>
                        </a:ext>
                      </a:extLst>
                    </a:gridCol>
                    <a:gridCol w="996838">
                      <a:extLst>
                        <a:ext uri="{9D8B030D-6E8A-4147-A177-3AD203B41FA5}">
                          <a16:colId xmlns:a16="http://schemas.microsoft.com/office/drawing/2014/main" val="3410690635"/>
                        </a:ext>
                      </a:extLst>
                    </a:gridCol>
                    <a:gridCol w="1033758">
                      <a:extLst>
                        <a:ext uri="{9D8B030D-6E8A-4147-A177-3AD203B41FA5}">
                          <a16:colId xmlns:a16="http://schemas.microsoft.com/office/drawing/2014/main" val="2128013603"/>
                        </a:ext>
                      </a:extLst>
                    </a:gridCol>
                    <a:gridCol w="4024270">
                      <a:extLst>
                        <a:ext uri="{9D8B030D-6E8A-4147-A177-3AD203B41FA5}">
                          <a16:colId xmlns:a16="http://schemas.microsoft.com/office/drawing/2014/main" val="120991351"/>
                        </a:ext>
                      </a:extLst>
                    </a:gridCol>
                  </a:tblGrid>
                  <a:tr h="369405">
                    <a:tc>
                      <a:txBody>
                        <a:bodyPr/>
                        <a:lstStyle/>
                        <a:p>
                          <a:pPr algn="ctr"/>
                          <a:r>
                            <a:rPr lang="en-US" sz="1200" dirty="0"/>
                            <a:t>Benchmark Model</a:t>
                          </a:r>
                        </a:p>
                      </a:txBody>
                      <a:tcPr anchor="ctr"/>
                    </a:tc>
                    <a:tc>
                      <a:txBody>
                        <a:bodyPr/>
                        <a:lstStyle/>
                        <a:p>
                          <a:pPr algn="ctr"/>
                          <a:r>
                            <a:rPr lang="en-US" sz="1200" dirty="0"/>
                            <a:t>FASER 1</a:t>
                          </a:r>
                        </a:p>
                      </a:txBody>
                      <a:tcPr anchor="ctr"/>
                    </a:tc>
                    <a:tc>
                      <a:txBody>
                        <a:bodyPr/>
                        <a:lstStyle/>
                        <a:p>
                          <a:pPr algn="ctr"/>
                          <a:r>
                            <a:rPr lang="en-US" sz="1200" dirty="0"/>
                            <a:t>FASER 2</a:t>
                          </a:r>
                        </a:p>
                      </a:txBody>
                      <a:tcPr anchor="ctr"/>
                    </a:tc>
                    <a:tc>
                      <a:txBody>
                        <a:bodyPr/>
                        <a:lstStyle/>
                        <a:p>
                          <a:pPr algn="ctr"/>
                          <a:r>
                            <a:rPr lang="en-US" sz="1200" dirty="0"/>
                            <a:t>References</a:t>
                          </a:r>
                        </a:p>
                      </a:txBody>
                      <a:tcPr anchor="ctr"/>
                    </a:tc>
                    <a:extLst>
                      <a:ext uri="{0D108BD9-81ED-4DB2-BD59-A6C34878D82A}">
                        <a16:rowId xmlns:a16="http://schemas.microsoft.com/office/drawing/2014/main" val="3421202722"/>
                      </a:ext>
                    </a:extLst>
                  </a:tr>
                  <a:tr h="288949">
                    <a:tc>
                      <a:txBody>
                        <a:bodyPr/>
                        <a:lstStyle/>
                        <a:p>
                          <a:pPr algn="ctr"/>
                          <a:r>
                            <a:rPr lang="en-US" sz="1200" dirty="0"/>
                            <a:t>BC1: Dark Photon</a:t>
                          </a:r>
                        </a:p>
                      </a:txBody>
                      <a:tcPr anchor="ctr"/>
                    </a:tc>
                    <a:tc>
                      <a:txBody>
                        <a:bodyPr/>
                        <a:lstStyle/>
                        <a:p>
                          <a:pPr algn="ct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algn="ctr"/>
                          <a:r>
                            <a:rPr lang="en-US" sz="1200" dirty="0"/>
                            <a:t>Feng, </a:t>
                          </a:r>
                          <a:r>
                            <a:rPr lang="en-US" sz="1200" dirty="0" err="1"/>
                            <a:t>Galon</a:t>
                          </a:r>
                          <a:r>
                            <a:rPr lang="en-US" sz="1200" dirty="0"/>
                            <a:t>, Kling, </a:t>
                          </a:r>
                          <a:r>
                            <a:rPr lang="en-US" sz="1200" dirty="0" err="1"/>
                            <a:t>Trojanowski</a:t>
                          </a:r>
                          <a:r>
                            <a:rPr lang="en-US" sz="1200" dirty="0"/>
                            <a:t>, 1708.09389</a:t>
                          </a:r>
                        </a:p>
                      </a:txBody>
                      <a:tcPr anchor="ctr"/>
                    </a:tc>
                    <a:extLst>
                      <a:ext uri="{0D108BD9-81ED-4DB2-BD59-A6C34878D82A}">
                        <a16:rowId xmlns:a16="http://schemas.microsoft.com/office/drawing/2014/main" val="391316804"/>
                      </a:ext>
                    </a:extLst>
                  </a:tr>
                  <a:tr h="288949">
                    <a:tc>
                      <a:txBody>
                        <a:bodyPr/>
                        <a:lstStyle/>
                        <a:p>
                          <a:pPr algn="ctr"/>
                          <a:r>
                            <a:rPr lang="en-US" sz="1200" dirty="0"/>
                            <a:t>BC1’: U(1)</a:t>
                          </a:r>
                          <a:r>
                            <a:rPr lang="en-US" sz="1200" baseline="-25000" dirty="0"/>
                            <a:t>B-L </a:t>
                          </a:r>
                          <a:r>
                            <a:rPr lang="en-US" sz="1200" baseline="0" dirty="0"/>
                            <a:t>Gauge Boson</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Bauer, </a:t>
                          </a:r>
                          <a:r>
                            <a:rPr lang="en-US" sz="1200" dirty="0" err="1"/>
                            <a:t>Foldenauer</a:t>
                          </a:r>
                          <a:r>
                            <a:rPr lang="en-US" sz="1200" dirty="0"/>
                            <a:t>, </a:t>
                          </a:r>
                          <a:r>
                            <a:rPr lang="en-US" sz="1200" dirty="0" err="1"/>
                            <a:t>Jaeckel</a:t>
                          </a:r>
                          <a:r>
                            <a:rPr lang="en-US" sz="1200" dirty="0"/>
                            <a:t>, 1803.05466; PBC</a:t>
                          </a:r>
                        </a:p>
                      </a:txBody>
                      <a:tcPr anchor="ctr"/>
                    </a:tc>
                    <a:extLst>
                      <a:ext uri="{0D108BD9-81ED-4DB2-BD59-A6C34878D82A}">
                        <a16:rowId xmlns:a16="http://schemas.microsoft.com/office/drawing/2014/main" val="4042819001"/>
                      </a:ext>
                    </a:extLst>
                  </a:tr>
                  <a:tr h="288949">
                    <a:tc>
                      <a:txBody>
                        <a:bodyPr/>
                        <a:lstStyle/>
                        <a:p>
                          <a:pPr algn="ctr"/>
                          <a:r>
                            <a:rPr lang="en-US" sz="1200" dirty="0"/>
                            <a:t>BC2: Invisible Dark Photon</a:t>
                          </a:r>
                        </a:p>
                      </a:txBody>
                      <a:tcPr anchor="ctr"/>
                    </a:tc>
                    <a:tc>
                      <a:txBody>
                        <a:bodyPr/>
                        <a:lstStyle/>
                        <a:p>
                          <a:pPr algn="ct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extLst>
                      <a:ext uri="{0D108BD9-81ED-4DB2-BD59-A6C34878D82A}">
                        <a16:rowId xmlns:a16="http://schemas.microsoft.com/office/drawing/2014/main" val="1296936292"/>
                      </a:ext>
                    </a:extLst>
                  </a:tr>
                  <a:tr h="288949">
                    <a:tc>
                      <a:txBody>
                        <a:bodyPr/>
                        <a:lstStyle/>
                        <a:p>
                          <a:pPr algn="ctr"/>
                          <a:r>
                            <a:rPr lang="en-US" sz="1200" dirty="0"/>
                            <a:t>BC3: Milli-Charged Particle</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extLst>
                      <a:ext uri="{0D108BD9-81ED-4DB2-BD59-A6C34878D82A}">
                        <a16:rowId xmlns:a16="http://schemas.microsoft.com/office/drawing/2014/main" val="1694263495"/>
                      </a:ext>
                    </a:extLst>
                  </a:tr>
                  <a:tr h="420481">
                    <a:tc>
                      <a:txBody>
                        <a:bodyPr/>
                        <a:lstStyle/>
                        <a:p>
                          <a:pPr algn="ctr"/>
                          <a:r>
                            <a:rPr lang="en-US" sz="1200" dirty="0"/>
                            <a:t>BC4: Dark Higgs Boson</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Feng, </a:t>
                          </a:r>
                          <a:r>
                            <a:rPr lang="en-US" sz="1200" dirty="0" err="1"/>
                            <a:t>Galon</a:t>
                          </a:r>
                          <a:r>
                            <a:rPr lang="en-US" sz="1200" dirty="0"/>
                            <a:t>, Kling, </a:t>
                          </a:r>
                          <a:r>
                            <a:rPr lang="en-US" sz="1200" dirty="0" err="1"/>
                            <a:t>Trojanowski</a:t>
                          </a:r>
                          <a:r>
                            <a:rPr lang="en-US" sz="1200" dirty="0"/>
                            <a:t>, 1710.09387</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err="1"/>
                            <a:t>Batell</a:t>
                          </a:r>
                          <a:r>
                            <a:rPr lang="en-US" sz="1200" dirty="0"/>
                            <a:t>, Freitas, Ismail, McKeen, 1712.10022</a:t>
                          </a:r>
                        </a:p>
                      </a:txBody>
                      <a:tcPr anchor="ctr"/>
                    </a:tc>
                    <a:extLst>
                      <a:ext uri="{0D108BD9-81ED-4DB2-BD59-A6C34878D82A}">
                        <a16:rowId xmlns:a16="http://schemas.microsoft.com/office/drawing/2014/main" val="4020035292"/>
                      </a:ext>
                    </a:extLst>
                  </a:tr>
                  <a:tr h="288949">
                    <a:tc>
                      <a:txBody>
                        <a:bodyPr/>
                        <a:lstStyle/>
                        <a:p>
                          <a:pPr algn="ctr"/>
                          <a:r>
                            <a:rPr lang="en-US" sz="1200" dirty="0"/>
                            <a:t>BC5: Dark Higgs with </a:t>
                          </a:r>
                          <a:r>
                            <a:rPr lang="en-US" sz="1200" dirty="0" err="1"/>
                            <a:t>hSS</a:t>
                          </a:r>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Feng, </a:t>
                          </a:r>
                          <a:r>
                            <a:rPr lang="en-US" sz="1200" dirty="0" err="1"/>
                            <a:t>Galon</a:t>
                          </a:r>
                          <a:r>
                            <a:rPr lang="en-US" sz="1200" dirty="0"/>
                            <a:t>, Kling, </a:t>
                          </a:r>
                          <a:r>
                            <a:rPr lang="en-US" sz="1200" dirty="0" err="1"/>
                            <a:t>Trojanowski</a:t>
                          </a:r>
                          <a:r>
                            <a:rPr lang="en-US" sz="1200" dirty="0"/>
                            <a:t>, 1710.09387</a:t>
                          </a:r>
                        </a:p>
                      </a:txBody>
                      <a:tcPr anchor="ctr"/>
                    </a:tc>
                    <a:extLst>
                      <a:ext uri="{0D108BD9-81ED-4DB2-BD59-A6C34878D82A}">
                        <a16:rowId xmlns:a16="http://schemas.microsoft.com/office/drawing/2014/main" val="335916766"/>
                      </a:ext>
                    </a:extLst>
                  </a:tr>
                  <a:tr h="420481">
                    <a:tc>
                      <a:txBody>
                        <a:bodyPr/>
                        <a:lstStyle/>
                        <a:p>
                          <a:pPr algn="ctr"/>
                          <a:r>
                            <a:rPr lang="en-US" sz="1200" dirty="0"/>
                            <a:t>BC6: HNL with e</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Kling, </a:t>
                          </a:r>
                          <a:r>
                            <a:rPr lang="en-US" sz="1200" dirty="0" err="1"/>
                            <a:t>Trojanowski</a:t>
                          </a:r>
                          <a:r>
                            <a:rPr lang="en-US" sz="1200" dirty="0"/>
                            <a:t>, 1801.08947</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err="1"/>
                            <a:t>Helo</a:t>
                          </a:r>
                          <a:r>
                            <a:rPr lang="en-US" sz="1200" dirty="0"/>
                            <a:t>, Hirsch, Wang, 1803.02212</a:t>
                          </a:r>
                        </a:p>
                      </a:txBody>
                      <a:tcPr anchor="ctr"/>
                    </a:tc>
                    <a:extLst>
                      <a:ext uri="{0D108BD9-81ED-4DB2-BD59-A6C34878D82A}">
                        <a16:rowId xmlns:a16="http://schemas.microsoft.com/office/drawing/2014/main" val="1081064154"/>
                      </a:ext>
                    </a:extLst>
                  </a:tr>
                  <a:tr h="420481">
                    <a:tc>
                      <a:txBody>
                        <a:bodyPr/>
                        <a:lstStyle/>
                        <a:p>
                          <a:pPr algn="ctr"/>
                          <a:r>
                            <a:rPr lang="en-US" sz="1200" dirty="0"/>
                            <a:t>BC7: HNL with </a:t>
                          </a:r>
                          <a:r>
                            <a:rPr lang="en-US" sz="1200" dirty="0">
                              <a:latin typeface="Symbol" pitchFamily="2" charset="2"/>
                            </a:rPr>
                            <a:t>m</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Kling, </a:t>
                          </a:r>
                          <a:r>
                            <a:rPr lang="en-US" sz="1200" dirty="0" err="1"/>
                            <a:t>Trojanowski</a:t>
                          </a:r>
                          <a:r>
                            <a:rPr lang="en-US" sz="1200" dirty="0"/>
                            <a:t>, 1801.08947</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err="1"/>
                            <a:t>Helo</a:t>
                          </a:r>
                          <a:r>
                            <a:rPr lang="en-US" sz="1200" dirty="0"/>
                            <a:t>, Hirsch, Wang, 1803.02212</a:t>
                          </a:r>
                        </a:p>
                      </a:txBody>
                      <a:tcPr anchor="ctr"/>
                    </a:tc>
                    <a:extLst>
                      <a:ext uri="{0D108BD9-81ED-4DB2-BD59-A6C34878D82A}">
                        <a16:rowId xmlns:a16="http://schemas.microsoft.com/office/drawing/2014/main" val="867695026"/>
                      </a:ext>
                    </a:extLst>
                  </a:tr>
                  <a:tr h="420481">
                    <a:tc>
                      <a:txBody>
                        <a:bodyPr/>
                        <a:lstStyle/>
                        <a:p>
                          <a:pPr algn="ctr"/>
                          <a:r>
                            <a:rPr lang="en-US" sz="1200" dirty="0"/>
                            <a:t>BC8: HNL with </a:t>
                          </a:r>
                          <a:r>
                            <a:rPr lang="en-US" sz="1200" dirty="0">
                              <a:latin typeface="Symbol" pitchFamily="2" charset="2"/>
                            </a:rPr>
                            <a:t>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Kling, </a:t>
                          </a:r>
                          <a:r>
                            <a:rPr lang="en-US" sz="1200" dirty="0" err="1"/>
                            <a:t>Trojanowski</a:t>
                          </a:r>
                          <a:r>
                            <a:rPr lang="en-US" sz="1200" dirty="0"/>
                            <a:t>, 1801.08947</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err="1"/>
                            <a:t>Helo</a:t>
                          </a:r>
                          <a:r>
                            <a:rPr lang="en-US" sz="1200" dirty="0"/>
                            <a:t>, Hirsch, Wang, 1803.02212</a:t>
                          </a:r>
                        </a:p>
                      </a:txBody>
                      <a:tcPr anchor="ctr"/>
                    </a:tc>
                    <a:extLst>
                      <a:ext uri="{0D108BD9-81ED-4DB2-BD59-A6C34878D82A}">
                        <a16:rowId xmlns:a16="http://schemas.microsoft.com/office/drawing/2014/main" val="838598692"/>
                      </a:ext>
                    </a:extLst>
                  </a:tr>
                  <a:tr h="288949">
                    <a:tc>
                      <a:txBody>
                        <a:bodyPr/>
                        <a:lstStyle/>
                        <a:p>
                          <a:pPr algn="ctr"/>
                          <a:r>
                            <a:rPr lang="en-US" sz="1200" dirty="0"/>
                            <a:t>BC9: ALP with photon</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a14:m>
                          <a:r>
                            <a:rPr lang="en-US" sz="1200" dirty="0"/>
                            <a:t> (</a:t>
                          </a:r>
                          <a:r>
                            <a:rPr lang="en-US" sz="1200" dirty="0" err="1"/>
                            <a:t>cal</a:t>
                          </a: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a14:m>
                          <a:r>
                            <a:rPr lang="en-US" sz="1200" dirty="0"/>
                            <a:t> (</a:t>
                          </a:r>
                          <a:r>
                            <a:rPr lang="en-US" sz="1200" dirty="0" err="1"/>
                            <a:t>cal</a:t>
                          </a: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Feng, </a:t>
                          </a:r>
                          <a:r>
                            <a:rPr lang="en-US" sz="1200" dirty="0" err="1"/>
                            <a:t>Galon</a:t>
                          </a:r>
                          <a:r>
                            <a:rPr lang="en-US" sz="1200" dirty="0"/>
                            <a:t>, Kling, </a:t>
                          </a:r>
                          <a:r>
                            <a:rPr lang="en-US" sz="1200" dirty="0" err="1"/>
                            <a:t>Trojanowski</a:t>
                          </a:r>
                          <a:r>
                            <a:rPr lang="en-US" sz="1200" dirty="0"/>
                            <a:t>, 1806.02348</a:t>
                          </a:r>
                        </a:p>
                      </a:txBody>
                      <a:tcPr anchor="ctr"/>
                    </a:tc>
                    <a:extLst>
                      <a:ext uri="{0D108BD9-81ED-4DB2-BD59-A6C34878D82A}">
                        <a16:rowId xmlns:a16="http://schemas.microsoft.com/office/drawing/2014/main" val="3816633778"/>
                      </a:ext>
                    </a:extLst>
                  </a:tr>
                  <a:tr h="288949">
                    <a:tc>
                      <a:txBody>
                        <a:bodyPr/>
                        <a:lstStyle/>
                        <a:p>
                          <a:pPr algn="ctr"/>
                          <a:r>
                            <a:rPr lang="en-US" sz="1200" dirty="0"/>
                            <a:t>BC10: ALP with fermion</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PBC</a:t>
                          </a:r>
                        </a:p>
                      </a:txBody>
                      <a:tcPr anchor="ctr"/>
                    </a:tc>
                    <a:extLst>
                      <a:ext uri="{0D108BD9-81ED-4DB2-BD59-A6C34878D82A}">
                        <a16:rowId xmlns:a16="http://schemas.microsoft.com/office/drawing/2014/main" val="1275156905"/>
                      </a:ext>
                    </a:extLst>
                  </a:tr>
                  <a:tr h="288949">
                    <a:tc>
                      <a:txBody>
                        <a:bodyPr/>
                        <a:lstStyle/>
                        <a:p>
                          <a:pPr algn="ctr"/>
                          <a:r>
                            <a:rPr lang="en-US" sz="1200" dirty="0"/>
                            <a:t>BC11: ALP with gluon</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14:m>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a14:m>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14:m>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a14:m>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[PBC]</a:t>
                          </a:r>
                        </a:p>
                      </a:txBody>
                      <a:tcPr anchor="ctr"/>
                    </a:tc>
                    <a:extLst>
                      <a:ext uri="{0D108BD9-81ED-4DB2-BD59-A6C34878D82A}">
                        <a16:rowId xmlns:a16="http://schemas.microsoft.com/office/drawing/2014/main" val="3070654285"/>
                      </a:ext>
                    </a:extLst>
                  </a:tr>
                </a:tbl>
              </a:graphicData>
            </a:graphic>
          </p:graphicFrame>
        </mc:Choice>
        <mc:Fallback xmlns="">
          <p:graphicFrame>
            <p:nvGraphicFramePr>
              <p:cNvPr id="15" name="Table 14">
                <a:extLst>
                  <a:ext uri="{FF2B5EF4-FFF2-40B4-BE49-F238E27FC236}">
                    <a16:creationId xmlns:a16="http://schemas.microsoft.com/office/drawing/2014/main" id="{FE43614D-0A53-FF4B-AACF-F4EC75727D10}"/>
                  </a:ext>
                </a:extLst>
              </p:cNvPr>
              <p:cNvGraphicFramePr>
                <a:graphicFrameLocks noGrp="1"/>
              </p:cNvGraphicFramePr>
              <p:nvPr>
                <p:extLst>
                  <p:ext uri="{D42A27DB-BD31-4B8C-83A1-F6EECF244321}">
                    <p14:modId xmlns:p14="http://schemas.microsoft.com/office/powerpoint/2010/main" val="2561491438"/>
                  </p:ext>
                </p:extLst>
              </p:nvPr>
            </p:nvGraphicFramePr>
            <p:xfrm>
              <a:off x="381000" y="1967203"/>
              <a:ext cx="8343901" cy="4509797"/>
            </p:xfrm>
            <a:graphic>
              <a:graphicData uri="http://schemas.openxmlformats.org/drawingml/2006/table">
                <a:tbl>
                  <a:tblPr firstRow="1" bandRow="1">
                    <a:tableStyleId>{5C22544A-7EE6-4342-B048-85BDC9FD1C3A}</a:tableStyleId>
                  </a:tblPr>
                  <a:tblGrid>
                    <a:gridCol w="2289035">
                      <a:extLst>
                        <a:ext uri="{9D8B030D-6E8A-4147-A177-3AD203B41FA5}">
                          <a16:colId xmlns:a16="http://schemas.microsoft.com/office/drawing/2014/main" val="752266159"/>
                        </a:ext>
                      </a:extLst>
                    </a:gridCol>
                    <a:gridCol w="996838">
                      <a:extLst>
                        <a:ext uri="{9D8B030D-6E8A-4147-A177-3AD203B41FA5}">
                          <a16:colId xmlns:a16="http://schemas.microsoft.com/office/drawing/2014/main" val="3410690635"/>
                        </a:ext>
                      </a:extLst>
                    </a:gridCol>
                    <a:gridCol w="1033758">
                      <a:extLst>
                        <a:ext uri="{9D8B030D-6E8A-4147-A177-3AD203B41FA5}">
                          <a16:colId xmlns:a16="http://schemas.microsoft.com/office/drawing/2014/main" val="2128013603"/>
                        </a:ext>
                      </a:extLst>
                    </a:gridCol>
                    <a:gridCol w="4024270">
                      <a:extLst>
                        <a:ext uri="{9D8B030D-6E8A-4147-A177-3AD203B41FA5}">
                          <a16:colId xmlns:a16="http://schemas.microsoft.com/office/drawing/2014/main" val="120991351"/>
                        </a:ext>
                      </a:extLst>
                    </a:gridCol>
                  </a:tblGrid>
                  <a:tr h="369405">
                    <a:tc>
                      <a:txBody>
                        <a:bodyPr/>
                        <a:lstStyle/>
                        <a:p>
                          <a:pPr algn="ctr"/>
                          <a:r>
                            <a:rPr lang="en-US" sz="1200" dirty="0"/>
                            <a:t>Benchmark Model</a:t>
                          </a:r>
                        </a:p>
                      </a:txBody>
                      <a:tcPr anchor="ctr"/>
                    </a:tc>
                    <a:tc>
                      <a:txBody>
                        <a:bodyPr/>
                        <a:lstStyle/>
                        <a:p>
                          <a:pPr algn="ctr"/>
                          <a:r>
                            <a:rPr lang="en-US" sz="1200" dirty="0"/>
                            <a:t>FASER 1</a:t>
                          </a:r>
                        </a:p>
                      </a:txBody>
                      <a:tcPr anchor="ctr"/>
                    </a:tc>
                    <a:tc>
                      <a:txBody>
                        <a:bodyPr/>
                        <a:lstStyle/>
                        <a:p>
                          <a:pPr algn="ctr"/>
                          <a:r>
                            <a:rPr lang="en-US" sz="1200" dirty="0"/>
                            <a:t>FASER 2</a:t>
                          </a:r>
                        </a:p>
                      </a:txBody>
                      <a:tcPr anchor="ctr"/>
                    </a:tc>
                    <a:tc>
                      <a:txBody>
                        <a:bodyPr/>
                        <a:lstStyle/>
                        <a:p>
                          <a:pPr algn="ctr"/>
                          <a:r>
                            <a:rPr lang="en-US" sz="1200" dirty="0"/>
                            <a:t>References</a:t>
                          </a:r>
                        </a:p>
                      </a:txBody>
                      <a:tcPr anchor="ctr"/>
                    </a:tc>
                    <a:extLst>
                      <a:ext uri="{0D108BD9-81ED-4DB2-BD59-A6C34878D82A}">
                        <a16:rowId xmlns:a16="http://schemas.microsoft.com/office/drawing/2014/main" val="3421202722"/>
                      </a:ext>
                    </a:extLst>
                  </a:tr>
                  <a:tr h="288949">
                    <a:tc>
                      <a:txBody>
                        <a:bodyPr/>
                        <a:lstStyle/>
                        <a:p>
                          <a:pPr algn="ctr"/>
                          <a:r>
                            <a:rPr lang="en-US" sz="1200" dirty="0"/>
                            <a:t>BC1: Dark Photon</a:t>
                          </a:r>
                        </a:p>
                      </a:txBody>
                      <a:tcPr anchor="ctr"/>
                    </a:tc>
                    <a:tc>
                      <a:txBody>
                        <a:bodyPr/>
                        <a:lstStyle/>
                        <a:p>
                          <a:endParaRPr lang="en-US"/>
                        </a:p>
                      </a:txBody>
                      <a:tcPr anchor="ctr">
                        <a:blipFill>
                          <a:blip r:embed="rId2"/>
                          <a:stretch>
                            <a:fillRect l="-233333" t="-126087" r="-512821" b="-1339130"/>
                          </a:stretch>
                        </a:blipFill>
                      </a:tcPr>
                    </a:tc>
                    <a:tc>
                      <a:txBody>
                        <a:bodyPr/>
                        <a:lstStyle/>
                        <a:p>
                          <a:endParaRPr lang="en-US"/>
                        </a:p>
                      </a:txBody>
                      <a:tcPr anchor="ctr">
                        <a:blipFill>
                          <a:blip r:embed="rId2"/>
                          <a:stretch>
                            <a:fillRect l="-317073" t="-126087" r="-387805" b="-1339130"/>
                          </a:stretch>
                        </a:blipFill>
                      </a:tcPr>
                    </a:tc>
                    <a:tc>
                      <a:txBody>
                        <a:bodyPr/>
                        <a:lstStyle/>
                        <a:p>
                          <a:pPr algn="ctr"/>
                          <a:r>
                            <a:rPr lang="en-US" sz="1200" dirty="0"/>
                            <a:t>Feng, </a:t>
                          </a:r>
                          <a:r>
                            <a:rPr lang="en-US" sz="1200" dirty="0" err="1"/>
                            <a:t>Galon</a:t>
                          </a:r>
                          <a:r>
                            <a:rPr lang="en-US" sz="1200" dirty="0"/>
                            <a:t>, Kling, </a:t>
                          </a:r>
                          <a:r>
                            <a:rPr lang="en-US" sz="1200" dirty="0" err="1"/>
                            <a:t>Trojanowski</a:t>
                          </a:r>
                          <a:r>
                            <a:rPr lang="en-US" sz="1200" dirty="0"/>
                            <a:t>, 1708.09389</a:t>
                          </a:r>
                        </a:p>
                      </a:txBody>
                      <a:tcPr anchor="ctr"/>
                    </a:tc>
                    <a:extLst>
                      <a:ext uri="{0D108BD9-81ED-4DB2-BD59-A6C34878D82A}">
                        <a16:rowId xmlns:a16="http://schemas.microsoft.com/office/drawing/2014/main" val="391316804"/>
                      </a:ext>
                    </a:extLst>
                  </a:tr>
                  <a:tr h="288949">
                    <a:tc>
                      <a:txBody>
                        <a:bodyPr/>
                        <a:lstStyle/>
                        <a:p>
                          <a:pPr algn="ctr"/>
                          <a:r>
                            <a:rPr lang="en-US" sz="1200" dirty="0"/>
                            <a:t>BC1’: U(1)</a:t>
                          </a:r>
                          <a:r>
                            <a:rPr lang="en-US" sz="1200" baseline="-25000" dirty="0"/>
                            <a:t>B-L </a:t>
                          </a:r>
                          <a:r>
                            <a:rPr lang="en-US" sz="1200" baseline="0" dirty="0"/>
                            <a:t>Gauge Boson</a:t>
                          </a:r>
                        </a:p>
                      </a:txBody>
                      <a:tcPr anchor="ctr"/>
                    </a:tc>
                    <a:tc>
                      <a:txBody>
                        <a:bodyPr/>
                        <a:lstStyle/>
                        <a:p>
                          <a:endParaRPr lang="en-US"/>
                        </a:p>
                      </a:txBody>
                      <a:tcPr anchor="ctr">
                        <a:blipFill>
                          <a:blip r:embed="rId2"/>
                          <a:stretch>
                            <a:fillRect l="-233333" t="-226087" r="-512821" b="-1239130"/>
                          </a:stretch>
                        </a:blipFill>
                      </a:tcPr>
                    </a:tc>
                    <a:tc>
                      <a:txBody>
                        <a:bodyPr/>
                        <a:lstStyle/>
                        <a:p>
                          <a:endParaRPr lang="en-US"/>
                        </a:p>
                      </a:txBody>
                      <a:tcPr anchor="ctr">
                        <a:blipFill>
                          <a:blip r:embed="rId2"/>
                          <a:stretch>
                            <a:fillRect l="-317073" t="-226087" r="-387805" b="-1239130"/>
                          </a:stretch>
                        </a:blip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Bauer, </a:t>
                          </a:r>
                          <a:r>
                            <a:rPr lang="en-US" sz="1200" dirty="0" err="1"/>
                            <a:t>Foldenauer</a:t>
                          </a:r>
                          <a:r>
                            <a:rPr lang="en-US" sz="1200" dirty="0"/>
                            <a:t>, </a:t>
                          </a:r>
                          <a:r>
                            <a:rPr lang="en-US" sz="1200" dirty="0" err="1"/>
                            <a:t>Jaeckel</a:t>
                          </a:r>
                          <a:r>
                            <a:rPr lang="en-US" sz="1200" dirty="0"/>
                            <a:t>, 1803.05466; PBC</a:t>
                          </a:r>
                        </a:p>
                      </a:txBody>
                      <a:tcPr anchor="ctr"/>
                    </a:tc>
                    <a:extLst>
                      <a:ext uri="{0D108BD9-81ED-4DB2-BD59-A6C34878D82A}">
                        <a16:rowId xmlns:a16="http://schemas.microsoft.com/office/drawing/2014/main" val="4042819001"/>
                      </a:ext>
                    </a:extLst>
                  </a:tr>
                  <a:tr h="288949">
                    <a:tc>
                      <a:txBody>
                        <a:bodyPr/>
                        <a:lstStyle/>
                        <a:p>
                          <a:pPr algn="ctr"/>
                          <a:r>
                            <a:rPr lang="en-US" sz="1200" dirty="0"/>
                            <a:t>BC2: Invisible Dark Photon</a:t>
                          </a:r>
                        </a:p>
                      </a:txBody>
                      <a:tcPr anchor="ctr"/>
                    </a:tc>
                    <a:tc>
                      <a:txBody>
                        <a:bodyPr/>
                        <a:lstStyle/>
                        <a:p>
                          <a:pPr algn="ct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extLst>
                      <a:ext uri="{0D108BD9-81ED-4DB2-BD59-A6C34878D82A}">
                        <a16:rowId xmlns:a16="http://schemas.microsoft.com/office/drawing/2014/main" val="1296936292"/>
                      </a:ext>
                    </a:extLst>
                  </a:tr>
                  <a:tr h="288949">
                    <a:tc>
                      <a:txBody>
                        <a:bodyPr/>
                        <a:lstStyle/>
                        <a:p>
                          <a:pPr algn="ctr"/>
                          <a:r>
                            <a:rPr lang="en-US" sz="1200" dirty="0"/>
                            <a:t>BC3: Milli-Charged Particle</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extLst>
                      <a:ext uri="{0D108BD9-81ED-4DB2-BD59-A6C34878D82A}">
                        <a16:rowId xmlns:a16="http://schemas.microsoft.com/office/drawing/2014/main" val="1694263495"/>
                      </a:ext>
                    </a:extLst>
                  </a:tr>
                  <a:tr h="457200">
                    <a:tc>
                      <a:txBody>
                        <a:bodyPr/>
                        <a:lstStyle/>
                        <a:p>
                          <a:pPr algn="ctr"/>
                          <a:r>
                            <a:rPr lang="en-US" sz="1200" dirty="0"/>
                            <a:t>BC4: Dark Higgs Boson</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endParaRPr lang="en-US"/>
                        </a:p>
                      </a:txBody>
                      <a:tcPr anchor="ctr">
                        <a:blipFill>
                          <a:blip r:embed="rId2"/>
                          <a:stretch>
                            <a:fillRect l="-317073" t="-333333" r="-387805" b="-566667"/>
                          </a:stretch>
                        </a:blip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Feng, </a:t>
                          </a:r>
                          <a:r>
                            <a:rPr lang="en-US" sz="1200" dirty="0" err="1"/>
                            <a:t>Galon</a:t>
                          </a:r>
                          <a:r>
                            <a:rPr lang="en-US" sz="1200" dirty="0"/>
                            <a:t>, Kling, </a:t>
                          </a:r>
                          <a:r>
                            <a:rPr lang="en-US" sz="1200" dirty="0" err="1"/>
                            <a:t>Trojanowski</a:t>
                          </a:r>
                          <a:r>
                            <a:rPr lang="en-US" sz="1200" dirty="0"/>
                            <a:t>, 1710.09387</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err="1"/>
                            <a:t>Batell</a:t>
                          </a:r>
                          <a:r>
                            <a:rPr lang="en-US" sz="1200" dirty="0"/>
                            <a:t>, Freitas, Ismail, McKeen, 1712.10022</a:t>
                          </a:r>
                        </a:p>
                      </a:txBody>
                      <a:tcPr anchor="ctr"/>
                    </a:tc>
                    <a:extLst>
                      <a:ext uri="{0D108BD9-81ED-4DB2-BD59-A6C34878D82A}">
                        <a16:rowId xmlns:a16="http://schemas.microsoft.com/office/drawing/2014/main" val="4020035292"/>
                      </a:ext>
                    </a:extLst>
                  </a:tr>
                  <a:tr h="288949">
                    <a:tc>
                      <a:txBody>
                        <a:bodyPr/>
                        <a:lstStyle/>
                        <a:p>
                          <a:pPr algn="ctr"/>
                          <a:r>
                            <a:rPr lang="en-US" sz="1200" dirty="0"/>
                            <a:t>BC5: Dark Higgs with </a:t>
                          </a:r>
                          <a:r>
                            <a:rPr lang="en-US" sz="1200" dirty="0" err="1"/>
                            <a:t>hSS</a:t>
                          </a:r>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endParaRPr lang="en-US"/>
                        </a:p>
                      </a:txBody>
                      <a:tcPr anchor="ctr">
                        <a:blipFill>
                          <a:blip r:embed="rId2"/>
                          <a:stretch>
                            <a:fillRect l="-317073" t="-678261" r="-387805" b="-786957"/>
                          </a:stretch>
                        </a:blip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Feng, </a:t>
                          </a:r>
                          <a:r>
                            <a:rPr lang="en-US" sz="1200" dirty="0" err="1"/>
                            <a:t>Galon</a:t>
                          </a:r>
                          <a:r>
                            <a:rPr lang="en-US" sz="1200" dirty="0"/>
                            <a:t>, Kling, </a:t>
                          </a:r>
                          <a:r>
                            <a:rPr lang="en-US" sz="1200" dirty="0" err="1"/>
                            <a:t>Trojanowski</a:t>
                          </a:r>
                          <a:r>
                            <a:rPr lang="en-US" sz="1200" dirty="0"/>
                            <a:t>, 1710.09387</a:t>
                          </a:r>
                        </a:p>
                      </a:txBody>
                      <a:tcPr anchor="ctr"/>
                    </a:tc>
                    <a:extLst>
                      <a:ext uri="{0D108BD9-81ED-4DB2-BD59-A6C34878D82A}">
                        <a16:rowId xmlns:a16="http://schemas.microsoft.com/office/drawing/2014/main" val="335916766"/>
                      </a:ext>
                    </a:extLst>
                  </a:tr>
                  <a:tr h="457200">
                    <a:tc>
                      <a:txBody>
                        <a:bodyPr/>
                        <a:lstStyle/>
                        <a:p>
                          <a:pPr algn="ctr"/>
                          <a:r>
                            <a:rPr lang="en-US" sz="1200" dirty="0"/>
                            <a:t>BC6: HNL with e</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endParaRPr lang="en-US"/>
                        </a:p>
                      </a:txBody>
                      <a:tcPr anchor="ctr">
                        <a:blipFill>
                          <a:blip r:embed="rId2"/>
                          <a:stretch>
                            <a:fillRect l="-317073" t="-497222" r="-387805" b="-402778"/>
                          </a:stretch>
                        </a:blip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Kling, </a:t>
                          </a:r>
                          <a:r>
                            <a:rPr lang="en-US" sz="1200" dirty="0" err="1"/>
                            <a:t>Trojanowski</a:t>
                          </a:r>
                          <a:r>
                            <a:rPr lang="en-US" sz="1200" dirty="0"/>
                            <a:t>, 1801.08947</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err="1"/>
                            <a:t>Helo</a:t>
                          </a:r>
                          <a:r>
                            <a:rPr lang="en-US" sz="1200" dirty="0"/>
                            <a:t>, Hirsch, Wang, 1803.02212</a:t>
                          </a:r>
                        </a:p>
                      </a:txBody>
                      <a:tcPr anchor="ctr"/>
                    </a:tc>
                    <a:extLst>
                      <a:ext uri="{0D108BD9-81ED-4DB2-BD59-A6C34878D82A}">
                        <a16:rowId xmlns:a16="http://schemas.microsoft.com/office/drawing/2014/main" val="1081064154"/>
                      </a:ext>
                    </a:extLst>
                  </a:tr>
                  <a:tr h="457200">
                    <a:tc>
                      <a:txBody>
                        <a:bodyPr/>
                        <a:lstStyle/>
                        <a:p>
                          <a:pPr algn="ctr"/>
                          <a:r>
                            <a:rPr lang="en-US" sz="1200" dirty="0"/>
                            <a:t>BC7: HNL with </a:t>
                          </a:r>
                          <a:r>
                            <a:rPr lang="en-US" sz="1200" dirty="0">
                              <a:latin typeface="Symbol" pitchFamily="2" charset="2"/>
                            </a:rPr>
                            <a:t>m</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endParaRPr lang="en-US"/>
                        </a:p>
                      </a:txBody>
                      <a:tcPr anchor="ctr">
                        <a:blipFill>
                          <a:blip r:embed="rId2"/>
                          <a:stretch>
                            <a:fillRect l="-317073" t="-597222" r="-387805" b="-302778"/>
                          </a:stretch>
                        </a:blip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Kling, </a:t>
                          </a:r>
                          <a:r>
                            <a:rPr lang="en-US" sz="1200" dirty="0" err="1"/>
                            <a:t>Trojanowski</a:t>
                          </a:r>
                          <a:r>
                            <a:rPr lang="en-US" sz="1200" dirty="0"/>
                            <a:t>, 1801.08947</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err="1"/>
                            <a:t>Helo</a:t>
                          </a:r>
                          <a:r>
                            <a:rPr lang="en-US" sz="1200" dirty="0"/>
                            <a:t>, Hirsch, Wang, 1803.02212</a:t>
                          </a:r>
                        </a:p>
                      </a:txBody>
                      <a:tcPr anchor="ctr"/>
                    </a:tc>
                    <a:extLst>
                      <a:ext uri="{0D108BD9-81ED-4DB2-BD59-A6C34878D82A}">
                        <a16:rowId xmlns:a16="http://schemas.microsoft.com/office/drawing/2014/main" val="867695026"/>
                      </a:ext>
                    </a:extLst>
                  </a:tr>
                  <a:tr h="457200">
                    <a:tc>
                      <a:txBody>
                        <a:bodyPr/>
                        <a:lstStyle/>
                        <a:p>
                          <a:pPr algn="ctr"/>
                          <a:r>
                            <a:rPr lang="en-US" sz="1200" dirty="0"/>
                            <a:t>BC8: HNL with </a:t>
                          </a:r>
                          <a:r>
                            <a:rPr lang="en-US" sz="1200" dirty="0">
                              <a:latin typeface="Symbol" pitchFamily="2" charset="2"/>
                            </a:rPr>
                            <a:t>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endParaRPr lang="en-US"/>
                        </a:p>
                      </a:txBody>
                      <a:tcPr anchor="ctr">
                        <a:blipFill>
                          <a:blip r:embed="rId2"/>
                          <a:stretch>
                            <a:fillRect l="-317073" t="-678378" r="-387805" b="-194595"/>
                          </a:stretch>
                        </a:blip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Kling, </a:t>
                          </a:r>
                          <a:r>
                            <a:rPr lang="en-US" sz="1200" dirty="0" err="1"/>
                            <a:t>Trojanowski</a:t>
                          </a:r>
                          <a:r>
                            <a:rPr lang="en-US" sz="1200" dirty="0"/>
                            <a:t>, 1801.08947</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err="1"/>
                            <a:t>Helo</a:t>
                          </a:r>
                          <a:r>
                            <a:rPr lang="en-US" sz="1200" dirty="0"/>
                            <a:t>, Hirsch, Wang, 1803.02212</a:t>
                          </a:r>
                        </a:p>
                      </a:txBody>
                      <a:tcPr anchor="ctr"/>
                    </a:tc>
                    <a:extLst>
                      <a:ext uri="{0D108BD9-81ED-4DB2-BD59-A6C34878D82A}">
                        <a16:rowId xmlns:a16="http://schemas.microsoft.com/office/drawing/2014/main" val="838598692"/>
                      </a:ext>
                    </a:extLst>
                  </a:tr>
                  <a:tr h="288949">
                    <a:tc>
                      <a:txBody>
                        <a:bodyPr/>
                        <a:lstStyle/>
                        <a:p>
                          <a:pPr algn="ctr"/>
                          <a:r>
                            <a:rPr lang="en-US" sz="1200" dirty="0"/>
                            <a:t>BC9: ALP with photon</a:t>
                          </a:r>
                        </a:p>
                      </a:txBody>
                      <a:tcPr anchor="ctr"/>
                    </a:tc>
                    <a:tc>
                      <a:txBody>
                        <a:bodyPr/>
                        <a:lstStyle/>
                        <a:p>
                          <a:endParaRPr lang="en-US"/>
                        </a:p>
                      </a:txBody>
                      <a:tcPr anchor="ctr">
                        <a:blipFill>
                          <a:blip r:embed="rId2"/>
                          <a:stretch>
                            <a:fillRect l="-233333" t="-1309091" r="-512821" b="-227273"/>
                          </a:stretch>
                        </a:blipFill>
                      </a:tcPr>
                    </a:tc>
                    <a:tc>
                      <a:txBody>
                        <a:bodyPr/>
                        <a:lstStyle/>
                        <a:p>
                          <a:endParaRPr lang="en-US"/>
                        </a:p>
                      </a:txBody>
                      <a:tcPr anchor="ctr">
                        <a:blipFill>
                          <a:blip r:embed="rId2"/>
                          <a:stretch>
                            <a:fillRect l="-317073" t="-1309091" r="-387805" b="-227273"/>
                          </a:stretch>
                        </a:blip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Feng, </a:t>
                          </a:r>
                          <a:r>
                            <a:rPr lang="en-US" sz="1200" dirty="0" err="1"/>
                            <a:t>Galon</a:t>
                          </a:r>
                          <a:r>
                            <a:rPr lang="en-US" sz="1200" dirty="0"/>
                            <a:t>, Kling, </a:t>
                          </a:r>
                          <a:r>
                            <a:rPr lang="en-US" sz="1200" dirty="0" err="1"/>
                            <a:t>Trojanowski</a:t>
                          </a:r>
                          <a:r>
                            <a:rPr lang="en-US" sz="1200" dirty="0"/>
                            <a:t>, 1806.02348</a:t>
                          </a:r>
                        </a:p>
                      </a:txBody>
                      <a:tcPr anchor="ctr"/>
                    </a:tc>
                    <a:extLst>
                      <a:ext uri="{0D108BD9-81ED-4DB2-BD59-A6C34878D82A}">
                        <a16:rowId xmlns:a16="http://schemas.microsoft.com/office/drawing/2014/main" val="3816633778"/>
                      </a:ext>
                    </a:extLst>
                  </a:tr>
                  <a:tr h="288949">
                    <a:tc>
                      <a:txBody>
                        <a:bodyPr/>
                        <a:lstStyle/>
                        <a:p>
                          <a:pPr algn="ctr"/>
                          <a:r>
                            <a:rPr lang="en-US" sz="1200" dirty="0"/>
                            <a:t>BC10: ALP with fermion</a:t>
                          </a:r>
                        </a:p>
                      </a:txBody>
                      <a:tcPr anchor="ctr"/>
                    </a:tc>
                    <a:tc>
                      <a:txBody>
                        <a:bodyPr/>
                        <a:lstStyle/>
                        <a:p>
                          <a:endParaRPr lang="en-US"/>
                        </a:p>
                      </a:txBody>
                      <a:tcPr anchor="ctr">
                        <a:blipFill>
                          <a:blip r:embed="rId2"/>
                          <a:stretch>
                            <a:fillRect l="-233333" t="-1347826" r="-512821" b="-117391"/>
                          </a:stretch>
                        </a:blipFill>
                      </a:tcPr>
                    </a:tc>
                    <a:tc>
                      <a:txBody>
                        <a:bodyPr/>
                        <a:lstStyle/>
                        <a:p>
                          <a:endParaRPr lang="en-US"/>
                        </a:p>
                      </a:txBody>
                      <a:tcPr anchor="ctr">
                        <a:blipFill>
                          <a:blip r:embed="rId2"/>
                          <a:stretch>
                            <a:fillRect l="-317073" t="-1347826" r="-387805" b="-117391"/>
                          </a:stretch>
                        </a:blip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PBC</a:t>
                          </a:r>
                        </a:p>
                      </a:txBody>
                      <a:tcPr anchor="ctr"/>
                    </a:tc>
                    <a:extLst>
                      <a:ext uri="{0D108BD9-81ED-4DB2-BD59-A6C34878D82A}">
                        <a16:rowId xmlns:a16="http://schemas.microsoft.com/office/drawing/2014/main" val="1275156905"/>
                      </a:ext>
                    </a:extLst>
                  </a:tr>
                  <a:tr h="288949">
                    <a:tc>
                      <a:txBody>
                        <a:bodyPr/>
                        <a:lstStyle/>
                        <a:p>
                          <a:pPr algn="ctr"/>
                          <a:r>
                            <a:rPr lang="en-US" sz="1200" dirty="0"/>
                            <a:t>BC11: ALP with gluon</a:t>
                          </a:r>
                        </a:p>
                      </a:txBody>
                      <a:tcPr anchor="ctr"/>
                    </a:tc>
                    <a:tc>
                      <a:txBody>
                        <a:bodyPr/>
                        <a:lstStyle/>
                        <a:p>
                          <a:endParaRPr lang="en-US"/>
                        </a:p>
                      </a:txBody>
                      <a:tcPr anchor="ctr">
                        <a:blipFill>
                          <a:blip r:embed="rId2"/>
                          <a:stretch>
                            <a:fillRect l="-233333" t="-1447826" r="-512821" b="-17391"/>
                          </a:stretch>
                        </a:blipFill>
                      </a:tcPr>
                    </a:tc>
                    <a:tc>
                      <a:txBody>
                        <a:bodyPr/>
                        <a:lstStyle/>
                        <a:p>
                          <a:endParaRPr lang="en-US"/>
                        </a:p>
                      </a:txBody>
                      <a:tcPr anchor="ctr">
                        <a:blipFill>
                          <a:blip r:embed="rId2"/>
                          <a:stretch>
                            <a:fillRect l="-317073" t="-1447826" r="-387805" b="-17391"/>
                          </a:stretch>
                        </a:blip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[PBC]</a:t>
                          </a:r>
                        </a:p>
                      </a:txBody>
                      <a:tcPr anchor="ctr"/>
                    </a:tc>
                    <a:extLst>
                      <a:ext uri="{0D108BD9-81ED-4DB2-BD59-A6C34878D82A}">
                        <a16:rowId xmlns:a16="http://schemas.microsoft.com/office/drawing/2014/main" val="3070654285"/>
                      </a:ext>
                    </a:extLst>
                  </a:tr>
                </a:tbl>
              </a:graphicData>
            </a:graphic>
          </p:graphicFrame>
        </mc:Fallback>
      </mc:AlternateContent>
    </p:spTree>
    <p:extLst>
      <p:ext uri="{BB962C8B-B14F-4D97-AF65-F5344CB8AC3E}">
        <p14:creationId xmlns:p14="http://schemas.microsoft.com/office/powerpoint/2010/main" val="76611967"/>
      </p:ext>
    </p:extLst>
  </p:cSld>
  <p:clrMapOvr>
    <a:masterClrMapping/>
  </p:clrMapOvr>
  <p:transition/>
</p:sld>
</file>

<file path=ppt/theme/theme1.xml><?xml version="1.0" encoding="utf-8"?>
<a:theme xmlns:a="http://schemas.openxmlformats.org/drawingml/2006/main" name="office_ari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59667</TotalTime>
  <Words>1411</Words>
  <Application>Microsoft Macintosh PowerPoint</Application>
  <PresentationFormat>On-screen Show (4:3)</PresentationFormat>
  <Paragraphs>337</Paragraphs>
  <Slides>19</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ＭＳ Ｐゴシック</vt:lpstr>
      <vt:lpstr>Arial</vt:lpstr>
      <vt:lpstr>Calibri</vt:lpstr>
      <vt:lpstr>Cambria Math</vt:lpstr>
      <vt:lpstr>Mangal</vt:lpstr>
      <vt:lpstr>Symbol</vt:lpstr>
      <vt:lpstr>Wingdings</vt:lpstr>
      <vt:lpstr>office_arial</vt:lpstr>
      <vt:lpstr>PowerPoint Presentation</vt:lpstr>
      <vt:lpstr>FASER</vt:lpstr>
      <vt:lpstr>FASER LOCATION</vt:lpstr>
      <vt:lpstr>LONG LIVED PARTICLES IN FASER</vt:lpstr>
      <vt:lpstr>AN EXAMPLE: DARK PHOTONS AT FASER</vt:lpstr>
      <vt:lpstr>FASER SENSITIVITY REACHES</vt:lpstr>
      <vt:lpstr>BC1: DARK PHOTON SENSITIVITY REACH</vt:lpstr>
      <vt:lpstr>SENSITIVITY REACH FOR OTHER MODELS</vt:lpstr>
      <vt:lpstr>PBC BENCHMARK SUMMARY</vt:lpstr>
      <vt:lpstr>FASER LOCATION</vt:lpstr>
      <vt:lpstr>DETECTOR LAYOUT</vt:lpstr>
      <vt:lpstr>BACKGROUNDS</vt:lpstr>
      <vt:lpstr>MORE BACKGROUNDS</vt:lpstr>
      <vt:lpstr>IN SITU MEASUREMENTS</vt:lpstr>
      <vt:lpstr>SUMMARY AND TIMELINE</vt:lpstr>
      <vt:lpstr>PowerPoint Presentation</vt:lpstr>
      <vt:lpstr>FASER GROUP</vt:lpstr>
      <vt:lpstr>SENSITIVITY REACH FOR OTHER MODELS</vt:lpstr>
      <vt:lpstr>SENSITIVITY REACH FOR OTHER MODELS</vt:lpstr>
    </vt:vector>
  </TitlesOfParts>
  <LinksUpToDate>false</LinksUpToDate>
  <SharedDoc>false</SharedDoc>
  <HyperlinkBase/>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dc:creator>
  <cp:lastModifiedBy>Microsoft Office User</cp:lastModifiedBy>
  <cp:revision>1187</cp:revision>
  <cp:lastPrinted>2018-06-14T07:29:49Z</cp:lastPrinted>
  <dcterms:created xsi:type="dcterms:W3CDTF">2011-05-01T15:38:23Z</dcterms:created>
  <dcterms:modified xsi:type="dcterms:W3CDTF">2018-06-15T08:33:57Z</dcterms:modified>
</cp:coreProperties>
</file>