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9"/>
  </p:notesMasterIdLst>
  <p:handoutMasterIdLst>
    <p:handoutMasterId r:id="rId30"/>
  </p:handoutMasterIdLst>
  <p:sldIdLst>
    <p:sldId id="889" r:id="rId2"/>
    <p:sldId id="941" r:id="rId3"/>
    <p:sldId id="940" r:id="rId4"/>
    <p:sldId id="917" r:id="rId5"/>
    <p:sldId id="918" r:id="rId6"/>
    <p:sldId id="696" r:id="rId7"/>
    <p:sldId id="939" r:id="rId8"/>
    <p:sldId id="926" r:id="rId9"/>
    <p:sldId id="927" r:id="rId10"/>
    <p:sldId id="937" r:id="rId11"/>
    <p:sldId id="923" r:id="rId12"/>
    <p:sldId id="259" r:id="rId13"/>
    <p:sldId id="922" r:id="rId14"/>
    <p:sldId id="884" r:id="rId15"/>
    <p:sldId id="885" r:id="rId16"/>
    <p:sldId id="938" r:id="rId17"/>
    <p:sldId id="924" r:id="rId18"/>
    <p:sldId id="925" r:id="rId19"/>
    <p:sldId id="928" r:id="rId20"/>
    <p:sldId id="936" r:id="rId21"/>
    <p:sldId id="750" r:id="rId22"/>
    <p:sldId id="932" r:id="rId23"/>
    <p:sldId id="933" r:id="rId24"/>
    <p:sldId id="900" r:id="rId25"/>
    <p:sldId id="902" r:id="rId26"/>
    <p:sldId id="903" r:id="rId27"/>
    <p:sldId id="748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09999"/>
    <a:srgbClr val="00FF00"/>
    <a:srgbClr val="4A7EBB"/>
    <a:srgbClr val="00B050"/>
    <a:srgbClr val="FF0000"/>
    <a:srgbClr val="F2E9D7"/>
    <a:srgbClr val="17375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8" autoAdjust="0"/>
    <p:restoredTop sz="50000" autoAdjust="0"/>
  </p:normalViewPr>
  <p:slideViewPr>
    <p:cSldViewPr snapToObjects="1">
      <p:cViewPr varScale="1">
        <p:scale>
          <a:sx n="50" d="100"/>
          <a:sy n="50" d="100"/>
        </p:scale>
        <p:origin x="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10/8/19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2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85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3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09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Targets: Freeze-In,</a:t>
            </a:r>
            <a:r>
              <a:rPr lang="en-US" baseline="0" dirty="0"/>
              <a:t> Inflation Mechanism, Misalignment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67507-B0DD-0342-8109-D5CB4E8852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7AEDB-FDF1-D148-95ED-404B19885871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1079A-EA20-314B-8E47-154E88D3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3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7 October 2019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Feng </a:t>
            </a:r>
            <a:fld id="{F817A6DC-7C87-374F-AFE6-43B3D5E1F40F}" type="slidenum">
              <a:rPr lang="en-US" sz="1200" baseline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4" r:id="rId2"/>
    <p:sldLayoutId id="2147483725" r:id="rId3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34.tiff"/><Relationship Id="rId18" Type="http://schemas.openxmlformats.org/officeDocument/2006/relationships/image" Target="../media/image39.jpg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12" Type="http://schemas.openxmlformats.org/officeDocument/2006/relationships/image" Target="../media/image33.tiff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11" Type="http://schemas.openxmlformats.org/officeDocument/2006/relationships/image" Target="../media/image32.tiff"/><Relationship Id="rId5" Type="http://schemas.openxmlformats.org/officeDocument/2006/relationships/image" Target="../media/image26.tiff"/><Relationship Id="rId15" Type="http://schemas.openxmlformats.org/officeDocument/2006/relationships/image" Target="../media/image36.png"/><Relationship Id="rId10" Type="http://schemas.openxmlformats.org/officeDocument/2006/relationships/image" Target="../media/image31.tiff"/><Relationship Id="rId19" Type="http://schemas.openxmlformats.org/officeDocument/2006/relationships/image" Target="../media/image40.jpg"/><Relationship Id="rId4" Type="http://schemas.openxmlformats.org/officeDocument/2006/relationships/image" Target="../media/image25.tiff"/><Relationship Id="rId9" Type="http://schemas.openxmlformats.org/officeDocument/2006/relationships/image" Target="../media/image30.tiff"/><Relationship Id="rId14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795F3-9B9A-5D43-A3D0-E85F95880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323159"/>
            <a:ext cx="8591550" cy="64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5A055-5107-CF46-83C8-5C9F7C57B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914400"/>
            <a:ext cx="4639962" cy="5659734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AXIONS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304800" y="1143000"/>
            <a:ext cx="3581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QCD axion remains a highly motivated DM candidate.</a:t>
            </a:r>
          </a:p>
          <a:p>
            <a:endParaRPr lang="en-US" dirty="0"/>
          </a:p>
          <a:p>
            <a:r>
              <a:rPr lang="en-US" dirty="0"/>
              <a:t>ADMX-G2 has finally probed down to the canonical sensitivity and mass range.</a:t>
            </a:r>
          </a:p>
          <a:p>
            <a:endParaRPr lang="en-US" dirty="0"/>
          </a:p>
          <a:p>
            <a:r>
              <a:rPr lang="en-US" dirty="0"/>
              <a:t>Strong motivation to continue to higher (and lower) masses.</a:t>
            </a:r>
          </a:p>
          <a:p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C69D9C0-9623-C64E-8681-EB6CCAA4202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925962" y="2971800"/>
            <a:ext cx="320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ADMX-G2 (2018)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02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CANDIDATES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1" y="1524000"/>
            <a:ext cx="7848600" cy="4800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Of course, the absence of a compelling DM signal (and, in fact, a compelling BSM signal of any kind) motivates the study of other possibilities.  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In recent years, there has been a huge growth in the number of DM candidates under investigation.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Most exciting, many of these motivate relatively small, cheap, and fast experiments.</a:t>
            </a:r>
          </a:p>
        </p:txBody>
      </p:sp>
    </p:spTree>
    <p:extLst>
      <p:ext uri="{BB962C8B-B14F-4D97-AF65-F5344CB8AC3E}">
        <p14:creationId xmlns:p14="http://schemas.microsoft.com/office/powerpoint/2010/main" val="3608306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461797" y="1313698"/>
            <a:ext cx="8157126" cy="4696225"/>
            <a:chOff x="461797" y="1313698"/>
            <a:chExt cx="8157126" cy="469622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6179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916342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18906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3643615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4504168" y="1313698"/>
              <a:ext cx="122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5363193" y="1313698"/>
              <a:ext cx="1269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6225274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>
              <a:off x="7085822" y="1313698"/>
              <a:ext cx="493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7945026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>
              <a:off x="8609575" y="1313698"/>
              <a:ext cx="9348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137088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81890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227997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2729503" y="1313698"/>
              <a:ext cx="6961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377095" y="2621125"/>
            <a:ext cx="1543457" cy="311402"/>
            <a:chOff x="4377095" y="2623346"/>
            <a:chExt cx="1543457" cy="311402"/>
          </a:xfrm>
        </p:grpSpPr>
        <p:cxnSp>
          <p:nvCxnSpPr>
            <p:cNvPr id="81" name="Straight Arrow Connector 80"/>
            <p:cNvCxnSpPr/>
            <p:nvPr/>
          </p:nvCxnSpPr>
          <p:spPr>
            <a:xfrm>
              <a:off x="5346362" y="2623346"/>
              <a:ext cx="574190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377095" y="2626971"/>
              <a:ext cx="1320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SIMPs / ELDERS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3920" y="2133872"/>
            <a:ext cx="4210248" cy="307777"/>
            <a:chOff x="293920" y="2149082"/>
            <a:chExt cx="4210248" cy="307777"/>
          </a:xfrm>
        </p:grpSpPr>
        <p:cxnSp>
          <p:nvCxnSpPr>
            <p:cNvPr id="84" name="Straight Arrow Connector 83"/>
            <p:cNvCxnSpPr/>
            <p:nvPr/>
          </p:nvCxnSpPr>
          <p:spPr>
            <a:xfrm flipV="1">
              <a:off x="293920" y="2169723"/>
              <a:ext cx="4210248" cy="133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33338" y="2149082"/>
              <a:ext cx="18004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00FF"/>
                  </a:solidFill>
                </a:rPr>
                <a:t>Ultralight</a:t>
              </a:r>
              <a:r>
                <a:rPr lang="en-US" sz="1400" dirty="0">
                  <a:solidFill>
                    <a:srgbClr val="0000FF"/>
                  </a:solidFill>
                </a:rPr>
                <a:t> Dark Matter</a:t>
              </a: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293920" y="4505280"/>
            <a:ext cx="3349695" cy="307777"/>
            <a:chOff x="293920" y="4504994"/>
            <a:chExt cx="3349695" cy="307777"/>
          </a:xfrm>
        </p:grpSpPr>
        <p:cxnSp>
          <p:nvCxnSpPr>
            <p:cNvPr id="101" name="Straight Arrow Connector 100"/>
            <p:cNvCxnSpPr/>
            <p:nvPr/>
          </p:nvCxnSpPr>
          <p:spPr>
            <a:xfrm>
              <a:off x="293920" y="4522868"/>
              <a:ext cx="3349695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996242" y="4504994"/>
              <a:ext cx="1945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Coherent Field Searches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96775" y="3556374"/>
            <a:ext cx="892555" cy="307777"/>
            <a:chOff x="5196775" y="3557076"/>
            <a:chExt cx="892555" cy="307777"/>
          </a:xfrm>
        </p:grpSpPr>
        <p:cxnSp>
          <p:nvCxnSpPr>
            <p:cNvPr id="129" name="Straight Arrow Connector 128"/>
            <p:cNvCxnSpPr/>
            <p:nvPr/>
          </p:nvCxnSpPr>
          <p:spPr>
            <a:xfrm>
              <a:off x="5355957" y="3572414"/>
              <a:ext cx="57419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5196775" y="3557076"/>
              <a:ext cx="8925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Muon</a:t>
              </a:r>
              <a:r>
                <a:rPr lang="en-US" sz="1400" dirty="0">
                  <a:solidFill>
                    <a:srgbClr val="FF0000"/>
                  </a:solidFill>
                </a:rPr>
                <a:t> g-2</a:t>
              </a:r>
              <a:endParaRPr lang="en-US" sz="1400" baseline="-2500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87229" y="4030970"/>
            <a:ext cx="1736373" cy="307777"/>
            <a:chOff x="4787229" y="2808218"/>
            <a:chExt cx="1736373" cy="307777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5364462" y="2822019"/>
              <a:ext cx="57419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4787229" y="2808218"/>
              <a:ext cx="1736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Small-Scale Structure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937904" y="4505280"/>
            <a:ext cx="1127670" cy="307777"/>
            <a:chOff x="7915089" y="4504994"/>
            <a:chExt cx="1127670" cy="307777"/>
          </a:xfrm>
        </p:grpSpPr>
        <p:cxnSp>
          <p:nvCxnSpPr>
            <p:cNvPr id="140" name="Straight Arrow Connector 139"/>
            <p:cNvCxnSpPr/>
            <p:nvPr/>
          </p:nvCxnSpPr>
          <p:spPr>
            <a:xfrm>
              <a:off x="8435436" y="4522868"/>
              <a:ext cx="299917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7915089" y="4504994"/>
              <a:ext cx="1127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008000"/>
                  </a:solidFill>
                </a:rPr>
                <a:t>Microlensing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" y="22279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Dark Matter Candidates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Anomalies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008000"/>
                </a:solidFill>
              </a:rPr>
              <a:t>Search Techniques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521290" y="2132588"/>
            <a:ext cx="3180376" cy="307777"/>
            <a:chOff x="4521290" y="2149082"/>
            <a:chExt cx="3180376" cy="307777"/>
          </a:xfrm>
        </p:grpSpPr>
        <p:cxnSp>
          <p:nvCxnSpPr>
            <p:cNvPr id="181" name="Straight Arrow Connector 180"/>
            <p:cNvCxnSpPr/>
            <p:nvPr/>
          </p:nvCxnSpPr>
          <p:spPr>
            <a:xfrm flipV="1">
              <a:off x="4521290" y="2169687"/>
              <a:ext cx="3180376" cy="1411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/>
            <p:cNvSpPr txBox="1"/>
            <p:nvPr/>
          </p:nvSpPr>
          <p:spPr>
            <a:xfrm>
              <a:off x="4613664" y="2149082"/>
              <a:ext cx="2988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Hidden Thermal Relics / </a:t>
              </a:r>
              <a:r>
                <a:rPr lang="en-US" sz="1400" dirty="0" err="1">
                  <a:solidFill>
                    <a:srgbClr val="0000FF"/>
                  </a:solidFill>
                </a:rPr>
                <a:t>WIMPless</a:t>
              </a:r>
              <a:r>
                <a:rPr lang="en-US" sz="1400" dirty="0">
                  <a:solidFill>
                    <a:srgbClr val="0000FF"/>
                  </a:solidFill>
                </a:rPr>
                <a:t> DM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149645" y="4505280"/>
            <a:ext cx="2191475" cy="307777"/>
            <a:chOff x="4149645" y="4504994"/>
            <a:chExt cx="2191475" cy="307777"/>
          </a:xfrm>
        </p:grpSpPr>
        <p:cxnSp>
          <p:nvCxnSpPr>
            <p:cNvPr id="187" name="Straight Arrow Connector 186"/>
            <p:cNvCxnSpPr/>
            <p:nvPr/>
          </p:nvCxnSpPr>
          <p:spPr>
            <a:xfrm flipV="1">
              <a:off x="4769193" y="4521321"/>
              <a:ext cx="952378" cy="3094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/>
            <p:cNvSpPr txBox="1"/>
            <p:nvPr/>
          </p:nvSpPr>
          <p:spPr>
            <a:xfrm>
              <a:off x="4149645" y="4504994"/>
              <a:ext cx="2191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</a:rPr>
                <a:t>Nuclear and Atomic Physics</a:t>
              </a: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2924937" y="4980162"/>
            <a:ext cx="4149543" cy="307777"/>
            <a:chOff x="2924937" y="4968502"/>
            <a:chExt cx="4149543" cy="307777"/>
          </a:xfrm>
        </p:grpSpPr>
        <p:cxnSp>
          <p:nvCxnSpPr>
            <p:cNvPr id="190" name="Straight Arrow Connector 189"/>
            <p:cNvCxnSpPr/>
            <p:nvPr/>
          </p:nvCxnSpPr>
          <p:spPr>
            <a:xfrm flipV="1">
              <a:off x="3170787" y="4983712"/>
              <a:ext cx="3627423" cy="8689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/>
            <p:cNvSpPr txBox="1"/>
            <p:nvPr/>
          </p:nvSpPr>
          <p:spPr>
            <a:xfrm>
              <a:off x="2924937" y="4968502"/>
              <a:ext cx="4149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</a:rPr>
                <a:t>Direct Detection (Low-Threshold and Spin-Dependent)</a:t>
              </a:r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4504168" y="5454757"/>
            <a:ext cx="1766768" cy="307777"/>
            <a:chOff x="4504168" y="5454757"/>
            <a:chExt cx="1766768" cy="307777"/>
          </a:xfrm>
        </p:grpSpPr>
        <p:cxnSp>
          <p:nvCxnSpPr>
            <p:cNvPr id="193" name="Straight Arrow Connector 192"/>
            <p:cNvCxnSpPr/>
            <p:nvPr/>
          </p:nvCxnSpPr>
          <p:spPr>
            <a:xfrm>
              <a:off x="4504168" y="5478447"/>
              <a:ext cx="1766768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TextBox 193"/>
            <p:cNvSpPr txBox="1"/>
            <p:nvPr/>
          </p:nvSpPr>
          <p:spPr>
            <a:xfrm>
              <a:off x="4839321" y="5454757"/>
              <a:ext cx="1096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</a:rPr>
                <a:t>Accelerators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26987" y="2609404"/>
            <a:ext cx="1464413" cy="307777"/>
            <a:chOff x="5926987" y="2609404"/>
            <a:chExt cx="1464413" cy="307777"/>
          </a:xfrm>
        </p:grpSpPr>
        <p:cxnSp>
          <p:nvCxnSpPr>
            <p:cNvPr id="250" name="Straight Arrow Connector 249"/>
            <p:cNvCxnSpPr/>
            <p:nvPr/>
          </p:nvCxnSpPr>
          <p:spPr>
            <a:xfrm>
              <a:off x="5926987" y="2623346"/>
              <a:ext cx="574190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/>
            <p:cNvSpPr txBox="1"/>
            <p:nvPr/>
          </p:nvSpPr>
          <p:spPr>
            <a:xfrm>
              <a:off x="6030806" y="2609404"/>
              <a:ext cx="1360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Asymmetric DM</a:t>
              </a: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216332" y="802702"/>
            <a:ext cx="8838278" cy="382134"/>
            <a:chOff x="205554" y="788272"/>
            <a:chExt cx="8838278" cy="382134"/>
          </a:xfrm>
        </p:grpSpPr>
        <p:sp>
          <p:nvSpPr>
            <p:cNvPr id="47" name="TextBox 46"/>
            <p:cNvSpPr txBox="1"/>
            <p:nvPr/>
          </p:nvSpPr>
          <p:spPr>
            <a:xfrm>
              <a:off x="5935520" y="790150"/>
              <a:ext cx="57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GeV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816095" y="790150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TeV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46868" y="790150"/>
              <a:ext cx="53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428370" y="790150"/>
              <a:ext cx="430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66276" y="801074"/>
              <a:ext cx="551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neV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92271" y="801074"/>
              <a:ext cx="500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feV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554" y="801074"/>
              <a:ext cx="5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zeV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53337" y="790150"/>
              <a:ext cx="627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MeV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37879" y="80107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aeV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503857" y="801074"/>
              <a:ext cx="551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peV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28695" y="801074"/>
              <a:ext cx="563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charset="2"/>
                  <a:cs typeface="Symbol" charset="2"/>
                </a:rPr>
                <a:t>m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902836" y="801074"/>
              <a:ext cx="614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meV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666100" y="790150"/>
              <a:ext cx="549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PeV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273932" y="788272"/>
              <a:ext cx="769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30M</a:t>
              </a:r>
              <a:r>
                <a:rPr lang="en-US" baseline="-25000" dirty="0"/>
                <a:t>☉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49819" y="1657993"/>
            <a:ext cx="816099" cy="307777"/>
            <a:chOff x="6449819" y="1657993"/>
            <a:chExt cx="816099" cy="307777"/>
          </a:xfrm>
        </p:grpSpPr>
        <p:sp>
          <p:nvSpPr>
            <p:cNvPr id="59" name="TextBox 58"/>
            <p:cNvSpPr txBox="1"/>
            <p:nvPr/>
          </p:nvSpPr>
          <p:spPr>
            <a:xfrm>
              <a:off x="6504822" y="1657993"/>
              <a:ext cx="7060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WIMPs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6449819" y="1678207"/>
              <a:ext cx="816099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145262" y="1657993"/>
            <a:ext cx="1344025" cy="307777"/>
            <a:chOff x="4145262" y="1657993"/>
            <a:chExt cx="1344025" cy="307777"/>
          </a:xfrm>
        </p:grpSpPr>
        <p:sp>
          <p:nvSpPr>
            <p:cNvPr id="88" name="TextBox 87"/>
            <p:cNvSpPr txBox="1"/>
            <p:nvPr/>
          </p:nvSpPr>
          <p:spPr>
            <a:xfrm>
              <a:off x="4145262" y="1657993"/>
              <a:ext cx="13440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Sterile</a:t>
              </a:r>
              <a:r>
                <a:rPr lang="en-US" sz="1400" dirty="0">
                  <a:solidFill>
                    <a:srgbClr val="0000FF"/>
                  </a:solidFill>
                  <a:cs typeface="Symbol" charset="2"/>
                </a:rPr>
                <a:t> Neutrino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4566135" y="1678207"/>
              <a:ext cx="538234" cy="1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818907" y="1657993"/>
            <a:ext cx="1514924" cy="307777"/>
            <a:chOff x="1818907" y="1657993"/>
            <a:chExt cx="1514924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2098917" y="1657993"/>
              <a:ext cx="964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QCD </a:t>
              </a:r>
              <a:r>
                <a:rPr lang="en-US" sz="1400" dirty="0" err="1">
                  <a:solidFill>
                    <a:srgbClr val="0000FF"/>
                  </a:solidFill>
                </a:rPr>
                <a:t>Axion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1818907" y="1672908"/>
              <a:ext cx="1514924" cy="1059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29881" y="1101751"/>
            <a:ext cx="8889649" cy="441146"/>
            <a:chOff x="129881" y="1101751"/>
            <a:chExt cx="8889649" cy="441146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29881" y="1313699"/>
              <a:ext cx="888964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61797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825432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734522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04290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086315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16342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79977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643615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25640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370887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189067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364965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618922" y="1181540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874226" y="1101751"/>
              <a:ext cx="646331" cy="441146"/>
              <a:chOff x="6936794" y="1668196"/>
              <a:chExt cx="646331" cy="44114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308721" y="1745954"/>
                <a:ext cx="51113" cy="334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6200000">
                <a:off x="7039387" y="1565603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charset="2"/>
                    <a:cs typeface="Symbol" charset="2"/>
                  </a:rPr>
                  <a:t>≈</a:t>
                </a:r>
              </a:p>
            </p:txBody>
          </p:sp>
        </p:grpSp>
        <p:cxnSp>
          <p:nvCxnSpPr>
            <p:cNvPr id="185" name="Straight Connector 184"/>
            <p:cNvCxnSpPr/>
            <p:nvPr/>
          </p:nvCxnSpPr>
          <p:spPr>
            <a:xfrm>
              <a:off x="7947016" y="116217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3643615" y="1246834"/>
              <a:ext cx="4016062" cy="145647"/>
              <a:chOff x="3643615" y="1246834"/>
              <a:chExt cx="4016062" cy="145647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3643615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930466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4217317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504168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4791019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5077870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5364721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5651572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5938423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225274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512125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7085822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6798976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7085975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7372826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7659677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5" name="Group 194"/>
          <p:cNvGrpSpPr/>
          <p:nvPr/>
        </p:nvGrpSpPr>
        <p:grpSpPr>
          <a:xfrm>
            <a:off x="216332" y="6104538"/>
            <a:ext cx="8838278" cy="380256"/>
            <a:chOff x="205554" y="790150"/>
            <a:chExt cx="8838278" cy="380256"/>
          </a:xfrm>
        </p:grpSpPr>
        <p:sp>
          <p:nvSpPr>
            <p:cNvPr id="196" name="TextBox 195"/>
            <p:cNvSpPr txBox="1"/>
            <p:nvPr/>
          </p:nvSpPr>
          <p:spPr>
            <a:xfrm>
              <a:off x="5935520" y="790150"/>
              <a:ext cx="57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GeV</a:t>
              </a:r>
              <a:endParaRPr lang="en-US" dirty="0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816095" y="790150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TeV</a:t>
              </a:r>
              <a:endParaRPr lang="en-US" dirty="0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4246868" y="790150"/>
              <a:ext cx="53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428370" y="790150"/>
              <a:ext cx="430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1966276" y="801074"/>
              <a:ext cx="551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neV</a:t>
              </a:r>
              <a:endParaRPr lang="en-US" dirty="0"/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1092271" y="801074"/>
              <a:ext cx="500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feV</a:t>
              </a:r>
              <a:endParaRPr lang="en-US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05554" y="801074"/>
              <a:ext cx="5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zeV</a:t>
              </a:r>
              <a:endParaRPr lang="en-US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5053337" y="790150"/>
              <a:ext cx="627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MeV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637879" y="80107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aeV</a:t>
              </a:r>
              <a:endParaRPr lang="en-US" dirty="0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1503857" y="801074"/>
              <a:ext cx="551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peV</a:t>
              </a:r>
              <a:endParaRPr lang="en-US" dirty="0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428695" y="801074"/>
              <a:ext cx="563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charset="2"/>
                  <a:cs typeface="Symbol" charset="2"/>
                </a:rPr>
                <a:t>m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902836" y="801074"/>
              <a:ext cx="614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meV</a:t>
              </a:r>
              <a:endParaRPr lang="en-US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7666100" y="790150"/>
              <a:ext cx="549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PeV</a:t>
              </a:r>
              <a:endParaRPr lang="en-US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8273932" y="791447"/>
              <a:ext cx="769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30M</a:t>
              </a:r>
              <a:r>
                <a:rPr lang="en-US" baseline="-25000" dirty="0"/>
                <a:t>☉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29881" y="5800914"/>
            <a:ext cx="8889649" cy="441146"/>
            <a:chOff x="129881" y="5762889"/>
            <a:chExt cx="8889649" cy="441146"/>
          </a:xfrm>
        </p:grpSpPr>
        <p:cxnSp>
          <p:nvCxnSpPr>
            <p:cNvPr id="220" name="Straight Arrow Connector 219"/>
            <p:cNvCxnSpPr/>
            <p:nvPr/>
          </p:nvCxnSpPr>
          <p:spPr>
            <a:xfrm>
              <a:off x="129881" y="5974837"/>
              <a:ext cx="888964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461797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1825432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734522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4504290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7086315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916342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2279977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3643615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6225640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1370887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3189067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5364965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8618922" y="5842678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" name="Group 245"/>
            <p:cNvGrpSpPr/>
            <p:nvPr/>
          </p:nvGrpSpPr>
          <p:grpSpPr>
            <a:xfrm>
              <a:off x="7874226" y="5762889"/>
              <a:ext cx="646331" cy="441146"/>
              <a:chOff x="6936794" y="1668196"/>
              <a:chExt cx="646331" cy="441146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7308721" y="1745954"/>
                <a:ext cx="51113" cy="334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TextBox 283"/>
              <p:cNvSpPr txBox="1"/>
              <p:nvPr/>
            </p:nvSpPr>
            <p:spPr>
              <a:xfrm rot="16200000">
                <a:off x="7039387" y="1565603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charset="2"/>
                    <a:cs typeface="Symbol" charset="2"/>
                  </a:rPr>
                  <a:t>≈</a:t>
                </a:r>
              </a:p>
            </p:txBody>
          </p:sp>
        </p:grpSp>
        <p:cxnSp>
          <p:nvCxnSpPr>
            <p:cNvPr id="265" name="Straight Connector 264"/>
            <p:cNvCxnSpPr/>
            <p:nvPr/>
          </p:nvCxnSpPr>
          <p:spPr>
            <a:xfrm>
              <a:off x="7947016" y="5823317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" name="Group 265"/>
            <p:cNvGrpSpPr/>
            <p:nvPr/>
          </p:nvGrpSpPr>
          <p:grpSpPr>
            <a:xfrm>
              <a:off x="3643615" y="5907972"/>
              <a:ext cx="4016062" cy="145647"/>
              <a:chOff x="3643615" y="1246834"/>
              <a:chExt cx="4016062" cy="145647"/>
            </a:xfrm>
          </p:grpSpPr>
          <p:cxnSp>
            <p:nvCxnSpPr>
              <p:cNvPr id="267" name="Straight Connector 266"/>
              <p:cNvCxnSpPr/>
              <p:nvPr/>
            </p:nvCxnSpPr>
            <p:spPr>
              <a:xfrm>
                <a:off x="3643615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3930466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>
                <a:off x="4217317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4504168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4791019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5077870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5364721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5651572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5938423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6225274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>
                <a:off x="6512125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7085822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>
                <a:off x="6798976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7085975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7372826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7659677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2"/>
          <p:cNvGrpSpPr/>
          <p:nvPr/>
        </p:nvGrpSpPr>
        <p:grpSpPr>
          <a:xfrm>
            <a:off x="4165643" y="3039896"/>
            <a:ext cx="903600" cy="352369"/>
            <a:chOff x="4165643" y="3039896"/>
            <a:chExt cx="903600" cy="352369"/>
          </a:xfrm>
        </p:grpSpPr>
        <p:sp>
          <p:nvSpPr>
            <p:cNvPr id="212" name="TextBox 211"/>
            <p:cNvSpPr txBox="1"/>
            <p:nvPr/>
          </p:nvSpPr>
          <p:spPr>
            <a:xfrm>
              <a:off x="4165643" y="3084488"/>
              <a:ext cx="903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X-ray Line</a:t>
              </a: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4521670" y="3039896"/>
              <a:ext cx="214273" cy="106607"/>
              <a:chOff x="4521670" y="3039896"/>
              <a:chExt cx="214273" cy="106607"/>
            </a:xfrm>
          </p:grpSpPr>
          <p:cxnSp>
            <p:nvCxnSpPr>
              <p:cNvPr id="211" name="Straight Arrow Connector 210"/>
              <p:cNvCxnSpPr/>
              <p:nvPr/>
            </p:nvCxnSpPr>
            <p:spPr>
              <a:xfrm>
                <a:off x="4521670" y="3095187"/>
                <a:ext cx="21427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Diamond 88"/>
              <p:cNvSpPr/>
              <p:nvPr/>
            </p:nvSpPr>
            <p:spPr>
              <a:xfrm>
                <a:off x="4566135" y="3039896"/>
                <a:ext cx="116825" cy="106607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5097615" y="3041883"/>
            <a:ext cx="1022824" cy="350382"/>
            <a:chOff x="5097615" y="3041883"/>
            <a:chExt cx="1022824" cy="350382"/>
          </a:xfrm>
        </p:grpSpPr>
        <p:sp>
          <p:nvSpPr>
            <p:cNvPr id="126" name="TextBox 125"/>
            <p:cNvSpPr txBox="1"/>
            <p:nvPr/>
          </p:nvSpPr>
          <p:spPr>
            <a:xfrm>
              <a:off x="5097615" y="3084488"/>
              <a:ext cx="102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Beryllium-8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498150" y="3041883"/>
              <a:ext cx="214273" cy="106607"/>
              <a:chOff x="5498150" y="3041883"/>
              <a:chExt cx="214273" cy="106607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>
                <a:off x="5498150" y="3095187"/>
                <a:ext cx="21427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Diamond 289"/>
              <p:cNvSpPr/>
              <p:nvPr/>
            </p:nvSpPr>
            <p:spPr>
              <a:xfrm>
                <a:off x="5548374" y="3041883"/>
                <a:ext cx="130459" cy="106607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3" name="Group 292"/>
          <p:cNvGrpSpPr/>
          <p:nvPr/>
        </p:nvGrpSpPr>
        <p:grpSpPr>
          <a:xfrm>
            <a:off x="8062717" y="2102547"/>
            <a:ext cx="1014934" cy="339102"/>
            <a:chOff x="8062717" y="2102547"/>
            <a:chExt cx="1014934" cy="339102"/>
          </a:xfrm>
        </p:grpSpPr>
        <p:sp>
          <p:nvSpPr>
            <p:cNvPr id="137" name="TextBox 136"/>
            <p:cNvSpPr txBox="1"/>
            <p:nvPr/>
          </p:nvSpPr>
          <p:spPr>
            <a:xfrm>
              <a:off x="8062717" y="2133872"/>
              <a:ext cx="1014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Black Holes</a:t>
              </a:r>
            </a:p>
          </p:txBody>
        </p:sp>
        <p:grpSp>
          <p:nvGrpSpPr>
            <p:cNvPr id="292" name="Group 291"/>
            <p:cNvGrpSpPr/>
            <p:nvPr/>
          </p:nvGrpSpPr>
          <p:grpSpPr>
            <a:xfrm>
              <a:off x="8503484" y="2102547"/>
              <a:ext cx="214273" cy="106607"/>
              <a:chOff x="8503484" y="2102547"/>
              <a:chExt cx="214273" cy="106607"/>
            </a:xfrm>
          </p:grpSpPr>
          <p:cxnSp>
            <p:nvCxnSpPr>
              <p:cNvPr id="136" name="Straight Arrow Connector 135"/>
              <p:cNvCxnSpPr/>
              <p:nvPr/>
            </p:nvCxnSpPr>
            <p:spPr>
              <a:xfrm>
                <a:off x="8503484" y="2155182"/>
                <a:ext cx="214273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Diamond 290"/>
              <p:cNvSpPr/>
              <p:nvPr/>
            </p:nvSpPr>
            <p:spPr>
              <a:xfrm>
                <a:off x="8542783" y="2102547"/>
                <a:ext cx="136459" cy="106607"/>
              </a:xfrm>
              <a:prstGeom prst="diamond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38091C2-3738-174A-9AD3-8B2EF9CA41F8}"/>
              </a:ext>
            </a:extLst>
          </p:cNvPr>
          <p:cNvSpPr txBox="1"/>
          <p:nvPr/>
        </p:nvSpPr>
        <p:spPr>
          <a:xfrm>
            <a:off x="2894472" y="6419994"/>
            <a:ext cx="32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Visions Report (2017)</a:t>
            </a:r>
          </a:p>
        </p:txBody>
      </p:sp>
    </p:spTree>
    <p:extLst>
      <p:ext uri="{BB962C8B-B14F-4D97-AF65-F5344CB8AC3E}">
        <p14:creationId xmlns:p14="http://schemas.microsoft.com/office/powerpoint/2010/main" val="2574340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64005" y="311104"/>
            <a:ext cx="7473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 err="1"/>
              <a:t>Expts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</p:spTree>
    <p:extLst>
      <p:ext uri="{BB962C8B-B14F-4D97-AF65-F5344CB8AC3E}">
        <p14:creationId xmlns:p14="http://schemas.microsoft.com/office/powerpoint/2010/main" val="7042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5ADB919-C103-1D4B-A20B-4BCB5E13EEA9}"/>
              </a:ext>
            </a:extLst>
          </p:cNvPr>
          <p:cNvGrpSpPr/>
          <p:nvPr/>
        </p:nvGrpSpPr>
        <p:grpSpPr>
          <a:xfrm>
            <a:off x="4953000" y="3609862"/>
            <a:ext cx="3923011" cy="2993780"/>
            <a:chOff x="4953000" y="3609862"/>
            <a:chExt cx="3923011" cy="2993780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4953000" y="3609862"/>
              <a:ext cx="3746553" cy="2993780"/>
              <a:chOff x="4457699" y="3381376"/>
              <a:chExt cx="4357365" cy="3140180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699" y="3381376"/>
                <a:ext cx="4357365" cy="3140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5"/>
              <p:cNvSpPr>
                <a:spLocks noChangeArrowheads="1"/>
              </p:cNvSpPr>
              <p:nvPr/>
            </p:nvSpPr>
            <p:spPr bwMode="auto">
              <a:xfrm>
                <a:off x="6648450" y="3686175"/>
                <a:ext cx="847725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7658101" y="4238625"/>
                <a:ext cx="97155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5314951" y="4629150"/>
                <a:ext cx="1066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69587E3-61A3-D044-A542-2F1DCC463670}"/>
                </a:ext>
              </a:extLst>
            </p:cNvPr>
            <p:cNvSpPr txBox="1"/>
            <p:nvPr/>
          </p:nvSpPr>
          <p:spPr>
            <a:xfrm rot="5400000">
              <a:off x="7465369" y="4837757"/>
              <a:ext cx="2544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Feng, Kumar (2008); Feng, Tu, Yu (2010</a:t>
              </a:r>
              <a:r>
                <a:rPr lang="en-US" sz="1200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879E4-4EBA-5842-B65B-D541EAC3307A}"/>
              </a:ext>
            </a:extLst>
          </p:cNvPr>
          <p:cNvGrpSpPr/>
          <p:nvPr/>
        </p:nvGrpSpPr>
        <p:grpSpPr>
          <a:xfrm>
            <a:off x="6001295" y="4277638"/>
            <a:ext cx="2338424" cy="1740665"/>
            <a:chOff x="6001295" y="4277638"/>
            <a:chExt cx="2338424" cy="1740665"/>
          </a:xfrm>
        </p:grpSpPr>
        <p:sp>
          <p:nvSpPr>
            <p:cNvPr id="15" name="TextBox 20"/>
            <p:cNvSpPr txBox="1">
              <a:spLocks noChangeArrowheads="1"/>
            </p:cNvSpPr>
            <p:nvPr/>
          </p:nvSpPr>
          <p:spPr bwMode="auto">
            <a:xfrm>
              <a:off x="6878450" y="5656409"/>
              <a:ext cx="1461269" cy="36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aseline="-25000" dirty="0" err="1">
                  <a:solidFill>
                    <a:srgbClr val="00BE00"/>
                  </a:solidFill>
                </a:rPr>
                <a:t>WIMPless</a:t>
              </a:r>
              <a:r>
                <a:rPr lang="en-US" sz="2800" baseline="-25000" dirty="0">
                  <a:solidFill>
                    <a:srgbClr val="00BE00"/>
                  </a:solidFill>
                </a:rPr>
                <a:t> DM</a:t>
              </a:r>
            </a:p>
          </p:txBody>
        </p:sp>
        <p:cxnSp>
          <p:nvCxnSpPr>
            <p:cNvPr id="16" name="Straight Arrow Connector 22"/>
            <p:cNvCxnSpPr>
              <a:cxnSpLocks noChangeShapeType="1"/>
            </p:cNvCxnSpPr>
            <p:nvPr/>
          </p:nvCxnSpPr>
          <p:spPr bwMode="auto">
            <a:xfrm rot="10800000">
              <a:off x="6001295" y="5787196"/>
              <a:ext cx="822557" cy="126508"/>
            </a:xfrm>
            <a:prstGeom prst="straightConnector1">
              <a:avLst/>
            </a:prstGeom>
            <a:noFill/>
            <a:ln w="19050">
              <a:solidFill>
                <a:srgbClr val="00BE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traight Arrow Connector 24"/>
            <p:cNvCxnSpPr>
              <a:cxnSpLocks noChangeShapeType="1"/>
            </p:cNvCxnSpPr>
            <p:nvPr/>
          </p:nvCxnSpPr>
          <p:spPr bwMode="auto">
            <a:xfrm rot="16200000" flipV="1">
              <a:off x="6603753" y="5295064"/>
              <a:ext cx="490371" cy="384921"/>
            </a:xfrm>
            <a:prstGeom prst="straightConnector1">
              <a:avLst/>
            </a:prstGeom>
            <a:noFill/>
            <a:ln w="19050">
              <a:solidFill>
                <a:srgbClr val="00BE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Straight Arrow Connector 25"/>
            <p:cNvCxnSpPr>
              <a:cxnSpLocks noChangeShapeType="1"/>
            </p:cNvCxnSpPr>
            <p:nvPr/>
          </p:nvCxnSpPr>
          <p:spPr bwMode="auto">
            <a:xfrm rot="16200000" flipV="1">
              <a:off x="6866253" y="5144507"/>
              <a:ext cx="899011" cy="204747"/>
            </a:xfrm>
            <a:prstGeom prst="straightConnector1">
              <a:avLst/>
            </a:prstGeom>
            <a:noFill/>
            <a:ln w="19050">
              <a:solidFill>
                <a:srgbClr val="00BE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" name="Straight Arrow Connector 26"/>
            <p:cNvCxnSpPr>
              <a:cxnSpLocks noChangeShapeType="1"/>
            </p:cNvCxnSpPr>
            <p:nvPr/>
          </p:nvCxnSpPr>
          <p:spPr bwMode="auto">
            <a:xfrm flipH="1" flipV="1">
              <a:off x="7866621" y="4277638"/>
              <a:ext cx="26517" cy="1391505"/>
            </a:xfrm>
            <a:prstGeom prst="straightConnector1">
              <a:avLst/>
            </a:prstGeom>
            <a:noFill/>
            <a:ln w="19050">
              <a:solidFill>
                <a:srgbClr val="00BE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A18AFC-843C-D54A-9733-410FD979CF7B}"/>
              </a:ext>
            </a:extLst>
          </p:cNvPr>
          <p:cNvGrpSpPr/>
          <p:nvPr/>
        </p:nvGrpSpPr>
        <p:grpSpPr>
          <a:xfrm>
            <a:off x="6907857" y="3776503"/>
            <a:ext cx="1325129" cy="312539"/>
            <a:chOff x="6907857" y="3776503"/>
            <a:chExt cx="1325129" cy="312539"/>
          </a:xfrm>
        </p:grpSpPr>
        <p:sp>
          <p:nvSpPr>
            <p:cNvPr id="14" name="TextBox 19"/>
            <p:cNvSpPr txBox="1">
              <a:spLocks noChangeArrowheads="1"/>
            </p:cNvSpPr>
            <p:nvPr/>
          </p:nvSpPr>
          <p:spPr bwMode="auto">
            <a:xfrm>
              <a:off x="6907857" y="3776503"/>
              <a:ext cx="1023630" cy="312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baseline="-25000" dirty="0">
                  <a:solidFill>
                    <a:srgbClr val="FF0000"/>
                  </a:solidFill>
                </a:rPr>
                <a:t>WIMP DM</a:t>
              </a:r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8040549" y="3900451"/>
              <a:ext cx="192437" cy="17753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aseline="-25000"/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LIGHT, WEAKLY-INTERACTING PARTICLES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-1" y="914400"/>
            <a:ext cx="5216815" cy="289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possibility that new particles are light and very weakly-interacting also has a cosmological motivation.</a:t>
            </a:r>
          </a:p>
          <a:p>
            <a:endParaRPr lang="en-US" sz="1200" dirty="0"/>
          </a:p>
          <a:p>
            <a:r>
              <a:rPr lang="en-US" sz="2000" dirty="0"/>
              <a:t>The thermal relic density is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0" y="3759558"/>
            <a:ext cx="4943141" cy="256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charset="0"/>
              </a:rPr>
              <a:t>WIMP Miracle: ~100 GeV to 1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masses, strong couplings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 right abundance</a:t>
            </a:r>
          </a:p>
          <a:p>
            <a:pPr marL="0" indent="0" eaLnBrk="1" hangingPunct="1">
              <a:buNone/>
            </a:pPr>
            <a:endParaRPr lang="en-US" sz="1200" dirty="0">
              <a:solidFill>
                <a:srgbClr val="FF0000"/>
              </a:solidFill>
              <a:latin typeface="Arial" charset="0"/>
              <a:sym typeface="Wingdings" pitchFamily="2" charset="2"/>
            </a:endParaRPr>
          </a:p>
          <a:p>
            <a:pPr eaLnBrk="1" hangingPunct="1"/>
            <a:r>
              <a:rPr lang="en-US" sz="2000" dirty="0" err="1">
                <a:solidFill>
                  <a:srgbClr val="00B050"/>
                </a:solidFill>
                <a:latin typeface="Arial" charset="0"/>
              </a:rPr>
              <a:t>WIMPless</a:t>
            </a:r>
            <a:r>
              <a:rPr lang="en-US" sz="2000" dirty="0">
                <a:solidFill>
                  <a:srgbClr val="00B050"/>
                </a:solidFill>
                <a:latin typeface="Arial" charset="0"/>
              </a:rPr>
              <a:t> Miracle: lighter particles, weaker interactions </a:t>
            </a:r>
            <a:r>
              <a:rPr lang="en-US" sz="2000" dirty="0">
                <a:solidFill>
                  <a:srgbClr val="00B050"/>
                </a:solidFill>
                <a:latin typeface="Arial" charset="0"/>
                <a:sym typeface="Wingdings" pitchFamily="2" charset="2"/>
              </a:rPr>
              <a:t> right abundance</a:t>
            </a:r>
          </a:p>
          <a:p>
            <a:pPr marL="0" indent="0" algn="r" eaLnBrk="1" hangingPunct="1">
              <a:buNone/>
            </a:pPr>
            <a:endParaRPr lang="en-US" sz="2000" baseline="-25000" dirty="0">
              <a:sym typeface="Wingdings" pitchFamily="2" charset="2"/>
            </a:endParaRPr>
          </a:p>
          <a:p>
            <a:pPr marL="0" indent="0" algn="r" eaLnBrk="1" hangingPunct="1">
              <a:buNone/>
            </a:pPr>
            <a:r>
              <a:rPr lang="en-US" sz="2000" baseline="-25000" dirty="0">
                <a:sym typeface="Wingdings" pitchFamily="2" charset="2"/>
              </a:rPr>
              <a:t>Boehm, </a:t>
            </a:r>
            <a:r>
              <a:rPr lang="en-US" sz="2000" baseline="-25000" dirty="0" err="1">
                <a:sym typeface="Wingdings" pitchFamily="2" charset="2"/>
              </a:rPr>
              <a:t>Fayet</a:t>
            </a:r>
            <a:r>
              <a:rPr lang="en-US" sz="2000" baseline="-25000" dirty="0">
                <a:sym typeface="Wingdings" pitchFamily="2" charset="2"/>
              </a:rPr>
              <a:t> (2003);</a:t>
            </a:r>
          </a:p>
          <a:p>
            <a:pPr marL="0" indent="0" algn="r" eaLnBrk="1" hangingPunct="1">
              <a:buNone/>
            </a:pPr>
            <a:r>
              <a:rPr lang="en-US" sz="2000" baseline="-25000" dirty="0" err="1">
                <a:sym typeface="Wingdings" pitchFamily="2" charset="2"/>
              </a:rPr>
              <a:t>Pospelov</a:t>
            </a:r>
            <a:r>
              <a:rPr lang="en-US" sz="2000" baseline="-25000" dirty="0">
                <a:sym typeface="Wingdings" pitchFamily="2" charset="2"/>
              </a:rPr>
              <a:t>, Ritz, Voloshin (2007); Hooper, Zurek (2008)</a:t>
            </a:r>
            <a:endParaRPr lang="en-US" sz="2000" baseline="-25000" dirty="0">
              <a:latin typeface="Arial" charset="0"/>
              <a:sym typeface="Wingdings" pitchFamily="2" charset="2"/>
            </a:endParaRPr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17" y="847578"/>
            <a:ext cx="3883183" cy="28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C450CF7-BF4C-5141-AB94-8139655F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65" y="2667000"/>
            <a:ext cx="2700783" cy="80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31A813-0723-8648-8B5A-D283D356CFBD}"/>
              </a:ext>
            </a:extLst>
          </p:cNvPr>
          <p:cNvGrpSpPr/>
          <p:nvPr/>
        </p:nvGrpSpPr>
        <p:grpSpPr>
          <a:xfrm>
            <a:off x="5638800" y="2153856"/>
            <a:ext cx="1121753" cy="1275144"/>
            <a:chOff x="5334001" y="2386921"/>
            <a:chExt cx="1121753" cy="1275144"/>
          </a:xfrm>
        </p:grpSpPr>
        <p:grpSp>
          <p:nvGrpSpPr>
            <p:cNvPr id="27" name="Group 21">
              <a:extLst>
                <a:ext uri="{FF2B5EF4-FFF2-40B4-BE49-F238E27FC236}">
                  <a16:creationId xmlns:a16="http://schemas.microsoft.com/office/drawing/2014/main" id="{1E68A39D-9607-6549-834F-AC8A20179B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1" y="2386921"/>
              <a:ext cx="1121753" cy="966128"/>
              <a:chOff x="3526" y="2033"/>
              <a:chExt cx="2151" cy="1920"/>
            </a:xfrm>
          </p:grpSpPr>
          <p:sp>
            <p:nvSpPr>
              <p:cNvPr id="31" name="Text Box 33">
                <a:extLst>
                  <a:ext uri="{FF2B5EF4-FFF2-40B4-BE49-F238E27FC236}">
                    <a16:creationId xmlns:a16="http://schemas.microsoft.com/office/drawing/2014/main" id="{8B1860CB-D35A-504D-B546-E56E46AC1B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4" y="2033"/>
                <a:ext cx="752" cy="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/>
                  <a:t>DM</a:t>
                </a:r>
              </a:p>
            </p:txBody>
          </p:sp>
          <p:sp>
            <p:nvSpPr>
              <p:cNvPr id="32" name="Text Box 34">
                <a:extLst>
                  <a:ext uri="{FF2B5EF4-FFF2-40B4-BE49-F238E27FC236}">
                    <a16:creationId xmlns:a16="http://schemas.microsoft.com/office/drawing/2014/main" id="{CCE7F64D-802E-8C43-8679-04A73E31A3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9" y="2033"/>
                <a:ext cx="723" cy="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/>
                  <a:t>SM</a:t>
                </a:r>
              </a:p>
            </p:txBody>
          </p:sp>
          <p:sp>
            <p:nvSpPr>
              <p:cNvPr id="33" name="Text Box 35">
                <a:extLst>
                  <a:ext uri="{FF2B5EF4-FFF2-40B4-BE49-F238E27FC236}">
                    <a16:creationId xmlns:a16="http://schemas.microsoft.com/office/drawing/2014/main" id="{AAD03A91-8B2A-4346-B50F-BEB5F916E8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6" y="3456"/>
                <a:ext cx="738" cy="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/>
                  <a:t>DM</a:t>
                </a:r>
              </a:p>
            </p:txBody>
          </p:sp>
          <p:sp>
            <p:nvSpPr>
              <p:cNvPr id="34" name="Text Box 35">
                <a:extLst>
                  <a:ext uri="{FF2B5EF4-FFF2-40B4-BE49-F238E27FC236}">
                    <a16:creationId xmlns:a16="http://schemas.microsoft.com/office/drawing/2014/main" id="{003356D4-6031-9545-AC47-E7819088D3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39" y="3456"/>
                <a:ext cx="738" cy="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/>
                  <a:t>SM</a:t>
                </a:r>
              </a:p>
            </p:txBody>
          </p:sp>
          <p:grpSp>
            <p:nvGrpSpPr>
              <p:cNvPr id="35" name="Group 37">
                <a:extLst>
                  <a:ext uri="{FF2B5EF4-FFF2-40B4-BE49-F238E27FC236}">
                    <a16:creationId xmlns:a16="http://schemas.microsoft.com/office/drawing/2014/main" id="{35F4618C-8FE6-6948-9AFD-BDF2E29C99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0" y="2433"/>
                <a:ext cx="1149" cy="1114"/>
                <a:chOff x="1047752" y="1657351"/>
                <a:chExt cx="1823039" cy="1767162"/>
              </a:xfrm>
            </p:grpSpPr>
            <p:sp>
              <p:nvSpPr>
                <p:cNvPr id="36" name="Line 21">
                  <a:extLst>
                    <a:ext uri="{FF2B5EF4-FFF2-40B4-BE49-F238E27FC236}">
                      <a16:creationId xmlns:a16="http://schemas.microsoft.com/office/drawing/2014/main" id="{EBD7F203-DBD0-1741-BBEF-9A0EB9ECA1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47752" y="1657351"/>
                  <a:ext cx="1766191" cy="176716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24">
                  <a:extLst>
                    <a:ext uri="{FF2B5EF4-FFF2-40B4-BE49-F238E27FC236}">
                      <a16:creationId xmlns:a16="http://schemas.microsoft.com/office/drawing/2014/main" id="{99E210F2-6ACE-0243-A8CF-423C2E488F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49097" y="1679944"/>
                  <a:ext cx="1821694" cy="173187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36">
                  <a:extLst>
                    <a:ext uri="{FF2B5EF4-FFF2-40B4-BE49-F238E27FC236}">
                      <a16:creationId xmlns:a16="http://schemas.microsoft.com/office/drawing/2014/main" id="{FA2ABF1C-5879-CD45-AF7B-B5CDEDEBAC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5358" y="2099330"/>
                  <a:ext cx="845007" cy="86500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 sz="1400" dirty="0"/>
                </a:p>
              </p:txBody>
            </p:sp>
          </p:grpSp>
        </p:grpSp>
        <p:sp>
          <p:nvSpPr>
            <p:cNvPr id="29" name="Text Box 37">
              <a:extLst>
                <a:ext uri="{FF2B5EF4-FFF2-40B4-BE49-F238E27FC236}">
                  <a16:creationId xmlns:a16="http://schemas.microsoft.com/office/drawing/2014/main" id="{71D9D900-C8DB-2A4D-8903-11E5A3959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3200400"/>
              <a:ext cx="74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200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time  </a:t>
              </a:r>
            </a:p>
          </p:txBody>
        </p:sp>
        <p:cxnSp>
          <p:nvCxnSpPr>
            <p:cNvPr id="30" name="Straight Arrow Connector 40">
              <a:extLst>
                <a:ext uri="{FF2B5EF4-FFF2-40B4-BE49-F238E27FC236}">
                  <a16:creationId xmlns:a16="http://schemas.microsoft.com/office/drawing/2014/main" id="{29759567-1F0C-5F45-A15D-F23A7D8063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469603" y="3401660"/>
              <a:ext cx="842343" cy="3651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none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1307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68010" y="311104"/>
            <a:ext cx="73930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 err="1"/>
              <a:t>Expts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2346579" y="2319366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512786" y="4826026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 Dark Matter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5183C-88D4-4146-BE57-52E2815E79DB}"/>
              </a:ext>
            </a:extLst>
          </p:cNvPr>
          <p:cNvSpPr txBox="1"/>
          <p:nvPr/>
        </p:nvSpPr>
        <p:spPr>
          <a:xfrm rot="18841872">
            <a:off x="1371379" y="3797559"/>
            <a:ext cx="592982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Just Right to be Dark Matter</a:t>
            </a:r>
          </a:p>
        </p:txBody>
      </p:sp>
    </p:spTree>
    <p:extLst>
      <p:ext uri="{BB962C8B-B14F-4D97-AF65-F5344CB8AC3E}">
        <p14:creationId xmlns:p14="http://schemas.microsoft.com/office/powerpoint/2010/main" val="73328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31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SECTORS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867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Light, weakly interacting particles naturally emerge from generalizing dark matter </a:t>
            </a:r>
            <a:r>
              <a:rPr lang="en-US" dirty="0">
                <a:latin typeface="Arial" charset="0"/>
                <a:sym typeface="Wingdings" pitchFamily="2" charset="2"/>
              </a:rPr>
              <a:t> dark sectors.</a:t>
            </a:r>
            <a:endParaRPr lang="en-US" dirty="0">
              <a:latin typeface="Arial" charset="0"/>
            </a:endParaRP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err="1">
                <a:latin typeface="Arial" charset="0"/>
                <a:sym typeface="Wingdings" pitchFamily="2" charset="2"/>
              </a:rPr>
              <a:t>E.g</a:t>
            </a:r>
            <a:r>
              <a:rPr lang="en-US" dirty="0">
                <a:latin typeface="Arial" charset="0"/>
                <a:sym typeface="Wingdings" pitchFamily="2" charset="2"/>
              </a:rPr>
              <a:t>: s</a:t>
            </a:r>
            <a:r>
              <a:rPr lang="en-US" dirty="0">
                <a:latin typeface="Arial" charset="0"/>
              </a:rPr>
              <a:t>uppose there’s a dark sector with DM and its own EM force. It can interact with the SM through a dim 4 operator: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The result is a weakly interacting (since interactions are induced by a loop) particle (“mediator”): the dark photon.</a:t>
            </a:r>
            <a:endParaRPr lang="en-US" sz="12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Other mediator possibilities: dark scalar, dark fermion.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CE187-FCCE-C14F-B293-E79C2B76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19400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  <a:p>
            <a:pPr algn="ctr"/>
            <a:r>
              <a:rPr lang="en-US" sz="3200" dirty="0"/>
              <a:t>U(1)</a:t>
            </a:r>
            <a:r>
              <a:rPr lang="en-US" sz="3200" baseline="-25000" dirty="0"/>
              <a:t>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ED522-A471-1B41-B7A9-0DB03A91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819400"/>
            <a:ext cx="2427286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Dark Sector</a:t>
            </a:r>
          </a:p>
          <a:p>
            <a:pPr algn="ctr"/>
            <a:r>
              <a:rPr lang="en-US" sz="3200" dirty="0"/>
              <a:t>DM, U(1)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8285BE-0083-6F4D-B7AE-BE5C8E75BF35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414587" y="3383757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1217516-39B6-E046-8519-678BF6B9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800157"/>
            <a:ext cx="1905000" cy="992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B1318-8BCC-D746-86E0-EB1AB179D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073400"/>
            <a:ext cx="1765300" cy="66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5462C5-ACA2-1C48-B7BB-914073AB9FF2}"/>
              </a:ext>
            </a:extLst>
          </p:cNvPr>
          <p:cNvSpPr txBox="1"/>
          <p:nvPr/>
        </p:nvSpPr>
        <p:spPr>
          <a:xfrm>
            <a:off x="4042574" y="39740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809C6-269A-1C4F-8C5D-A1EEED5EEF3A}"/>
              </a:ext>
            </a:extLst>
          </p:cNvPr>
          <p:cNvSpPr txBox="1"/>
          <p:nvPr/>
        </p:nvSpPr>
        <p:spPr>
          <a:xfrm>
            <a:off x="7136184" y="400546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Holdom</a:t>
            </a:r>
            <a:r>
              <a:rPr lang="en-US" sz="1400" dirty="0"/>
              <a:t> (1986)</a:t>
            </a:r>
          </a:p>
        </p:txBody>
      </p:sp>
    </p:spTree>
    <p:extLst>
      <p:ext uri="{BB962C8B-B14F-4D97-AF65-F5344CB8AC3E}">
        <p14:creationId xmlns:p14="http://schemas.microsoft.com/office/powerpoint/2010/main" val="236455001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STRUCTURE FORMATION WITH SIDM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43937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possibility of a dark sector naturally allows DM to be strongly self-interacting.  It is even more motivated by the idea of a light thermal relic with mass around MeV – GeV, which naturally generates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>
                <a:latin typeface="Arial" charset="0"/>
              </a:rPr>
              <a:t>/m ~ barn/GeV ~ cm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/g.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From this viewpoint, perhaps “</a:t>
            </a:r>
            <a:r>
              <a:rPr lang="en-US" dirty="0"/>
              <a:t>Is a theory beyond Cold Dark Matter needed to describe structure formation?” should be “What can structure formation tell us about dark matter’s self-interactions and other properties?”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Strong motivation for N-body simulations with SIDM and DM with other properties.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CE187-FCCE-C14F-B293-E79C2B76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4" y="2605087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ED522-A471-1B41-B7A9-0DB03A91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914" y="2605087"/>
            <a:ext cx="2427286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Dark Sector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8285BE-0083-6F4D-B7AE-BE5C8E75BF35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425701" y="3169444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20403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1143000"/>
            <a:ext cx="8153400" cy="5105400"/>
          </a:xfrm>
        </p:spPr>
        <p:txBody>
          <a:bodyPr/>
          <a:lstStyle/>
          <a:p>
            <a:r>
              <a:rPr lang="en-US" altLang="en-US" dirty="0"/>
              <a:t>The possibility of light, weakly interacting particles can be explored without enormous investments.  </a:t>
            </a:r>
          </a:p>
          <a:p>
            <a:endParaRPr lang="en-US" altLang="en-US" dirty="0"/>
          </a:p>
          <a:p>
            <a:r>
              <a:rPr lang="en-US" altLang="en-US" dirty="0"/>
              <a:t>It puts a premium on new ideas, new techniques, new collaborations between theorists and experimentalists.</a:t>
            </a:r>
          </a:p>
          <a:p>
            <a:endParaRPr lang="en-US" altLang="en-US" dirty="0"/>
          </a:p>
          <a:p>
            <a:r>
              <a:rPr lang="en-US" altLang="en-US" dirty="0"/>
              <a:t>Many new ideas in indirect detection and direct detection, both for existing DM detectors and in proposed experiments (see earlier talks).</a:t>
            </a:r>
          </a:p>
          <a:p>
            <a:endParaRPr lang="en-US" altLang="en-US" dirty="0"/>
          </a:p>
          <a:p>
            <a:r>
              <a:rPr lang="en-US" altLang="en-US" dirty="0"/>
              <a:t>Also many new ideas for collider and accelerator experiments probing light, weakly interacting particles and/or long-lived particles</a:t>
            </a:r>
          </a:p>
          <a:p>
            <a:endParaRPr lang="en-US" altLang="en-US" dirty="0"/>
          </a:p>
          <a:p>
            <a:pPr marL="0" indent="0">
              <a:buNone/>
            </a:pP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LIGHT, WEAKLY INTERACTING PARTICLES</a:t>
            </a:r>
          </a:p>
        </p:txBody>
      </p:sp>
    </p:spTree>
    <p:extLst>
      <p:ext uri="{BB962C8B-B14F-4D97-AF65-F5344CB8AC3E}">
        <p14:creationId xmlns:p14="http://schemas.microsoft.com/office/powerpoint/2010/main" val="1700191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NEW COLLIDER/ACCELERATOR EXPERIMENTS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15B4F-B25B-834E-944E-D97F38E22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3733800" cy="50554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F788B9-E0B8-2149-B461-FEBE9E5C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914400"/>
            <a:ext cx="4814212" cy="5181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DDD7D5-4E95-F241-9D2C-F0F79AA66D3E}"/>
              </a:ext>
            </a:extLst>
          </p:cNvPr>
          <p:cNvSpPr/>
          <p:nvPr/>
        </p:nvSpPr>
        <p:spPr>
          <a:xfrm>
            <a:off x="3048000" y="3276600"/>
            <a:ext cx="4343400" cy="2514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0675F6-2D53-B949-A54E-848DD7B02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096000"/>
            <a:ext cx="9067800" cy="45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A wealth of new experiments, some on very short timescales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C69DC-B6D6-4340-8292-AEA9888A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54"/>
            <a:ext cx="9144000" cy="67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02140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95400" y="4995615"/>
            <a:ext cx="6761940" cy="1633785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3999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FORWARD SEARCH EXPERIMENT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762000"/>
            <a:ext cx="8839199" cy="5867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physics searches at the LHC focus on high </a:t>
            </a:r>
            <a:r>
              <a:rPr lang="en-US" i="1" dirty="0" err="1">
                <a:latin typeface="Arial" charset="0"/>
              </a:rPr>
              <a:t>p</a:t>
            </a:r>
            <a:r>
              <a:rPr lang="en-US" i="1" baseline="-25000" dirty="0" err="1">
                <a:latin typeface="Arial" charset="0"/>
              </a:rPr>
              <a:t>T</a:t>
            </a:r>
            <a:r>
              <a:rPr lang="en-US" i="1" baseline="-25000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.  This is appropriate for heavy, strongly interacting particles, like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-scale </a:t>
            </a:r>
            <a:r>
              <a:rPr lang="en-US" dirty="0" err="1">
                <a:latin typeface="Arial" charset="0"/>
              </a:rPr>
              <a:t>superpartners</a:t>
            </a:r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However, if new particles are light and weakly interacting, this may be completely misguided</a:t>
            </a:r>
          </a:p>
          <a:p>
            <a:pPr lvl="1"/>
            <a:r>
              <a:rPr lang="en-US" dirty="0">
                <a:latin typeface="Arial" charset="0"/>
              </a:rPr>
              <a:t>Light and weakly-interacting </a:t>
            </a:r>
            <a:r>
              <a:rPr lang="en-US" dirty="0">
                <a:latin typeface="Arial" charset="0"/>
                <a:sym typeface="Wingdings" pitchFamily="2" charset="2"/>
              </a:rPr>
              <a:t> </a:t>
            </a:r>
            <a:r>
              <a:rPr lang="en-US" dirty="0">
                <a:latin typeface="Arial" charset="0"/>
              </a:rPr>
              <a:t>we can be produced in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>
                <a:latin typeface="Arial" charset="0"/>
              </a:rPr>
              <a:t>, </a:t>
            </a:r>
            <a:r>
              <a:rPr lang="en-US" i="1" dirty="0">
                <a:latin typeface="Arial" charset="0"/>
              </a:rPr>
              <a:t>K</a:t>
            </a:r>
            <a:r>
              <a:rPr lang="en-US" dirty="0">
                <a:latin typeface="Arial" charset="0"/>
              </a:rPr>
              <a:t>, </a:t>
            </a:r>
            <a:r>
              <a:rPr lang="en-US" i="1" dirty="0">
                <a:latin typeface="Arial" charset="0"/>
              </a:rPr>
              <a:t>D</a:t>
            </a:r>
            <a:r>
              <a:rPr lang="en-US" dirty="0">
                <a:latin typeface="Arial" charset="0"/>
              </a:rPr>
              <a:t>, </a:t>
            </a:r>
            <a:r>
              <a:rPr lang="en-US" i="1" dirty="0">
                <a:latin typeface="Arial" charset="0"/>
              </a:rPr>
              <a:t>B</a:t>
            </a:r>
            <a:r>
              <a:rPr lang="en-US" dirty="0">
                <a:latin typeface="Arial" charset="0"/>
              </a:rPr>
              <a:t> decays, but they are typically produced along the beamline, where the detectors have a blind spot</a:t>
            </a:r>
          </a:p>
          <a:p>
            <a:pPr lvl="1"/>
            <a:endParaRPr lang="en-US" sz="1000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Conclusion: we can enhance the LHC’s discovery reach by  putting a detector where the </a:t>
            </a:r>
            <a:r>
              <a:rPr lang="en-US" dirty="0" err="1">
                <a:latin typeface="Arial" charset="0"/>
              </a:rPr>
              <a:t>pions</a:t>
            </a:r>
            <a:r>
              <a:rPr lang="en-US" dirty="0">
                <a:latin typeface="Arial" charset="0"/>
              </a:rPr>
              <a:t> are: at low </a:t>
            </a:r>
            <a:r>
              <a:rPr lang="en-US" i="1" dirty="0" err="1">
                <a:latin typeface="Arial" charset="0"/>
              </a:rPr>
              <a:t>p</a:t>
            </a:r>
            <a:r>
              <a:rPr lang="en-US" i="1" baseline="-25000" dirty="0" err="1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 along the beamline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9F7FFB-7BB6-E747-AE7B-3DEEC1EE19CC}"/>
              </a:ext>
            </a:extLst>
          </p:cNvPr>
          <p:cNvSpPr txBox="1"/>
          <p:nvPr/>
        </p:nvSpPr>
        <p:spPr>
          <a:xfrm>
            <a:off x="6091037" y="6141127"/>
            <a:ext cx="2837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Feng, </a:t>
            </a:r>
            <a:r>
              <a:rPr lang="en-US" baseline="-25000" dirty="0" err="1"/>
              <a:t>Galon</a:t>
            </a:r>
            <a:r>
              <a:rPr lang="en-US" baseline="-25000" dirty="0"/>
              <a:t>, Kling, </a:t>
            </a:r>
            <a:r>
              <a:rPr lang="en-US" baseline="-25000" dirty="0" err="1"/>
              <a:t>Trojanowski</a:t>
            </a:r>
            <a:r>
              <a:rPr lang="en-US" baseline="-25000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92232805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LOCATION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456115" y="5633876"/>
            <a:ext cx="159531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New </a:t>
            </a:r>
            <a:r>
              <a:rPr lang="pl-PL" dirty="0" err="1">
                <a:solidFill>
                  <a:srgbClr val="FF0000"/>
                </a:solidFill>
              </a:rPr>
              <a:t>Particles</a:t>
            </a:r>
            <a:endParaRPr lang="pl-PL" dirty="0">
              <a:solidFill>
                <a:srgbClr val="FF0000"/>
              </a:solidFill>
            </a:endParaRPr>
          </a:p>
          <a:p>
            <a:pPr algn="ctr"/>
            <a:r>
              <a:rPr lang="pl-PL" dirty="0">
                <a:solidFill>
                  <a:srgbClr val="FF0000"/>
                </a:solidFill>
              </a:rPr>
              <a:t>(Dark </a:t>
            </a:r>
            <a:r>
              <a:rPr lang="pl-PL" dirty="0" err="1">
                <a:solidFill>
                  <a:srgbClr val="FF0000"/>
                </a:solidFill>
              </a:rPr>
              <a:t>Sector</a:t>
            </a:r>
            <a:r>
              <a:rPr lang="pl-PL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3124200" y="5181600"/>
            <a:ext cx="381000" cy="34426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5867400" y="5633876"/>
            <a:ext cx="1745029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LHC </a:t>
            </a:r>
            <a:r>
              <a:rPr lang="pl-PL" dirty="0" err="1">
                <a:solidFill>
                  <a:srgbClr val="FF0000"/>
                </a:solidFill>
              </a:rPr>
              <a:t>Beamline</a:t>
            </a:r>
            <a:endParaRPr lang="pl-PL" dirty="0">
              <a:solidFill>
                <a:srgbClr val="FF0000"/>
              </a:solidFill>
            </a:endParaRPr>
          </a:p>
          <a:p>
            <a:pPr algn="ctr"/>
            <a:r>
              <a:rPr lang="pl-PL" dirty="0">
                <a:solidFill>
                  <a:srgbClr val="FF0000"/>
                </a:solidFill>
              </a:rPr>
              <a:t>(</a:t>
            </a:r>
            <a:r>
              <a:rPr lang="pl-PL" dirty="0" err="1">
                <a:solidFill>
                  <a:srgbClr val="FF0000"/>
                </a:solidFill>
              </a:rPr>
              <a:t>Visible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Sector</a:t>
            </a:r>
            <a:r>
              <a:rPr lang="pl-PL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215905" y="4077150"/>
            <a:ext cx="2441695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915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DETECTOR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92621A3-D406-3545-8E7E-69D1DEE7E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8" y="814268"/>
            <a:ext cx="8329522" cy="564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E1B361-D245-6547-B53F-86CC1E8A4B0A}"/>
              </a:ext>
            </a:extLst>
          </p:cNvPr>
          <p:cNvCxnSpPr/>
          <p:nvPr/>
        </p:nvCxnSpPr>
        <p:spPr>
          <a:xfrm flipH="1" flipV="1">
            <a:off x="5791200" y="5374115"/>
            <a:ext cx="887597" cy="327774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8E0690B-C8AB-0A43-B22D-DE1CACA7A784}"/>
              </a:ext>
            </a:extLst>
          </p:cNvPr>
          <p:cNvSpPr txBox="1"/>
          <p:nvPr/>
        </p:nvSpPr>
        <p:spPr>
          <a:xfrm>
            <a:off x="6000419" y="5908894"/>
            <a:ext cx="18533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Aluminum + Steel plates </a:t>
            </a:r>
          </a:p>
          <a:p>
            <a:r>
              <a:rPr lang="en-US" sz="1100" dirty="0">
                <a:solidFill>
                  <a:schemeClr val="bg1"/>
                </a:solidFill>
              </a:rPr>
              <a:t>(interface to the floor)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C03EC-2A6C-4B46-88D0-70CF22AFB6F8}"/>
              </a:ext>
            </a:extLst>
          </p:cNvPr>
          <p:cNvSpPr txBox="1"/>
          <p:nvPr/>
        </p:nvSpPr>
        <p:spPr>
          <a:xfrm>
            <a:off x="1865216" y="6540237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ECAL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DEC5D4-815C-AC43-9CC6-D10306D3B30E}"/>
              </a:ext>
            </a:extLst>
          </p:cNvPr>
          <p:cNvCxnSpPr/>
          <p:nvPr/>
        </p:nvCxnSpPr>
        <p:spPr>
          <a:xfrm flipH="1">
            <a:off x="4114800" y="6124337"/>
            <a:ext cx="1831890" cy="67489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0036BF-FD08-D647-B358-A2235FF4E9A5}"/>
              </a:ext>
            </a:extLst>
          </p:cNvPr>
          <p:cNvSpPr txBox="1"/>
          <p:nvPr/>
        </p:nvSpPr>
        <p:spPr>
          <a:xfrm>
            <a:off x="7010400" y="1794094"/>
            <a:ext cx="904415" cy="2616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Main Crate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6DDE3-FD1E-0E4F-B95B-EAACC062FC89}"/>
              </a:ext>
            </a:extLst>
          </p:cNvPr>
          <p:cNvSpPr txBox="1"/>
          <p:nvPr/>
        </p:nvSpPr>
        <p:spPr>
          <a:xfrm>
            <a:off x="6678797" y="5571084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Upper Frame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C6BE0D-F33B-3145-A157-249A15286C5C}"/>
              </a:ext>
            </a:extLst>
          </p:cNvPr>
          <p:cNvSpPr txBox="1"/>
          <p:nvPr/>
        </p:nvSpPr>
        <p:spPr>
          <a:xfrm>
            <a:off x="1303783" y="4343400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Cable Tray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938A1E-684E-4545-BF4E-C40DB600C412}"/>
              </a:ext>
            </a:extLst>
          </p:cNvPr>
          <p:cNvCxnSpPr/>
          <p:nvPr/>
        </p:nvCxnSpPr>
        <p:spPr>
          <a:xfrm flipH="1">
            <a:off x="7239000" y="2055704"/>
            <a:ext cx="281304" cy="317162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7BEFE8-8A97-4D48-AF11-9D09159E2619}"/>
              </a:ext>
            </a:extLst>
          </p:cNvPr>
          <p:cNvCxnSpPr/>
          <p:nvPr/>
        </p:nvCxnSpPr>
        <p:spPr>
          <a:xfrm>
            <a:off x="3419872" y="3342031"/>
            <a:ext cx="720080" cy="134840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09BCCD-12AD-DD4D-BF5E-EBFEA5EA63C9}"/>
              </a:ext>
            </a:extLst>
          </p:cNvPr>
          <p:cNvSpPr txBox="1"/>
          <p:nvPr/>
        </p:nvSpPr>
        <p:spPr>
          <a:xfrm rot="20486704">
            <a:off x="4366637" y="4186647"/>
            <a:ext cx="1191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TRK Backbone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E80D9D2-0F38-9B46-9483-21F48DDDEFFB}"/>
              </a:ext>
            </a:extLst>
          </p:cNvPr>
          <p:cNvCxnSpPr>
            <a:stCxn id="15" idx="3"/>
          </p:cNvCxnSpPr>
          <p:nvPr/>
        </p:nvCxnSpPr>
        <p:spPr>
          <a:xfrm>
            <a:off x="2209800" y="4474205"/>
            <a:ext cx="527484" cy="15447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6D39F06-C03B-274B-8ECC-DDF188037052}"/>
              </a:ext>
            </a:extLst>
          </p:cNvPr>
          <p:cNvCxnSpPr>
            <a:cxnSpLocks/>
          </p:cNvCxnSpPr>
          <p:nvPr/>
        </p:nvCxnSpPr>
        <p:spPr>
          <a:xfrm>
            <a:off x="5361500" y="2272323"/>
            <a:ext cx="658540" cy="37371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1ACD61-7CF7-3548-B66F-6E25C3AE7E8D}"/>
              </a:ext>
            </a:extLst>
          </p:cNvPr>
          <p:cNvSpPr txBox="1"/>
          <p:nvPr/>
        </p:nvSpPr>
        <p:spPr>
          <a:xfrm>
            <a:off x="4709367" y="2057400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Chillers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AC6074-B797-C846-AA02-B04D58317B7E}"/>
              </a:ext>
            </a:extLst>
          </p:cNvPr>
          <p:cNvSpPr txBox="1"/>
          <p:nvPr/>
        </p:nvSpPr>
        <p:spPr>
          <a:xfrm>
            <a:off x="4661463" y="3331005"/>
            <a:ext cx="116490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Tracker Crate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677162-52AD-EC4F-9B6E-14DDB42792FD}"/>
              </a:ext>
            </a:extLst>
          </p:cNvPr>
          <p:cNvSpPr txBox="1"/>
          <p:nvPr/>
        </p:nvSpPr>
        <p:spPr>
          <a:xfrm>
            <a:off x="686160" y="1169035"/>
            <a:ext cx="4882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Cylindrical decay volume: L = 1.5m, R = 10cm</a:t>
            </a:r>
          </a:p>
          <a:p>
            <a:r>
              <a:rPr lang="en-US" dirty="0">
                <a:solidFill>
                  <a:schemeClr val="bg1"/>
                </a:solidFill>
              </a:rPr>
              <a:t>Total volume: 5m x 1m x 1m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 tabletop experiment!</a:t>
            </a:r>
          </a:p>
        </p:txBody>
      </p:sp>
    </p:spTree>
    <p:extLst>
      <p:ext uri="{BB962C8B-B14F-4D97-AF65-F5344CB8AC3E}">
        <p14:creationId xmlns:p14="http://schemas.microsoft.com/office/powerpoint/2010/main" val="20100060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23CEB-6B28-7249-8362-DC5BCB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8" y="2550872"/>
            <a:ext cx="4073436" cy="319375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SENSITIVITY REACH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809625"/>
            <a:ext cx="8915400" cy="5819775"/>
          </a:xfrm>
        </p:spPr>
        <p:txBody>
          <a:bodyPr/>
          <a:lstStyle/>
          <a:p>
            <a:r>
              <a:rPr lang="en-US" sz="2000" dirty="0">
                <a:latin typeface="Arial" charset="0"/>
                <a:sym typeface="Wingdings"/>
              </a:rPr>
              <a:t>FASER was approved and funded in early 2019 by CERN and the </a:t>
            </a:r>
            <a:r>
              <a:rPr lang="en-US" sz="2000" dirty="0" err="1">
                <a:latin typeface="Arial" charset="0"/>
                <a:sym typeface="Wingdings"/>
              </a:rPr>
              <a:t>Heising</a:t>
            </a:r>
            <a:r>
              <a:rPr lang="en-US" sz="2000" dirty="0">
                <a:latin typeface="Arial" charset="0"/>
                <a:sym typeface="Wingdings"/>
              </a:rPr>
              <a:t>-Simons and Simons Foundations.</a:t>
            </a:r>
          </a:p>
          <a:p>
            <a:r>
              <a:rPr lang="en-US" sz="2000" dirty="0">
                <a:latin typeface="Arial" charset="0"/>
                <a:sym typeface="Wingdings"/>
              </a:rPr>
              <a:t>Now under construction with very helpful contributions from </a:t>
            </a:r>
            <a:r>
              <a:rPr lang="en-US" sz="2000" dirty="0" err="1">
                <a:latin typeface="Arial" charset="0"/>
                <a:sym typeface="Wingdings"/>
              </a:rPr>
              <a:t>LHCb</a:t>
            </a:r>
            <a:r>
              <a:rPr lang="en-US" sz="2000" dirty="0">
                <a:latin typeface="Arial" charset="0"/>
                <a:sym typeface="Wingdings"/>
              </a:rPr>
              <a:t> and ATLAS SCT Collaborations.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1800" dirty="0">
              <a:latin typeface="Arial" charset="0"/>
              <a:sym typeface="Wingdings"/>
            </a:endParaRPr>
          </a:p>
          <a:p>
            <a:pPr lvl="1"/>
            <a:endParaRPr lang="en-US" sz="1800" dirty="0">
              <a:latin typeface="Arial" charset="0"/>
              <a:sym typeface="Wingdings"/>
            </a:endParaRPr>
          </a:p>
          <a:p>
            <a:pPr lvl="1"/>
            <a:endParaRPr lang="en-US" sz="1800" dirty="0">
              <a:latin typeface="Arial" charset="0"/>
              <a:sym typeface="Wingdings"/>
            </a:endParaRPr>
          </a:p>
          <a:p>
            <a:pPr lvl="1"/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FASER probes new parameter space with just 1 fb</a:t>
            </a:r>
            <a:r>
              <a:rPr lang="en-US" sz="2000" baseline="30000" dirty="0">
                <a:latin typeface="Arial" charset="0"/>
                <a:sym typeface="Wingdings"/>
              </a:rPr>
              <a:t>-1 </a:t>
            </a:r>
            <a:r>
              <a:rPr lang="en-US" sz="2000" dirty="0">
                <a:latin typeface="Arial" charset="0"/>
                <a:sym typeface="Wingdings"/>
              </a:rPr>
              <a:t>starting in 2021</a:t>
            </a:r>
          </a:p>
          <a:p>
            <a:r>
              <a:rPr lang="en-US" sz="2000" dirty="0">
                <a:latin typeface="Arial" charset="0"/>
                <a:sym typeface="Wingdings"/>
              </a:rPr>
              <a:t>Possible upgrade to FASER 2 for HL-LHC will increase (</a:t>
            </a:r>
            <a:r>
              <a:rPr lang="en-US" sz="2000" dirty="0" err="1">
                <a:latin typeface="Arial" charset="0"/>
                <a:sym typeface="Wingdings"/>
              </a:rPr>
              <a:t>Lum</a:t>
            </a:r>
            <a:r>
              <a:rPr lang="en-US" sz="2000" dirty="0">
                <a:latin typeface="Arial" charset="0"/>
                <a:sym typeface="Wingdings"/>
              </a:rPr>
              <a:t>*Vol) by ~10</a:t>
            </a:r>
            <a:r>
              <a:rPr lang="en-US" sz="2000" baseline="30000" dirty="0">
                <a:latin typeface="Arial" charset="0"/>
                <a:sym typeface="Wingdings"/>
              </a:rPr>
              <a:t>6</a:t>
            </a:r>
            <a:r>
              <a:rPr lang="en-US" sz="2000" dirty="0">
                <a:latin typeface="Arial" charset="0"/>
                <a:sym typeface="Wingdings"/>
              </a:rPr>
              <a:t>.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523C-17B6-AA4C-81AE-395DBBB5BDE0}"/>
              </a:ext>
            </a:extLst>
          </p:cNvPr>
          <p:cNvSpPr txBox="1"/>
          <p:nvPr/>
        </p:nvSpPr>
        <p:spPr>
          <a:xfrm>
            <a:off x="1981200" y="2222600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664D7B-1EC3-A84F-8415-579D2EF1B0F6}"/>
              </a:ext>
            </a:extLst>
          </p:cNvPr>
          <p:cNvGrpSpPr/>
          <p:nvPr/>
        </p:nvGrpSpPr>
        <p:grpSpPr>
          <a:xfrm>
            <a:off x="4433238" y="2407266"/>
            <a:ext cx="4349073" cy="3460134"/>
            <a:chOff x="4566327" y="1891145"/>
            <a:chExt cx="4349073" cy="346013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CA6838-131B-DB4D-B474-E7EE453F2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8" t="2056" b="8710"/>
            <a:stretch/>
          </p:blipFill>
          <p:spPr>
            <a:xfrm>
              <a:off x="4566327" y="1891145"/>
              <a:ext cx="4349073" cy="3460134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F22854C-7A05-2049-856F-ADE80D9528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7000" y="4738762"/>
              <a:ext cx="304800" cy="2904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381528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29" y="5387999"/>
            <a:ext cx="1775535" cy="6138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1C96E5-8031-A142-B5BC-33E7E65BAD08}"/>
              </a:ext>
            </a:extLst>
          </p:cNvPr>
          <p:cNvSpPr txBox="1">
            <a:spLocks/>
          </p:cNvSpPr>
          <p:nvPr/>
        </p:nvSpPr>
        <p:spPr>
          <a:xfrm>
            <a:off x="76200" y="838200"/>
            <a:ext cx="8839200" cy="2433476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/>
              <a:t>46 collaborators, 18 institutions, 8 countries</a:t>
            </a:r>
            <a:endParaRPr lang="en-US" sz="2000" dirty="0">
              <a:latin typeface="Arial" charset="0"/>
              <a:sym typeface="Wingding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FASER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49A50-A72E-AA41-9610-2A4EC510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6753349" y="3124200"/>
            <a:ext cx="1785592" cy="904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EEA1F-CBAF-6446-8B6E-5E888FBC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5" y="3265908"/>
            <a:ext cx="620649" cy="62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56B9D-8DB5-4042-8A71-0961701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343" y="4116708"/>
            <a:ext cx="1720850" cy="325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498E8F-63D1-CE47-8AA0-C7E3EEB91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518" y="3323613"/>
            <a:ext cx="1714500" cy="5052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98D81-982F-6746-9F8C-224DAB0E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1788" y="4823094"/>
            <a:ext cx="2047431" cy="3809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E106E6-BCB3-B147-B731-2B119DCB7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978" y="4087677"/>
            <a:ext cx="1543050" cy="581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1473F-EB02-1948-824B-247882CC6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88" y="4022247"/>
            <a:ext cx="1819942" cy="600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26144-99CD-174E-BFB0-F1B49A40A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077" y="4758232"/>
            <a:ext cx="1442364" cy="480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67513-0F4A-D148-947A-DA80DB3C7E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429" y="3997954"/>
            <a:ext cx="1775535" cy="694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0FA9A0-CA29-F34B-AC0A-67DC5402AB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4895211"/>
            <a:ext cx="1757141" cy="363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29CB2-124E-7F4E-B1BA-29447FEEE2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4241" y="3259960"/>
            <a:ext cx="1482524" cy="6325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AB6B7B-A54C-2C40-9AF1-9047E6672F6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870" t="29888" r="7965" b="26822"/>
          <a:stretch/>
        </p:blipFill>
        <p:spPr>
          <a:xfrm>
            <a:off x="4648200" y="5387374"/>
            <a:ext cx="1582150" cy="6150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0083C-226C-3B47-8776-BC9498C8C4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7269" b="31132"/>
          <a:stretch/>
        </p:blipFill>
        <p:spPr>
          <a:xfrm>
            <a:off x="298369" y="5375410"/>
            <a:ext cx="1987631" cy="590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D336CE-1C83-CC43-AD22-3D47469CAC0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581" t="26736" r="10119" b="26793"/>
          <a:stretch/>
        </p:blipFill>
        <p:spPr>
          <a:xfrm>
            <a:off x="4507617" y="4670611"/>
            <a:ext cx="1888303" cy="62011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01AD9B5-8E97-B54D-8A0D-CDABAA13CB38}"/>
              </a:ext>
            </a:extLst>
          </p:cNvPr>
          <p:cNvSpPr txBox="1">
            <a:spLocks/>
          </p:cNvSpPr>
          <p:nvPr/>
        </p:nvSpPr>
        <p:spPr>
          <a:xfrm>
            <a:off x="152400" y="1219200"/>
            <a:ext cx="8839200" cy="2377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err="1"/>
              <a:t>Henso</a:t>
            </a:r>
            <a:r>
              <a:rPr lang="en-US" sz="1200" dirty="0"/>
              <a:t> Abreu (Technion), Claire </a:t>
            </a:r>
            <a:r>
              <a:rPr lang="en-US" sz="1200" dirty="0" err="1"/>
              <a:t>Antel</a:t>
            </a:r>
            <a:r>
              <a:rPr lang="en-US" sz="1200" dirty="0"/>
              <a:t> (Geneva), </a:t>
            </a:r>
            <a:r>
              <a:rPr lang="en-US" sz="1200" dirty="0" err="1"/>
              <a:t>Akitaka</a:t>
            </a:r>
            <a:r>
              <a:rPr lang="en-US" sz="1200" dirty="0"/>
              <a:t> </a:t>
            </a:r>
            <a:r>
              <a:rPr lang="en-US" sz="1200" dirty="0" err="1"/>
              <a:t>Ariga</a:t>
            </a:r>
            <a:r>
              <a:rPr lang="en-US" sz="1200" dirty="0"/>
              <a:t> (Bern), Tomoko </a:t>
            </a:r>
            <a:r>
              <a:rPr lang="en-US" sz="1200" dirty="0" err="1"/>
              <a:t>Ariga</a:t>
            </a:r>
            <a:r>
              <a:rPr lang="en-US" sz="1200" dirty="0"/>
              <a:t> (Kyushu/Bern), Jamie Boyd (CERN), Dave Casper (UC Irvine), Franck </a:t>
            </a:r>
            <a:r>
              <a:rPr lang="en-US" sz="1200" dirty="0" err="1"/>
              <a:t>Cadoux</a:t>
            </a:r>
            <a:r>
              <a:rPr lang="en-US" sz="1200" dirty="0"/>
              <a:t> (Geneva), Xin Chen (Tsinghua), Andrea </a:t>
            </a:r>
            <a:r>
              <a:rPr lang="en-US" sz="1200" dirty="0" err="1"/>
              <a:t>Coccaro</a:t>
            </a:r>
            <a:r>
              <a:rPr lang="en-US" sz="1200" dirty="0"/>
              <a:t> (INFN), </a:t>
            </a:r>
            <a:r>
              <a:rPr lang="en-US" sz="1200" dirty="0" err="1"/>
              <a:t>Candan</a:t>
            </a:r>
            <a:r>
              <a:rPr lang="en-US" sz="1200" dirty="0"/>
              <a:t> Dozen (Tsinghua), Yannick Favre (Geneva), Jonathan Feng (UC Irvine), Didier </a:t>
            </a:r>
            <a:r>
              <a:rPr lang="en-US" sz="1200" dirty="0" err="1"/>
              <a:t>Ferrere</a:t>
            </a:r>
            <a:r>
              <a:rPr lang="en-US" sz="1200" dirty="0"/>
              <a:t> (Geneva), </a:t>
            </a:r>
            <a:r>
              <a:rPr lang="en-US" sz="1200" dirty="0" err="1"/>
              <a:t>Iftah</a:t>
            </a:r>
            <a:r>
              <a:rPr lang="en-US" sz="1200" dirty="0"/>
              <a:t> </a:t>
            </a:r>
            <a:r>
              <a:rPr lang="en-US" sz="1200" dirty="0" err="1"/>
              <a:t>Galon</a:t>
            </a:r>
            <a:r>
              <a:rPr lang="en-US" sz="1200" dirty="0"/>
              <a:t> (Rutgers), Stephen Gibson (Royal Holloway), Sergio Gonzalez-Sevilla (Geneva), Shih-</a:t>
            </a:r>
            <a:r>
              <a:rPr lang="en-US" sz="1200" dirty="0" err="1"/>
              <a:t>Chieh</a:t>
            </a:r>
            <a:r>
              <a:rPr lang="en-US" sz="1200" dirty="0"/>
              <a:t> Hsu (Washington), Zhen Hu (Tsinghua), </a:t>
            </a:r>
            <a:r>
              <a:rPr lang="en-US" sz="1200" dirty="0" err="1"/>
              <a:t>Peppe</a:t>
            </a:r>
            <a:r>
              <a:rPr lang="en-US" sz="1200" dirty="0"/>
              <a:t> </a:t>
            </a:r>
            <a:r>
              <a:rPr lang="en-US" sz="1200" dirty="0" err="1"/>
              <a:t>Iacobucci</a:t>
            </a:r>
            <a:r>
              <a:rPr lang="en-US" sz="1200" dirty="0"/>
              <a:t> (Geneva), </a:t>
            </a:r>
            <a:r>
              <a:rPr lang="en-US" sz="1200" dirty="0" err="1"/>
              <a:t>Sune</a:t>
            </a:r>
            <a:r>
              <a:rPr lang="en-US" sz="1200" dirty="0"/>
              <a:t> Jakobsen (CERN), Roland Jansky (Geneva), Enrique </a:t>
            </a:r>
            <a:r>
              <a:rPr lang="en-US" sz="1200" dirty="0" err="1"/>
              <a:t>Kajomovitz</a:t>
            </a:r>
            <a:r>
              <a:rPr lang="en-US" sz="1200" dirty="0"/>
              <a:t> (Technion), Felix Kling (SLAC), Susanne Kuehn (CERN), Lorne Levinson (Weizmann), </a:t>
            </a:r>
            <a:r>
              <a:rPr lang="en-US" sz="1200" dirty="0" err="1"/>
              <a:t>Congqiao</a:t>
            </a:r>
            <a:r>
              <a:rPr lang="en-US" sz="1200" dirty="0"/>
              <a:t> Li (Washington), Josh </a:t>
            </a:r>
            <a:r>
              <a:rPr lang="en-US" sz="1200" dirty="0" err="1"/>
              <a:t>McFayden</a:t>
            </a:r>
            <a:r>
              <a:rPr lang="en-US" sz="1200" dirty="0"/>
              <a:t> (CERN), Sam Meehan (CERN), </a:t>
            </a:r>
            <a:r>
              <a:rPr lang="en-US" sz="1200" dirty="0" err="1"/>
              <a:t>Friedemann</a:t>
            </a:r>
            <a:r>
              <a:rPr lang="en-US" sz="1200" dirty="0"/>
              <a:t> Neuhaus (Mainz), Hidetoshi </a:t>
            </a:r>
            <a:r>
              <a:rPr lang="en-US" sz="1200" dirty="0" err="1"/>
              <a:t>Otono</a:t>
            </a:r>
            <a:r>
              <a:rPr lang="en-US" sz="1200" dirty="0"/>
              <a:t> (Kyushu), Brian Petersen (CERN), Helena </a:t>
            </a:r>
            <a:r>
              <a:rPr lang="en-US" sz="1200" dirty="0" err="1"/>
              <a:t>Pikhartova</a:t>
            </a:r>
            <a:r>
              <a:rPr lang="en-US" sz="1200" dirty="0"/>
              <a:t> (Royal Holloway), Michaela </a:t>
            </a:r>
            <a:r>
              <a:rPr lang="en-US" sz="1200" dirty="0" err="1"/>
              <a:t>Queitsch</a:t>
            </a:r>
            <a:r>
              <a:rPr lang="en-US" sz="1200" dirty="0"/>
              <a:t>-Maitland (CERN), Jakob </a:t>
            </a:r>
            <a:r>
              <a:rPr lang="en-US" sz="1200" dirty="0" err="1"/>
              <a:t>Salfeld-Nebgen</a:t>
            </a:r>
            <a:r>
              <a:rPr lang="en-US" sz="1200" dirty="0"/>
              <a:t> (CERN), Osamu Sato (Nagoya), Kristof </a:t>
            </a:r>
            <a:r>
              <a:rPr lang="en-US" sz="1200" dirty="0" err="1"/>
              <a:t>Schmieden</a:t>
            </a:r>
            <a:r>
              <a:rPr lang="en-US" sz="1200" dirty="0"/>
              <a:t> (CERN), Matthias Schott (Mainz), Anna </a:t>
            </a:r>
            <a:r>
              <a:rPr lang="en-US" sz="1200" dirty="0" err="1"/>
              <a:t>Sfyrla</a:t>
            </a:r>
            <a:r>
              <a:rPr lang="en-US" sz="1200" dirty="0"/>
              <a:t> (Geneva), Savannah Shively (UC Irvine), Jordan Smolinsky (UC Irvine), Aaron </a:t>
            </a:r>
            <a:r>
              <a:rPr lang="en-US" sz="1200" dirty="0" err="1"/>
              <a:t>Soffa</a:t>
            </a:r>
            <a:r>
              <a:rPr lang="en-US" sz="1200" dirty="0"/>
              <a:t> (UC Irvine), Yosuke </a:t>
            </a:r>
            <a:r>
              <a:rPr lang="en-US" sz="1200" dirty="0" err="1"/>
              <a:t>Takubo</a:t>
            </a:r>
            <a:r>
              <a:rPr lang="en-US" sz="1200" dirty="0"/>
              <a:t> (KEK), Eric </a:t>
            </a:r>
            <a:r>
              <a:rPr lang="en-US" sz="1200" dirty="0" err="1"/>
              <a:t>Torrence</a:t>
            </a:r>
            <a:r>
              <a:rPr lang="en-US" sz="1200" dirty="0"/>
              <a:t> (Oregon), Sebastian </a:t>
            </a:r>
            <a:r>
              <a:rPr lang="en-US" sz="1200" dirty="0" err="1"/>
              <a:t>Trojanowski</a:t>
            </a:r>
            <a:r>
              <a:rPr lang="en-US" sz="1200" dirty="0"/>
              <a:t> (Sheffield), </a:t>
            </a:r>
            <a:r>
              <a:rPr lang="en-US" sz="1200" dirty="0" err="1"/>
              <a:t>Dengfeng</a:t>
            </a:r>
            <a:r>
              <a:rPr lang="en-US" sz="1200" dirty="0"/>
              <a:t> Zhang (Tsinghua), Gang Zhang (Tsinghua)</a:t>
            </a:r>
          </a:p>
          <a:p>
            <a:endParaRPr lang="en-US" sz="2000" dirty="0">
              <a:latin typeface="Arial" charset="0"/>
              <a:sym typeface="Wingding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A7085-1956-3D4B-B819-EDEF6FADFB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9400" y="5342135"/>
            <a:ext cx="1143000" cy="668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49DB91-F18D-A944-A22D-6084B60FB7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92836" y="6088230"/>
            <a:ext cx="1169564" cy="579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A48307-1829-3047-BB5E-76548DAF960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2222" b="32029"/>
          <a:stretch/>
        </p:blipFill>
        <p:spPr>
          <a:xfrm>
            <a:off x="4700270" y="6133815"/>
            <a:ext cx="1471930" cy="5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90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52E5A-71D5-5045-BCF4-77B511DA5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95400"/>
            <a:ext cx="9067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 TI12, unused ventilation ducts, cables, etc. have been removed to prepare for FASER trench excavation and installation.</a:t>
            </a: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LOCATION NOW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DB9F0-1B33-1643-91D6-59AFFC0F0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40005"/>
            <a:ext cx="8915400" cy="327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4141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FASER CONSTRUCTION NOW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0029BE-4D29-C540-B4AB-4A7EE64B98F8}"/>
              </a:ext>
            </a:extLst>
          </p:cNvPr>
          <p:cNvSpPr txBox="1">
            <a:spLocks/>
          </p:cNvSpPr>
          <p:nvPr/>
        </p:nvSpPr>
        <p:spPr>
          <a:xfrm>
            <a:off x="76200" y="859425"/>
            <a:ext cx="8839200" cy="2433476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/>
              <a:t>The main component of FASER is the tracker, composed of spare SCT modules from ATLAS. 8 SCT modules make up a 24cm x 24cm tracking layer, 3 layers make up a tracking station, and FASER has 3 tracking stations. Tests of prototype tracking layers have started.</a:t>
            </a:r>
            <a:endParaRPr lang="en-US" sz="2000" dirty="0">
              <a:latin typeface="Arial" charset="0"/>
              <a:sym typeface="Wingding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AFDD03-07F5-474C-A656-879C19CF1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86000"/>
            <a:ext cx="5816427" cy="43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96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C58F93-4F12-0545-AE0B-D54E0776A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496823"/>
            <a:ext cx="2272933" cy="907071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COMPLEMENTARY EXPERIMENTS AT THE LHC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29346" y="1052947"/>
            <a:ext cx="2971800" cy="1917108"/>
            <a:chOff x="838200" y="4712292"/>
            <a:chExt cx="2971800" cy="19171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712292"/>
              <a:ext cx="2971800" cy="19171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18180" y="4853611"/>
              <a:ext cx="1210788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CODEX-b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15000" y="4343400"/>
            <a:ext cx="1066799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FASER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09600" y="3429000"/>
            <a:ext cx="4152869" cy="2209800"/>
            <a:chOff x="685800" y="2438400"/>
            <a:chExt cx="2933669" cy="14061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2438400"/>
              <a:ext cx="2933669" cy="140613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50031" y="3142088"/>
              <a:ext cx="998669" cy="23501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MATHUSLA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1066800"/>
            <a:ext cx="5503940" cy="1090170"/>
            <a:chOff x="325406" y="914400"/>
            <a:chExt cx="5841574" cy="1228717"/>
          </a:xfrm>
        </p:grpSpPr>
        <p:pic>
          <p:nvPicPr>
            <p:cNvPr id="8" name="Picture 7" descr="SHiP_3D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06" y="1052947"/>
              <a:ext cx="5841574" cy="10901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61780" y="914400"/>
              <a:ext cx="706406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SHiP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2631" y="2156970"/>
            <a:ext cx="4464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~1000 m</a:t>
            </a:r>
            <a:r>
              <a:rPr lang="en-US" sz="2400" baseline="30000" dirty="0"/>
              <a:t>3</a:t>
            </a:r>
            <a:r>
              <a:rPr lang="en-US" sz="2400" dirty="0"/>
              <a:t>, ~100M CHF + beam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032" y="5646003"/>
            <a:ext cx="4333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~800,000 m</a:t>
            </a:r>
            <a:r>
              <a:rPr lang="en-US" sz="2400" baseline="30000" dirty="0"/>
              <a:t>3 </a:t>
            </a:r>
            <a:r>
              <a:rPr lang="en-US" sz="2400" dirty="0"/>
              <a:t>~ 1 IKEA, ~$50M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29418" y="2895600"/>
            <a:ext cx="319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~1000 m</a:t>
            </a:r>
            <a:r>
              <a:rPr lang="en-US" sz="2400" baseline="30000" dirty="0"/>
              <a:t>3 </a:t>
            </a:r>
            <a:r>
              <a:rPr lang="en-US" sz="2400" dirty="0"/>
              <a:t>~ 1 </a:t>
            </a:r>
            <a:r>
              <a:rPr lang="en-US" sz="2400" dirty="0" err="1"/>
              <a:t>mIKEAs</a:t>
            </a:r>
            <a:endParaRPr lang="en-US" sz="24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5791200" y="5410200"/>
            <a:ext cx="26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~1 m</a:t>
            </a:r>
            <a:r>
              <a:rPr lang="en-US" sz="2400" baseline="30000" dirty="0"/>
              <a:t>3</a:t>
            </a:r>
            <a:r>
              <a:rPr lang="en-US" sz="2400" dirty="0"/>
              <a:t> ~ 1 </a:t>
            </a:r>
            <a:r>
              <a:rPr lang="en-US" sz="2400" dirty="0" err="1">
                <a:latin typeface="Symbol" charset="2"/>
                <a:cs typeface="Symbol" charset="2"/>
              </a:rPr>
              <a:t>m</a:t>
            </a:r>
            <a:r>
              <a:rPr lang="en-US" sz="2400" dirty="0" err="1"/>
              <a:t>IKEAs</a:t>
            </a:r>
            <a:endParaRPr lang="en-US" sz="24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724305" y="2590800"/>
            <a:ext cx="1781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Alekhin</a:t>
            </a:r>
            <a:r>
              <a:rPr lang="en-US" sz="1400" dirty="0"/>
              <a:t> et al. (2015)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7800" y="3299822"/>
            <a:ext cx="372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Gligorov</a:t>
            </a:r>
            <a:r>
              <a:rPr lang="en-US" sz="1400" dirty="0"/>
              <a:t>, </a:t>
            </a:r>
            <a:r>
              <a:rPr lang="en-US" sz="1400" dirty="0" err="1"/>
              <a:t>Knapen</a:t>
            </a:r>
            <a:r>
              <a:rPr lang="en-US" sz="1400" dirty="0"/>
              <a:t>, </a:t>
            </a:r>
            <a:r>
              <a:rPr lang="en-US" sz="1400" dirty="0" err="1"/>
              <a:t>Papucci</a:t>
            </a:r>
            <a:r>
              <a:rPr lang="en-US" sz="1400" dirty="0"/>
              <a:t>, Robinson (2017)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9796" y="6019800"/>
            <a:ext cx="240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Chou, Curtin, </a:t>
            </a:r>
            <a:r>
              <a:rPr lang="en-US" sz="1400" dirty="0" err="1"/>
              <a:t>Lubatti</a:t>
            </a:r>
            <a:r>
              <a:rPr lang="en-US" sz="1400" dirty="0"/>
              <a:t> (2016)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74758" y="5867400"/>
            <a:ext cx="3278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ym typeface="Wingdings"/>
              </a:rPr>
              <a:t>Feng, </a:t>
            </a:r>
            <a:r>
              <a:rPr lang="en-US" sz="1400" dirty="0" err="1">
                <a:sym typeface="Wingdings"/>
              </a:rPr>
              <a:t>Galon</a:t>
            </a:r>
            <a:r>
              <a:rPr lang="en-US" sz="1400" dirty="0">
                <a:sym typeface="Wingdings"/>
              </a:rPr>
              <a:t>, Kling, </a:t>
            </a:r>
            <a:r>
              <a:rPr lang="en-US" sz="1400" dirty="0" err="1">
                <a:sym typeface="Wingdings"/>
              </a:rPr>
              <a:t>Trojanowski</a:t>
            </a:r>
            <a:r>
              <a:rPr lang="en-US" sz="1400" dirty="0">
                <a:sym typeface="Wingdings"/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62216556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757815"/>
            <a:ext cx="9144000" cy="218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400" dirty="0"/>
              <a:t>Cosmic Controversies Panel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University of Chicago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Jonathan Feng, UC Irvine, 7 October </a:t>
            </a:r>
            <a:r>
              <a:rPr lang="en-US" sz="2400" dirty="0">
                <a:sym typeface="Wingdings"/>
              </a:rPr>
              <a:t>2019</a:t>
            </a:r>
          </a:p>
          <a:p>
            <a:pPr algn="ctr"/>
            <a:endParaRPr lang="en-US" sz="24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800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000" b="1" dirty="0"/>
          </a:p>
          <a:p>
            <a:pPr algn="ctr"/>
            <a:r>
              <a:rPr lang="en-US" sz="3200" dirty="0"/>
              <a:t>What tools are critical for making progress in cosmology in the coming decades?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96196824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DARK MATTER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dark matter, the question is very timely</a:t>
            </a:r>
          </a:p>
          <a:p>
            <a:endParaRPr lang="en-US" sz="1200" dirty="0"/>
          </a:p>
          <a:p>
            <a:r>
              <a:rPr lang="en-US" dirty="0"/>
              <a:t>New community exercises underway in both astrophysics and particle physics</a:t>
            </a:r>
          </a:p>
          <a:p>
            <a:pPr lvl="1"/>
            <a:r>
              <a:rPr lang="en-US" dirty="0"/>
              <a:t>Astro 2020</a:t>
            </a:r>
          </a:p>
          <a:p>
            <a:pPr lvl="1"/>
            <a:r>
              <a:rPr lang="en-US" dirty="0"/>
              <a:t>European Strategy for Particle Physics Update 2020</a:t>
            </a:r>
          </a:p>
          <a:p>
            <a:pPr lvl="1"/>
            <a:r>
              <a:rPr lang="en-US" dirty="0"/>
              <a:t>Snowmass 2021</a:t>
            </a:r>
          </a:p>
          <a:p>
            <a:endParaRPr lang="en-US" dirty="0"/>
          </a:p>
          <a:p>
            <a:r>
              <a:rPr lang="en-US" dirty="0"/>
              <a:t>Many new developments in dark matter</a:t>
            </a:r>
          </a:p>
          <a:p>
            <a:pPr lvl="1"/>
            <a:r>
              <a:rPr lang="en-US" dirty="0"/>
              <a:t>WIMPs and other classic candidates not discovered, but remain interesting</a:t>
            </a:r>
          </a:p>
          <a:p>
            <a:pPr lvl="1"/>
            <a:r>
              <a:rPr lang="en-US" dirty="0"/>
              <a:t>Other DM candidates are rising in prominence</a:t>
            </a:r>
          </a:p>
          <a:p>
            <a:pPr lvl="1"/>
            <a:r>
              <a:rPr lang="en-US" dirty="0"/>
              <a:t>Both facts have implications for what tools and experiments will be needed for progress</a:t>
            </a:r>
          </a:p>
        </p:txBody>
      </p:sp>
    </p:spTree>
    <p:extLst>
      <p:ext uri="{BB962C8B-B14F-4D97-AF65-F5344CB8AC3E}">
        <p14:creationId xmlns:p14="http://schemas.microsoft.com/office/powerpoint/2010/main" val="2715496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WIMP PARADIGM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304800" y="914400"/>
            <a:ext cx="8458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decades, the WIMP paradigm has been dominant, bolstered by the WIMP miracle and its many implications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Indirect detection: interesting signals in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, e</a:t>
            </a:r>
            <a:r>
              <a:rPr lang="en-US" baseline="30000" dirty="0"/>
              <a:t>+</a:t>
            </a:r>
            <a:r>
              <a:rPr lang="en-US" dirty="0"/>
              <a:t>, pbar, …</a:t>
            </a:r>
          </a:p>
          <a:p>
            <a:r>
              <a:rPr lang="en-US" dirty="0"/>
              <a:t>Direct detection: mass matched to scattering off all nuclei</a:t>
            </a:r>
          </a:p>
          <a:p>
            <a:r>
              <a:rPr lang="en-US" dirty="0"/>
              <a:t>Colliders: almost all BSM signals, mono-X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1578B-9504-5D4A-AF99-39F9548F4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981200"/>
            <a:ext cx="4114800" cy="303435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1D5CFF-01A1-3441-931B-7C9A09DF682B}"/>
              </a:ext>
            </a:extLst>
          </p:cNvPr>
          <p:cNvSpPr txBox="1"/>
          <p:nvPr/>
        </p:nvSpPr>
        <p:spPr>
          <a:xfrm>
            <a:off x="5952497" y="473855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1082245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WIMP STATUS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228600" y="838200"/>
            <a:ext cx="8763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Many constraints, but still viable.  E.g., there are viable SUSY models with thermal relic neutralinos, and all </a:t>
            </a:r>
            <a:r>
              <a:rPr lang="en-US" dirty="0" err="1"/>
              <a:t>squarks</a:t>
            </a:r>
            <a:r>
              <a:rPr lang="en-US" dirty="0"/>
              <a:t>/</a:t>
            </a:r>
            <a:r>
              <a:rPr lang="en-US" dirty="0" err="1"/>
              <a:t>sleptons</a:t>
            </a:r>
            <a:r>
              <a:rPr lang="en-US" dirty="0"/>
              <a:t> below a few </a:t>
            </a:r>
            <a:r>
              <a:rPr lang="en-US" dirty="0" err="1"/>
              <a:t>TeV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There remain strong motivations to pursue direct detection down to the neutrino floor, both in xenon (XENON-</a:t>
            </a:r>
            <a:r>
              <a:rPr lang="en-US" dirty="0" err="1"/>
              <a:t>nT</a:t>
            </a:r>
            <a:r>
              <a:rPr lang="en-US" dirty="0"/>
              <a:t>, LZ, Panda-X, Darwin) and argon (Darkside-20K, ARGO).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16C7A-4228-5A46-BD90-12C879EA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749" y="2209800"/>
            <a:ext cx="4035851" cy="306349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C69D9C0-9623-C64E-8681-EB6CCAA4202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010400" y="3276600"/>
            <a:ext cx="320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Abdullah, Feng, Iwamoto,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Lillard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( 2016)</a:t>
            </a:r>
            <a:endParaRPr lang="en-US" sz="1200" dirty="0">
              <a:latin typeface="Arial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32500E6-924C-3F41-B305-3966008FB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09800"/>
            <a:ext cx="4267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example: MSSM4G, MSSM + vector-like 4</a:t>
            </a:r>
            <a:r>
              <a:rPr lang="en-US" baseline="30000" dirty="0"/>
              <a:t>th</a:t>
            </a:r>
            <a:r>
              <a:rPr lang="en-US" dirty="0"/>
              <a:t> generation.</a:t>
            </a:r>
          </a:p>
          <a:p>
            <a:endParaRPr lang="en-US" sz="1200" dirty="0"/>
          </a:p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DM is 200-700 GeV and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Bino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-like, so scatters very weakly, but freezes out correctly through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cc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Wingdings"/>
              </a:rPr>
              <a:t>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sym typeface="Wingdings"/>
              </a:rPr>
              <a:t>4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sym typeface="Wingdings"/>
              </a:rPr>
              <a:t>4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Wingding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209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914400"/>
            <a:ext cx="8839200" cy="1676400"/>
          </a:xfrm>
        </p:spPr>
        <p:txBody>
          <a:bodyPr/>
          <a:lstStyle/>
          <a:p>
            <a:r>
              <a:rPr lang="en-US" altLang="en-US" dirty="0"/>
              <a:t>For the next many years, the energy frontier will continue to be dominated by the LHC and HL-LHC.</a:t>
            </a:r>
          </a:p>
          <a:p>
            <a:pPr marL="0" indent="0">
              <a:buNone/>
            </a:pP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COLLIDER SEARCHES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8515B-AFCB-BA4B-9F3F-CFDF6C1D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8" t="2056" b="8710"/>
          <a:stretch/>
        </p:blipFill>
        <p:spPr>
          <a:xfrm>
            <a:off x="4267200" y="2133600"/>
            <a:ext cx="4688276" cy="43307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54" y="1905000"/>
            <a:ext cx="4116946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The LHC is currently in Long Shutdown 2, but will start up again in 2021 and run till ~2037. Will we find new particles through conventional searches?</a:t>
            </a:r>
          </a:p>
          <a:p>
            <a:endParaRPr lang="en-US" altLang="en-US" sz="1200" dirty="0"/>
          </a:p>
          <a:p>
            <a:r>
              <a:rPr lang="en-US" altLang="en-US" dirty="0"/>
              <a:t>What other approaches can enhance the prospects for discovering DM and other new particles?</a:t>
            </a:r>
          </a:p>
          <a:p>
            <a:pPr marL="0" indent="0">
              <a:buFont typeface="Arial" charset="0"/>
              <a:buNone/>
            </a:pP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34364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914400"/>
            <a:ext cx="8839200" cy="1676400"/>
          </a:xfrm>
        </p:spPr>
        <p:txBody>
          <a:bodyPr/>
          <a:lstStyle/>
          <a:p>
            <a:r>
              <a:rPr lang="en-US" altLang="en-US" dirty="0"/>
              <a:t>Machine learning is now able to optimize searches over conventional methods.  </a:t>
            </a:r>
          </a:p>
          <a:p>
            <a:endParaRPr lang="en-US" altLang="en-US" sz="1200" dirty="0"/>
          </a:p>
          <a:p>
            <a:r>
              <a:rPr lang="en-US" altLang="en-US" dirty="0"/>
              <a:t>For example: identifying the originating quark / </a:t>
            </a:r>
            <a:r>
              <a:rPr lang="en-US" altLang="en-US" dirty="0" err="1"/>
              <a:t>gloun</a:t>
            </a:r>
            <a:r>
              <a:rPr lang="en-US" altLang="en-US" dirty="0"/>
              <a:t> from a hadronic shower.</a:t>
            </a:r>
          </a:p>
          <a:p>
            <a:endParaRPr lang="en-US" altLang="en-US" dirty="0"/>
          </a:p>
          <a:p>
            <a:pPr marL="0" indent="0">
              <a:buNone/>
            </a:pP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BEE236-6B07-694F-BB68-B397C87DC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1800"/>
            <a:ext cx="3505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alt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AE33C-B82B-E34C-8390-ED621007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952114"/>
            <a:ext cx="5257800" cy="37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9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914400"/>
            <a:ext cx="8839200" cy="16764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MACHINE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13A68-F645-FF4F-B020-C8F6C753D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559" y="2209800"/>
            <a:ext cx="4127226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354E6-45FB-1E45-91BA-5BF2AC47EC19}"/>
              </a:ext>
            </a:extLst>
          </p:cNvPr>
          <p:cNvSpPr txBox="1"/>
          <p:nvPr/>
        </p:nvSpPr>
        <p:spPr>
          <a:xfrm>
            <a:off x="5486400" y="6169410"/>
            <a:ext cx="2923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Butter, </a:t>
            </a:r>
            <a:r>
              <a:rPr lang="en-US" sz="1200" dirty="0" err="1"/>
              <a:t>Kasieczka</a:t>
            </a:r>
            <a:r>
              <a:rPr lang="en-US" sz="1200" dirty="0"/>
              <a:t>, </a:t>
            </a:r>
            <a:r>
              <a:rPr lang="en-US" sz="1200" dirty="0" err="1"/>
              <a:t>Plehn</a:t>
            </a:r>
            <a:r>
              <a:rPr lang="en-US" sz="1200" dirty="0"/>
              <a:t>, Russell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BAA571-2884-F840-B29B-D4A4EE5C635A}"/>
              </a:ext>
            </a:extLst>
          </p:cNvPr>
          <p:cNvSpPr txBox="1"/>
          <p:nvPr/>
        </p:nvSpPr>
        <p:spPr>
          <a:xfrm>
            <a:off x="653645" y="6169410"/>
            <a:ext cx="3700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Guest, </a:t>
            </a:r>
            <a:r>
              <a:rPr lang="en-US" sz="1200" dirty="0" err="1"/>
              <a:t>Collado</a:t>
            </a:r>
            <a:r>
              <a:rPr lang="en-US" sz="1200" dirty="0"/>
              <a:t>, </a:t>
            </a:r>
            <a:r>
              <a:rPr lang="en-US" sz="1200" dirty="0" err="1"/>
              <a:t>Baldi</a:t>
            </a:r>
            <a:r>
              <a:rPr lang="en-US" sz="1200" dirty="0"/>
              <a:t>, Hsu, Urban, </a:t>
            </a:r>
            <a:r>
              <a:rPr lang="en-US" sz="1200" dirty="0" err="1"/>
              <a:t>Whiteson</a:t>
            </a:r>
            <a:r>
              <a:rPr lang="en-US" sz="1200" dirty="0"/>
              <a:t> (2016)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25A7C-F0A3-DA4F-BF84-B13C27E72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78" y="2133600"/>
            <a:ext cx="3919219" cy="403581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9C5301-C7FE-8047-98BD-492D0565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99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Examples: b-quark tagging (left) and top-quark tagging (right).  Top curves are from neural network, bottom curves are using expert-curated variables (note log scale). </a:t>
            </a:r>
          </a:p>
          <a:p>
            <a:endParaRPr lang="en-US" altLang="en-US" dirty="0"/>
          </a:p>
          <a:p>
            <a:pPr marL="0" indent="0">
              <a:buFont typeface="Arial" charset="0"/>
              <a:buNone/>
            </a:pP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94126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62976</TotalTime>
  <Words>1709</Words>
  <Application>Microsoft Macintosh PowerPoint</Application>
  <PresentationFormat>On-screen Show (4:3)</PresentationFormat>
  <Paragraphs>330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Calibri</vt:lpstr>
      <vt:lpstr>Symbol</vt:lpstr>
      <vt:lpstr>Wingdings</vt:lpstr>
      <vt:lpstr>office_arial</vt:lpstr>
      <vt:lpstr>PowerPoint Presentation</vt:lpstr>
      <vt:lpstr>PowerPoint Presentation</vt:lpstr>
      <vt:lpstr>PowerPoint Presentation</vt:lpstr>
      <vt:lpstr>DARK MATTER</vt:lpstr>
      <vt:lpstr>WIMP PARADIGM</vt:lpstr>
      <vt:lpstr>WIMP STATUS</vt:lpstr>
      <vt:lpstr>PowerPoint Presentation</vt:lpstr>
      <vt:lpstr>PowerPoint Presentation</vt:lpstr>
      <vt:lpstr>PowerPoint Presentation</vt:lpstr>
      <vt:lpstr>AXIONS</vt:lpstr>
      <vt:lpstr>NEW CANDIDATES</vt:lpstr>
      <vt:lpstr>PowerPoint Presentation</vt:lpstr>
      <vt:lpstr>THE NEW PARTICLE LANDSCAPE</vt:lpstr>
      <vt:lpstr>LIGHT, WEAKLY-INTERACTING PARTICLES</vt:lpstr>
      <vt:lpstr>THE NEW PARTICLE LANDSCAPE</vt:lpstr>
      <vt:lpstr>DARK SECTORS</vt:lpstr>
      <vt:lpstr>STRUCTURE FORMATION WITH SIDM</vt:lpstr>
      <vt:lpstr>PowerPoint Presentation</vt:lpstr>
      <vt:lpstr>NEW COLLIDER/ACCELERATOR EXPERIMENTS</vt:lpstr>
      <vt:lpstr>FASER: FORWARD SEARCH EXPERIMENT</vt:lpstr>
      <vt:lpstr>FASER LOCATION</vt:lpstr>
      <vt:lpstr>FASER DETECTOR</vt:lpstr>
      <vt:lpstr>DARK PHOTON SENSITIVITY REACH</vt:lpstr>
      <vt:lpstr>FASER COLLABORATION</vt:lpstr>
      <vt:lpstr>FASER LOCATION NOW</vt:lpstr>
      <vt:lpstr>FASER CONSTRUCTION NOW</vt:lpstr>
      <vt:lpstr>COMPLEMENTARY EXPERIMENTS AT THE LHC</vt:lpstr>
    </vt:vector>
  </TitlesOfParts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1373</cp:revision>
  <cp:lastPrinted>2019-09-06T01:34:01Z</cp:lastPrinted>
  <dcterms:created xsi:type="dcterms:W3CDTF">2011-05-01T15:38:23Z</dcterms:created>
  <dcterms:modified xsi:type="dcterms:W3CDTF">2019-10-08T07:53:47Z</dcterms:modified>
</cp:coreProperties>
</file>