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19"/>
  </p:notesMasterIdLst>
  <p:handoutMasterIdLst>
    <p:handoutMasterId r:id="rId20"/>
  </p:handoutMasterIdLst>
  <p:sldIdLst>
    <p:sldId id="889" r:id="rId2"/>
    <p:sldId id="883" r:id="rId3"/>
    <p:sldId id="928" r:id="rId4"/>
    <p:sldId id="934" r:id="rId5"/>
    <p:sldId id="946" r:id="rId6"/>
    <p:sldId id="931" r:id="rId7"/>
    <p:sldId id="932" r:id="rId8"/>
    <p:sldId id="933" r:id="rId9"/>
    <p:sldId id="942" r:id="rId10"/>
    <p:sldId id="936" r:id="rId11"/>
    <p:sldId id="940" r:id="rId12"/>
    <p:sldId id="944" r:id="rId13"/>
    <p:sldId id="937" r:id="rId14"/>
    <p:sldId id="938" r:id="rId15"/>
    <p:sldId id="941" r:id="rId16"/>
    <p:sldId id="920" r:id="rId17"/>
    <p:sldId id="947"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00B050"/>
    <a:srgbClr val="000000"/>
    <a:srgbClr val="F2E9D7"/>
    <a:srgbClr val="4A7EBB"/>
    <a:srgbClr val="17375E"/>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472" autoAdjust="0"/>
    <p:restoredTop sz="50000" autoAdjust="0"/>
  </p:normalViewPr>
  <p:slideViewPr>
    <p:cSldViewPr snapToObjects="1">
      <p:cViewPr varScale="1">
        <p:scale>
          <a:sx n="100" d="100"/>
          <a:sy n="100" d="100"/>
        </p:scale>
        <p:origin x="160"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1" d="100"/>
        <a:sy n="111" d="100"/>
      </p:scale>
      <p:origin x="0" y="5832"/>
    </p:cViewPr>
  </p:sorterViewPr>
  <p:notesViewPr>
    <p:cSldViewPr snapToObjects="1">
      <p:cViewPr varScale="1">
        <p:scale>
          <a:sx n="144" d="100"/>
          <a:sy n="144" d="100"/>
        </p:scale>
        <p:origin x="4536"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615F4BDE-EB1E-5245-960C-40D7243C402E}" type="datetime1">
              <a:rPr lang="en-US"/>
              <a:pPr/>
              <a:t>7/21/20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6FDA90A-D940-C24D-B8BA-FEF64AE6C9F7}" type="slidenum">
              <a:rPr lang="en-US"/>
              <a:pPr/>
              <a:t>‹#›</a:t>
            </a:fld>
            <a:endParaRPr lang="en-US"/>
          </a:p>
        </p:txBody>
      </p:sp>
    </p:spTree>
    <p:extLst>
      <p:ext uri="{BB962C8B-B14F-4D97-AF65-F5344CB8AC3E}">
        <p14:creationId xmlns:p14="http://schemas.microsoft.com/office/powerpoint/2010/main" val="397440180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F6F9E314-5CA5-9043-97DF-2DA186874F47}" type="datetime1">
              <a:rPr lang="en-US"/>
              <a:pPr/>
              <a:t>7/21/20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E4DC66B-5A4D-704C-951F-C2EEB6AF22EF}" type="slidenum">
              <a:rPr lang="en-US"/>
              <a:pPr/>
              <a:t>‹#›</a:t>
            </a:fld>
            <a:endParaRPr lang="en-US"/>
          </a:p>
        </p:txBody>
      </p:sp>
    </p:spTree>
    <p:extLst>
      <p:ext uri="{BB962C8B-B14F-4D97-AF65-F5344CB8AC3E}">
        <p14:creationId xmlns:p14="http://schemas.microsoft.com/office/powerpoint/2010/main" val="495084801"/>
      </p:ext>
    </p:extLst>
  </p:cSld>
  <p:clrMap bg1="lt1" tx1="dk1" bg2="lt2" tx2="dk2" accent1="accent1" accent2="accent2" accent3="accent3" accent4="accent4" accent5="accent5" accent6="accent6" hlink="hlink" folHlink="folHlink"/>
  <p:hf hdr="0" ftr="0"/>
  <p:notesStyle>
    <a:lvl1pPr algn="l" defTabSz="457200" rtl="0" fontAlgn="base">
      <a:spcBef>
        <a:spcPct val="30000"/>
      </a:spcBef>
      <a:spcAft>
        <a:spcPct val="0"/>
      </a:spcAft>
      <a:defRPr sz="1200" kern="1200">
        <a:solidFill>
          <a:schemeClr val="tx1"/>
        </a:solidFill>
        <a:latin typeface="+mn-lt"/>
        <a:ea typeface="ＭＳ Ｐゴシック" charset="0"/>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389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E1F641B-6BBA-8347-9F4F-072BA9C2AE85}" type="slidenum">
              <a:rPr lang="en-US">
                <a:latin typeface="Calibri" charset="0"/>
              </a:rPr>
              <a:pPr eaLnBrk="1" hangingPunct="1"/>
              <a:t>1</a:t>
            </a:fld>
            <a:endParaRPr lang="en-US">
              <a:latin typeface="Calibri" charset="0"/>
            </a:endParaRPr>
          </a:p>
        </p:txBody>
      </p:sp>
    </p:spTree>
    <p:extLst>
      <p:ext uri="{BB962C8B-B14F-4D97-AF65-F5344CB8AC3E}">
        <p14:creationId xmlns:p14="http://schemas.microsoft.com/office/powerpoint/2010/main" val="2506220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F6F9E314-5CA5-9043-97DF-2DA186874F47}" type="datetime1">
              <a:rPr lang="en-US" smtClean="0"/>
              <a:pPr/>
              <a:t>7/21/20</a:t>
            </a:fld>
            <a:endParaRPr lang="en-US"/>
          </a:p>
        </p:txBody>
      </p:sp>
      <p:sp>
        <p:nvSpPr>
          <p:cNvPr id="5" name="Slide Number Placeholder 4"/>
          <p:cNvSpPr>
            <a:spLocks noGrp="1"/>
          </p:cNvSpPr>
          <p:nvPr>
            <p:ph type="sldNum" sz="quarter" idx="5"/>
          </p:nvPr>
        </p:nvSpPr>
        <p:spPr/>
        <p:txBody>
          <a:bodyPr/>
          <a:lstStyle/>
          <a:p>
            <a:fld id="{1E4DC66B-5A4D-704C-951F-C2EEB6AF22EF}" type="slidenum">
              <a:rPr lang="en-US" smtClean="0"/>
              <a:pPr/>
              <a:t>11</a:t>
            </a:fld>
            <a:endParaRPr lang="en-US"/>
          </a:p>
        </p:txBody>
      </p:sp>
    </p:spTree>
    <p:extLst>
      <p:ext uri="{BB962C8B-B14F-4D97-AF65-F5344CB8AC3E}">
        <p14:creationId xmlns:p14="http://schemas.microsoft.com/office/powerpoint/2010/main" val="151659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F6F9E314-5CA5-9043-97DF-2DA186874F47}" type="datetime1">
              <a:rPr lang="en-US" smtClean="0"/>
              <a:pPr/>
              <a:t>7/21/20</a:t>
            </a:fld>
            <a:endParaRPr lang="en-US"/>
          </a:p>
        </p:txBody>
      </p:sp>
      <p:sp>
        <p:nvSpPr>
          <p:cNvPr id="5" name="Slide Number Placeholder 4"/>
          <p:cNvSpPr>
            <a:spLocks noGrp="1"/>
          </p:cNvSpPr>
          <p:nvPr>
            <p:ph type="sldNum" sz="quarter" idx="5"/>
          </p:nvPr>
        </p:nvSpPr>
        <p:spPr/>
        <p:txBody>
          <a:bodyPr/>
          <a:lstStyle/>
          <a:p>
            <a:fld id="{1E4DC66B-5A4D-704C-951F-C2EEB6AF22EF}" type="slidenum">
              <a:rPr lang="en-US" smtClean="0"/>
              <a:pPr/>
              <a:t>12</a:t>
            </a:fld>
            <a:endParaRPr lang="en-US"/>
          </a:p>
        </p:txBody>
      </p:sp>
    </p:spTree>
    <p:extLst>
      <p:ext uri="{BB962C8B-B14F-4D97-AF65-F5344CB8AC3E}">
        <p14:creationId xmlns:p14="http://schemas.microsoft.com/office/powerpoint/2010/main" val="3979315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004944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95400" y="168275"/>
            <a:ext cx="6858000" cy="441325"/>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990600"/>
            <a:ext cx="8229600" cy="5392738"/>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23"/>
          <p:cNvSpPr txBox="1">
            <a:spLocks noChangeArrowheads="1"/>
          </p:cNvSpPr>
          <p:nvPr/>
        </p:nvSpPr>
        <p:spPr bwMode="auto">
          <a:xfrm>
            <a:off x="8162925" y="6138863"/>
            <a:ext cx="450850" cy="244475"/>
          </a:xfrm>
          <a:prstGeom prst="rect">
            <a:avLst/>
          </a:prstGeom>
          <a:noFill/>
          <a:ln w="9525">
            <a:noFill/>
            <a:miter lim="800000"/>
            <a:headEnd/>
            <a:tailEnd/>
          </a:ln>
          <a:effectLst/>
        </p:spPr>
        <p:txBody>
          <a:bodyPr>
            <a:spAutoFit/>
          </a:bodyPr>
          <a:lstStyle/>
          <a:p>
            <a:pPr algn="ctr" defTabSz="914400">
              <a:defRPr/>
            </a:pPr>
            <a:endParaRPr lang="en-US" sz="1000">
              <a:solidFill>
                <a:srgbClr val="000000"/>
              </a:solidFill>
              <a:latin typeface="+mn-lt"/>
              <a:ea typeface="ＭＳ Ｐゴシック" pitchFamily="-108" charset="-128"/>
              <a:cs typeface="ＭＳ Ｐゴシック" pitchFamily="-108" charset="-128"/>
            </a:endParaRPr>
          </a:p>
        </p:txBody>
      </p:sp>
      <p:sp>
        <p:nvSpPr>
          <p:cNvPr id="8" name="Line 28"/>
          <p:cNvSpPr>
            <a:spLocks noChangeShapeType="1"/>
          </p:cNvSpPr>
          <p:nvPr/>
        </p:nvSpPr>
        <p:spPr bwMode="auto">
          <a:xfrm>
            <a:off x="304800" y="715963"/>
            <a:ext cx="8474075" cy="0"/>
          </a:xfrm>
          <a:prstGeom prst="line">
            <a:avLst/>
          </a:prstGeom>
          <a:noFill/>
          <a:ln w="57150">
            <a:solidFill>
              <a:srgbClr val="0B4599"/>
            </a:solidFill>
            <a:round/>
            <a:headEnd/>
            <a:tailEnd/>
          </a:ln>
          <a:effectLst/>
        </p:spPr>
        <p:txBody>
          <a:bodyPr/>
          <a:lstStyle/>
          <a:p>
            <a:pPr algn="ctr" defTabSz="914400">
              <a:defRPr/>
            </a:pPr>
            <a:endParaRPr lang="en-US">
              <a:solidFill>
                <a:srgbClr val="000000"/>
              </a:solidFill>
              <a:latin typeface="+mn-lt"/>
              <a:ea typeface="ＭＳ Ｐゴシック" pitchFamily="-106" charset="-128"/>
              <a:cs typeface="ＭＳ Ｐゴシック" pitchFamily="-106" charset="-128"/>
            </a:endParaRPr>
          </a:p>
        </p:txBody>
      </p:sp>
      <p:sp>
        <p:nvSpPr>
          <p:cNvPr id="9" name="Rectangle 4"/>
          <p:cNvSpPr txBox="1">
            <a:spLocks noChangeArrowheads="1"/>
          </p:cNvSpPr>
          <p:nvPr/>
        </p:nvSpPr>
        <p:spPr>
          <a:xfrm>
            <a:off x="101600" y="6535738"/>
            <a:ext cx="2489200" cy="300037"/>
          </a:xfrm>
          <a:prstGeom prst="rect">
            <a:avLst/>
          </a:prstGeom>
          <a:ln>
            <a:noFill/>
          </a:ln>
        </p:spPr>
        <p:style>
          <a:lnRef idx="2">
            <a:schemeClr val="dk1"/>
          </a:lnRef>
          <a:fillRef idx="1">
            <a:schemeClr val="lt1"/>
          </a:fillRef>
          <a:effectRef idx="0">
            <a:schemeClr val="dk1"/>
          </a:effectRef>
          <a:fontRef idx="minor">
            <a:schemeClr val="dk1"/>
          </a:fontRef>
        </p:style>
        <p:txBody>
          <a:bodyPr/>
          <a:lstStyle>
            <a:lvl1pPr>
              <a:defRPr sz="1200">
                <a:solidFill>
                  <a:srgbClr val="0000FF"/>
                </a:solidFill>
              </a:defRPr>
            </a:lvl1pPr>
          </a:lstStyle>
          <a:p>
            <a:pPr fontAlgn="auto">
              <a:spcBef>
                <a:spcPts val="0"/>
              </a:spcBef>
              <a:spcAft>
                <a:spcPts val="0"/>
              </a:spcAft>
              <a:defRPr/>
            </a:pPr>
            <a:r>
              <a:rPr lang="en-US" baseline="0" dirty="0">
                <a:solidFill>
                  <a:schemeClr val="tx1"/>
                </a:solidFill>
                <a:latin typeface="+mn-lt"/>
                <a:ea typeface="+mn-ea"/>
                <a:cs typeface="+mn-cs"/>
              </a:rPr>
              <a:t>21 July 2020</a:t>
            </a:r>
            <a:endParaRPr lang="en-US" dirty="0">
              <a:solidFill>
                <a:schemeClr val="tx1"/>
              </a:solidFill>
              <a:latin typeface="+mn-lt"/>
              <a:ea typeface="+mn-ea"/>
              <a:cs typeface="+mn-cs"/>
            </a:endParaRPr>
          </a:p>
        </p:txBody>
      </p:sp>
      <p:sp>
        <p:nvSpPr>
          <p:cNvPr id="10" name="Rectangle 5"/>
          <p:cNvSpPr txBox="1">
            <a:spLocks noChangeArrowheads="1"/>
          </p:cNvSpPr>
          <p:nvPr/>
        </p:nvSpPr>
        <p:spPr>
          <a:xfrm>
            <a:off x="3962400" y="6542088"/>
            <a:ext cx="2895600" cy="290512"/>
          </a:xfrm>
          <a:prstGeom prst="rect">
            <a:avLst/>
          </a:prstGeom>
          <a:ln/>
        </p:spPr>
        <p:txBody>
          <a:bodyPr/>
          <a:lstStyle>
            <a:lvl1pPr>
              <a:defRPr sz="1200">
                <a:solidFill>
                  <a:srgbClr val="0000FF"/>
                </a:solidFill>
              </a:defRPr>
            </a:lvl1pPr>
          </a:lstStyle>
          <a:p>
            <a:pPr fontAlgn="auto">
              <a:spcBef>
                <a:spcPts val="0"/>
              </a:spcBef>
              <a:spcAft>
                <a:spcPts val="0"/>
              </a:spcAft>
              <a:defRPr/>
            </a:pPr>
            <a:r>
              <a:rPr lang="en-US" dirty="0">
                <a:latin typeface="+mn-lt"/>
                <a:ea typeface="+mn-ea"/>
                <a:cs typeface="+mn-cs"/>
              </a:rPr>
              <a:t> </a:t>
            </a:r>
          </a:p>
        </p:txBody>
      </p:sp>
      <p:sp>
        <p:nvSpPr>
          <p:cNvPr id="11" name="Rectangle 6"/>
          <p:cNvSpPr txBox="1">
            <a:spLocks noChangeArrowheads="1"/>
          </p:cNvSpPr>
          <p:nvPr/>
        </p:nvSpPr>
        <p:spPr>
          <a:xfrm>
            <a:off x="7162800" y="6535738"/>
            <a:ext cx="1905000" cy="322262"/>
          </a:xfrm>
          <a:prstGeom prst="rect">
            <a:avLst/>
          </a:prstGeom>
          <a:ln/>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1200" dirty="0">
                <a:solidFill>
                  <a:schemeClr val="tx1"/>
                </a:solidFill>
              </a:rPr>
              <a:t>Feng  </a:t>
            </a:r>
            <a:fld id="{F817A6DC-7C87-374F-AFE6-43B3D5E1F40F}" type="slidenum">
              <a:rPr lang="en-US" sz="1200" smtClean="0">
                <a:solidFill>
                  <a:schemeClr val="tx1"/>
                </a:solidFill>
              </a:rPr>
              <a:pPr algn="r"/>
              <a:t>‹#›</a:t>
            </a:fld>
            <a:endParaRPr lang="en-US" sz="1200" dirty="0">
              <a:solidFill>
                <a:schemeClr val="tx1"/>
              </a:solidFill>
            </a:endParaRPr>
          </a:p>
        </p:txBody>
      </p:sp>
      <p:sp>
        <p:nvSpPr>
          <p:cNvPr id="2" name="Footer Placeholder 1">
            <a:extLst>
              <a:ext uri="{FF2B5EF4-FFF2-40B4-BE49-F238E27FC236}">
                <a16:creationId xmlns:a16="http://schemas.microsoft.com/office/drawing/2014/main" id="{9A566C1A-1D13-9E48-8FEC-12896016A04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14" r:id="rId1"/>
  </p:sldLayoutIdLst>
  <p:hf sldNum="0" hdr="0" ftr="0"/>
  <p:txStyles>
    <p:titleStyle>
      <a:lvl1pPr algn="ctr" defTabSz="457200" rtl="0" fontAlgn="base">
        <a:spcBef>
          <a:spcPct val="0"/>
        </a:spcBef>
        <a:spcAft>
          <a:spcPct val="0"/>
        </a:spcAft>
        <a:defRPr sz="2800" b="1" kern="1200">
          <a:solidFill>
            <a:srgbClr val="000000"/>
          </a:solidFill>
          <a:latin typeface="+mj-lt"/>
          <a:ea typeface="ＭＳ Ｐゴシック" charset="0"/>
          <a:cs typeface="+mj-cs"/>
        </a:defRPr>
      </a:lvl1pPr>
      <a:lvl2pPr algn="ctr" defTabSz="457200" rtl="0" fontAlgn="base">
        <a:spcBef>
          <a:spcPct val="0"/>
        </a:spcBef>
        <a:spcAft>
          <a:spcPct val="0"/>
        </a:spcAft>
        <a:defRPr sz="2800" b="1">
          <a:solidFill>
            <a:srgbClr val="000000"/>
          </a:solidFill>
          <a:latin typeface="Arial" charset="0"/>
          <a:ea typeface="ＭＳ Ｐゴシック" charset="0"/>
        </a:defRPr>
      </a:lvl2pPr>
      <a:lvl3pPr algn="ctr" defTabSz="457200" rtl="0" fontAlgn="base">
        <a:spcBef>
          <a:spcPct val="0"/>
        </a:spcBef>
        <a:spcAft>
          <a:spcPct val="0"/>
        </a:spcAft>
        <a:defRPr sz="2800" b="1">
          <a:solidFill>
            <a:srgbClr val="000000"/>
          </a:solidFill>
          <a:latin typeface="Arial" charset="0"/>
          <a:ea typeface="ＭＳ Ｐゴシック" charset="0"/>
        </a:defRPr>
      </a:lvl3pPr>
      <a:lvl4pPr algn="ctr" defTabSz="457200" rtl="0" fontAlgn="base">
        <a:spcBef>
          <a:spcPct val="0"/>
        </a:spcBef>
        <a:spcAft>
          <a:spcPct val="0"/>
        </a:spcAft>
        <a:defRPr sz="2800" b="1">
          <a:solidFill>
            <a:srgbClr val="000000"/>
          </a:solidFill>
          <a:latin typeface="Arial" charset="0"/>
          <a:ea typeface="ＭＳ Ｐゴシック" charset="0"/>
        </a:defRPr>
      </a:lvl4pPr>
      <a:lvl5pPr algn="ctr" defTabSz="457200" rtl="0" fontAlgn="base">
        <a:spcBef>
          <a:spcPct val="0"/>
        </a:spcBef>
        <a:spcAft>
          <a:spcPct val="0"/>
        </a:spcAft>
        <a:defRPr sz="2800" b="1">
          <a:solidFill>
            <a:srgbClr val="000000"/>
          </a:solidFill>
          <a:latin typeface="Arial"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0.png"/><Relationship Id="rId1" Type="http://schemas.openxmlformats.org/officeDocument/2006/relationships/slideLayout" Target="../slideLayouts/slideLayout1.xml"/><Relationship Id="rId4" Type="http://schemas.openxmlformats.org/officeDocument/2006/relationships/image" Target="../media/image17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762000"/>
            <a:ext cx="91440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en-US" sz="4000" b="1" dirty="0"/>
          </a:p>
        </p:txBody>
      </p:sp>
      <p:sp>
        <p:nvSpPr>
          <p:cNvPr id="7" name="Rectangle 6"/>
          <p:cNvSpPr>
            <a:spLocks noChangeArrowheads="1"/>
          </p:cNvSpPr>
          <p:nvPr/>
        </p:nvSpPr>
        <p:spPr bwMode="auto">
          <a:xfrm>
            <a:off x="304800" y="6211888"/>
            <a:ext cx="8458200" cy="46037"/>
          </a:xfrm>
          <a:prstGeom prst="rect">
            <a:avLst/>
          </a:prstGeom>
          <a:solidFill>
            <a:srgbClr val="000099"/>
          </a:solidFill>
          <a:ln>
            <a:noFill/>
          </a:ln>
          <a:effectLst>
            <a:outerShdw blurRad="63500" dist="23000" dir="5400000" rotWithShape="0">
              <a:srgbClr val="00000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8" name="Rectangle 7"/>
          <p:cNvSpPr>
            <a:spLocks noChangeArrowheads="1"/>
          </p:cNvSpPr>
          <p:nvPr/>
        </p:nvSpPr>
        <p:spPr bwMode="auto">
          <a:xfrm>
            <a:off x="0" y="6400800"/>
            <a:ext cx="9144000" cy="381000"/>
          </a:xfrm>
          <a:prstGeom prst="rect">
            <a:avLst/>
          </a:prstGeom>
          <a:solidFill>
            <a:schemeClr val="bg1"/>
          </a:solidFill>
          <a:ln>
            <a:noFill/>
          </a:ln>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5123" name="Rectangle 3"/>
          <p:cNvSpPr>
            <a:spLocks noChangeArrowheads="1"/>
          </p:cNvSpPr>
          <p:nvPr/>
        </p:nvSpPr>
        <p:spPr bwMode="auto">
          <a:xfrm>
            <a:off x="0" y="3072015"/>
            <a:ext cx="9144000" cy="2185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r>
              <a:rPr lang="en-US" sz="2000" i="1" dirty="0"/>
              <a:t>Open Questions and New Ideas</a:t>
            </a:r>
          </a:p>
          <a:p>
            <a:pPr algn="ctr"/>
            <a:endParaRPr lang="en-US" sz="1200" i="1" dirty="0"/>
          </a:p>
          <a:p>
            <a:pPr algn="ctr"/>
            <a:r>
              <a:rPr lang="en-US" sz="2000" i="1" dirty="0"/>
              <a:t>Snowmass Energy Frontier Workshop</a:t>
            </a:r>
          </a:p>
          <a:p>
            <a:pPr algn="ctr"/>
            <a:endParaRPr lang="en-US" sz="2000" dirty="0"/>
          </a:p>
          <a:p>
            <a:pPr algn="ctr"/>
            <a:endParaRPr lang="en-US" sz="2000" dirty="0"/>
          </a:p>
          <a:p>
            <a:pPr algn="ctr"/>
            <a:r>
              <a:rPr lang="en-US" sz="2000" dirty="0"/>
              <a:t>Jonathan Feng, UC Irvine, 21 July 2020</a:t>
            </a:r>
            <a:endParaRPr lang="en-US" sz="2000" dirty="0">
              <a:sym typeface="Wingdings"/>
            </a:endParaRPr>
          </a:p>
          <a:p>
            <a:pPr algn="ctr"/>
            <a:endParaRPr lang="en-US" sz="2000" dirty="0">
              <a:sym typeface="Wingdings"/>
            </a:endParaRPr>
          </a:p>
          <a:p>
            <a:pPr algn="ctr"/>
            <a:endParaRPr lang="en-US" sz="2000" dirty="0">
              <a:sym typeface="Wingdings"/>
            </a:endParaRPr>
          </a:p>
          <a:p>
            <a:pPr algn="ctr"/>
            <a:endParaRPr lang="en-US" sz="2000" dirty="0">
              <a:sym typeface="Wingdings"/>
            </a:endParaRPr>
          </a:p>
          <a:p>
            <a:pPr algn="ctr"/>
            <a:endParaRPr lang="en-US" sz="2000" dirty="0">
              <a:sym typeface="Wingdings"/>
            </a:endParaRPr>
          </a:p>
          <a:p>
            <a:pPr algn="ctr"/>
            <a:endParaRPr lang="en-US" sz="1200" dirty="0"/>
          </a:p>
          <a:p>
            <a:pPr algn="ctr"/>
            <a:endParaRPr lang="en-US" sz="1200" dirty="0"/>
          </a:p>
        </p:txBody>
      </p:sp>
      <p:pic>
        <p:nvPicPr>
          <p:cNvPr id="14" name="Picture 13">
            <a:extLst>
              <a:ext uri="{FF2B5EF4-FFF2-40B4-BE49-F238E27FC236}">
                <a16:creationId xmlns:a16="http://schemas.microsoft.com/office/drawing/2014/main" id="{1B69DA5E-5C56-6B49-9A2D-BB6032CAABC1}"/>
              </a:ext>
            </a:extLst>
          </p:cNvPr>
          <p:cNvPicPr>
            <a:picLocks noChangeAspect="1"/>
          </p:cNvPicPr>
          <p:nvPr/>
        </p:nvPicPr>
        <p:blipFill>
          <a:blip r:embed="rId3"/>
          <a:stretch>
            <a:fillRect/>
          </a:stretch>
        </p:blipFill>
        <p:spPr>
          <a:xfrm>
            <a:off x="1634734" y="5563915"/>
            <a:ext cx="1711308" cy="488946"/>
          </a:xfrm>
          <a:prstGeom prst="rect">
            <a:avLst/>
          </a:prstGeom>
        </p:spPr>
      </p:pic>
      <p:pic>
        <p:nvPicPr>
          <p:cNvPr id="15" name="Picture 14">
            <a:extLst>
              <a:ext uri="{FF2B5EF4-FFF2-40B4-BE49-F238E27FC236}">
                <a16:creationId xmlns:a16="http://schemas.microsoft.com/office/drawing/2014/main" id="{2A0B97C5-96DE-E94A-A393-2C22EA2F0247}"/>
              </a:ext>
            </a:extLst>
          </p:cNvPr>
          <p:cNvPicPr>
            <a:picLocks noChangeAspect="1"/>
          </p:cNvPicPr>
          <p:nvPr/>
        </p:nvPicPr>
        <p:blipFill>
          <a:blip r:embed="rId4"/>
          <a:stretch>
            <a:fillRect/>
          </a:stretch>
        </p:blipFill>
        <p:spPr>
          <a:xfrm>
            <a:off x="3990176" y="5548711"/>
            <a:ext cx="2734564" cy="519355"/>
          </a:xfrm>
          <a:prstGeom prst="rect">
            <a:avLst/>
          </a:prstGeom>
        </p:spPr>
      </p:pic>
      <p:pic>
        <p:nvPicPr>
          <p:cNvPr id="17" name="Picture 16">
            <a:extLst>
              <a:ext uri="{FF2B5EF4-FFF2-40B4-BE49-F238E27FC236}">
                <a16:creationId xmlns:a16="http://schemas.microsoft.com/office/drawing/2014/main" id="{3DEF246E-C0F0-284D-9F72-F701A6ED6D6B}"/>
              </a:ext>
            </a:extLst>
          </p:cNvPr>
          <p:cNvPicPr>
            <a:picLocks noChangeAspect="1"/>
          </p:cNvPicPr>
          <p:nvPr/>
        </p:nvPicPr>
        <p:blipFill>
          <a:blip r:embed="rId5"/>
          <a:stretch>
            <a:fillRect/>
          </a:stretch>
        </p:blipFill>
        <p:spPr>
          <a:xfrm>
            <a:off x="295577" y="5460877"/>
            <a:ext cx="695023" cy="695023"/>
          </a:xfrm>
          <a:prstGeom prst="rect">
            <a:avLst/>
          </a:prstGeom>
        </p:spPr>
      </p:pic>
      <p:pic>
        <p:nvPicPr>
          <p:cNvPr id="19" name="Picture 18">
            <a:extLst>
              <a:ext uri="{FF2B5EF4-FFF2-40B4-BE49-F238E27FC236}">
                <a16:creationId xmlns:a16="http://schemas.microsoft.com/office/drawing/2014/main" id="{7181E317-B8D8-BA43-9A3A-5399C6C49F45}"/>
              </a:ext>
            </a:extLst>
          </p:cNvPr>
          <p:cNvPicPr>
            <a:picLocks noChangeAspect="1"/>
          </p:cNvPicPr>
          <p:nvPr/>
        </p:nvPicPr>
        <p:blipFill rotWithShape="1">
          <a:blip r:embed="rId6"/>
          <a:srcRect r="7550"/>
          <a:stretch/>
        </p:blipFill>
        <p:spPr>
          <a:xfrm>
            <a:off x="7368874" y="5455458"/>
            <a:ext cx="1394126" cy="705861"/>
          </a:xfrm>
          <a:prstGeom prst="rect">
            <a:avLst/>
          </a:prstGeom>
        </p:spPr>
      </p:pic>
      <p:sp>
        <p:nvSpPr>
          <p:cNvPr id="12" name="Rectangle 3">
            <a:extLst>
              <a:ext uri="{FF2B5EF4-FFF2-40B4-BE49-F238E27FC236}">
                <a16:creationId xmlns:a16="http://schemas.microsoft.com/office/drawing/2014/main" id="{2652BFD4-F3D5-3A41-B9DA-DACF1B2A552B}"/>
              </a:ext>
            </a:extLst>
          </p:cNvPr>
          <p:cNvSpPr>
            <a:spLocks noChangeArrowheads="1"/>
          </p:cNvSpPr>
          <p:nvPr/>
        </p:nvSpPr>
        <p:spPr bwMode="auto">
          <a:xfrm>
            <a:off x="0" y="1828799"/>
            <a:ext cx="9144000" cy="9649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4800" b="1" dirty="0">
                <a:latin typeface="+mn-lt"/>
              </a:rPr>
              <a:t>F</a:t>
            </a:r>
            <a:r>
              <a:rPr lang="en-US" sz="4000" b="1" dirty="0">
                <a:latin typeface="+mn-lt"/>
              </a:rPr>
              <a:t>ORWARD </a:t>
            </a:r>
            <a:r>
              <a:rPr lang="en-US" sz="4800" b="1" dirty="0">
                <a:latin typeface="+mn-lt"/>
              </a:rPr>
              <a:t>P</a:t>
            </a:r>
            <a:r>
              <a:rPr lang="en-US" sz="4000" b="1" dirty="0">
                <a:latin typeface="+mn-lt"/>
              </a:rPr>
              <a:t>HYSICS AND </a:t>
            </a:r>
            <a:r>
              <a:rPr lang="en-US" sz="4800" b="1" dirty="0">
                <a:latin typeface="+mn-lt"/>
              </a:rPr>
              <a:t>BSM</a:t>
            </a:r>
            <a:endParaRPr lang="en-US" sz="4800" b="1" dirty="0"/>
          </a:p>
          <a:p>
            <a:pPr algn="ctr"/>
            <a:endParaRPr lang="en-US" sz="2400" b="1" dirty="0"/>
          </a:p>
        </p:txBody>
      </p:sp>
    </p:spTree>
    <p:extLst>
      <p:ext uri="{BB962C8B-B14F-4D97-AF65-F5344CB8AC3E}">
        <p14:creationId xmlns:p14="http://schemas.microsoft.com/office/powerpoint/2010/main" val="989936693"/>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79462"/>
            <a:ext cx="8839200" cy="5392738"/>
          </a:xfrm>
        </p:spPr>
        <p:txBody>
          <a:bodyPr>
            <a:noAutofit/>
          </a:bodyPr>
          <a:lstStyle/>
          <a:p>
            <a:r>
              <a:rPr lang="en-US" sz="2000" dirty="0"/>
              <a:t>FASER and </a:t>
            </a:r>
            <a:r>
              <a:rPr lang="en-US" sz="2000" dirty="0" err="1"/>
              <a:t>FASER</a:t>
            </a:r>
            <a:r>
              <a:rPr lang="en-US" sz="2000" dirty="0" err="1">
                <a:latin typeface="Symbol" pitchFamily="2" charset="2"/>
              </a:rPr>
              <a:t>n</a:t>
            </a:r>
            <a:r>
              <a:rPr lang="en-US" sz="2000" dirty="0"/>
              <a:t> are approved, funded, under construction for Run 3. </a:t>
            </a:r>
          </a:p>
          <a:p>
            <a:pPr lvl="1"/>
            <a:r>
              <a:rPr lang="en-US" sz="1600" dirty="0"/>
              <a:t>50cm deep trench puts the detectors on axis. Coverage: </a:t>
            </a:r>
            <a:r>
              <a:rPr lang="en-US" sz="1600" dirty="0">
                <a:latin typeface="Symbol" pitchFamily="2" charset="2"/>
              </a:rPr>
              <a:t>h</a:t>
            </a:r>
            <a:r>
              <a:rPr lang="en-US" sz="1600" dirty="0"/>
              <a:t> &gt; 9, total length: 6 m.</a:t>
            </a:r>
          </a:p>
          <a:p>
            <a:pPr lvl="1"/>
            <a:r>
              <a:rPr lang="en-US" sz="1600" dirty="0"/>
              <a:t>FASER: tracker and calorimeter, detects LLP decay to pair of </a:t>
            </a:r>
            <a:r>
              <a:rPr lang="en-US" sz="1600" dirty="0" err="1"/>
              <a:t>TeV</a:t>
            </a:r>
            <a:r>
              <a:rPr lang="en-US" sz="1600" dirty="0"/>
              <a:t> charged tracks.  Background negligible (FLUKA simulations validated by prototype detector in 2018).</a:t>
            </a:r>
          </a:p>
          <a:p>
            <a:pPr lvl="1"/>
            <a:r>
              <a:rPr lang="en-US" sz="1600" dirty="0" err="1"/>
              <a:t>FASER</a:t>
            </a:r>
            <a:r>
              <a:rPr lang="en-US" sz="1600" dirty="0" err="1">
                <a:latin typeface="Symbol" pitchFamily="2" charset="2"/>
              </a:rPr>
              <a:t>n</a:t>
            </a:r>
            <a:r>
              <a:rPr lang="en-US" sz="1600" dirty="0"/>
              <a:t>: emulsion detector, detects CC and NC neutrino interactions.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endParaRPr lang="en-US" sz="1200" dirty="0"/>
          </a:p>
          <a:p>
            <a:r>
              <a:rPr lang="en-US" sz="2000" dirty="0"/>
              <a:t>SND@LHC also been proposed as a (slightly) off-axis </a:t>
            </a:r>
            <a:r>
              <a:rPr lang="en-US" sz="2000" dirty="0">
                <a:latin typeface="Symbol" pitchFamily="2" charset="2"/>
              </a:rPr>
              <a:t>n</a:t>
            </a:r>
            <a:r>
              <a:rPr lang="en-US" sz="2000" dirty="0"/>
              <a:t> </a:t>
            </a:r>
            <a:r>
              <a:rPr lang="en-US" sz="2000" dirty="0" err="1"/>
              <a:t>expt</a:t>
            </a:r>
            <a:r>
              <a:rPr lang="en-US" sz="2000" dirty="0"/>
              <a:t> in TI18. </a:t>
            </a:r>
          </a:p>
          <a:p>
            <a:endParaRPr lang="en-US" sz="1200" dirty="0"/>
          </a:p>
        </p:txBody>
      </p:sp>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76200" y="244475"/>
            <a:ext cx="8991600" cy="441325"/>
          </a:xfrm>
        </p:spPr>
        <p:txBody>
          <a:bodyPr/>
          <a:lstStyle/>
          <a:p>
            <a:r>
              <a:rPr lang="en-US" dirty="0">
                <a:latin typeface="+mn-lt"/>
              </a:rPr>
              <a:t>WHAT’S IT GOOD FOR?</a:t>
            </a:r>
          </a:p>
        </p:txBody>
      </p:sp>
      <p:grpSp>
        <p:nvGrpSpPr>
          <p:cNvPr id="2" name="Group 1">
            <a:extLst>
              <a:ext uri="{FF2B5EF4-FFF2-40B4-BE49-F238E27FC236}">
                <a16:creationId xmlns:a16="http://schemas.microsoft.com/office/drawing/2014/main" id="{4222907A-7E36-B44F-BF5D-05C04AA53BDD}"/>
              </a:ext>
            </a:extLst>
          </p:cNvPr>
          <p:cNvGrpSpPr/>
          <p:nvPr/>
        </p:nvGrpSpPr>
        <p:grpSpPr>
          <a:xfrm>
            <a:off x="971550" y="2362200"/>
            <a:ext cx="7200900" cy="3733799"/>
            <a:chOff x="1181100" y="3032124"/>
            <a:chExt cx="6781799" cy="3581401"/>
          </a:xfrm>
        </p:grpSpPr>
        <p:pic>
          <p:nvPicPr>
            <p:cNvPr id="4" name="Picture 3">
              <a:extLst>
                <a:ext uri="{FF2B5EF4-FFF2-40B4-BE49-F238E27FC236}">
                  <a16:creationId xmlns:a16="http://schemas.microsoft.com/office/drawing/2014/main" id="{C113D7CF-9EE7-664D-8629-21B1A4538C42}"/>
                </a:ext>
              </a:extLst>
            </p:cNvPr>
            <p:cNvPicPr/>
            <p:nvPr/>
          </p:nvPicPr>
          <p:blipFill>
            <a:blip r:embed="rId2">
              <a:extLst>
                <a:ext uri="{28A0092B-C50C-407E-A947-70E740481C1C}">
                  <a14:useLocalDpi xmlns:a14="http://schemas.microsoft.com/office/drawing/2010/main" val="0"/>
                </a:ext>
              </a:extLst>
            </a:blip>
            <a:stretch>
              <a:fillRect/>
            </a:stretch>
          </p:blipFill>
          <p:spPr>
            <a:xfrm>
              <a:off x="1181100" y="3032124"/>
              <a:ext cx="6781799" cy="3581401"/>
            </a:xfrm>
            <a:prstGeom prst="rect">
              <a:avLst/>
            </a:prstGeom>
          </p:spPr>
        </p:pic>
        <p:cxnSp>
          <p:nvCxnSpPr>
            <p:cNvPr id="5" name="Straight Arrow Connector 4">
              <a:extLst>
                <a:ext uri="{FF2B5EF4-FFF2-40B4-BE49-F238E27FC236}">
                  <a16:creationId xmlns:a16="http://schemas.microsoft.com/office/drawing/2014/main" id="{E96E24C9-DA85-C743-9FA3-2D2A645CCAA6}"/>
                </a:ext>
              </a:extLst>
            </p:cNvPr>
            <p:cNvCxnSpPr>
              <a:cxnSpLocks/>
            </p:cNvCxnSpPr>
            <p:nvPr/>
          </p:nvCxnSpPr>
          <p:spPr>
            <a:xfrm flipH="1">
              <a:off x="6858000" y="4267200"/>
              <a:ext cx="533400" cy="228600"/>
            </a:xfrm>
            <a:prstGeom prst="straightConnector1">
              <a:avLst/>
            </a:prstGeom>
            <a:ln w="38100">
              <a:solidFill>
                <a:srgbClr val="FFFF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D026DBFE-20B9-F344-826D-02185889DB8E}"/>
                </a:ext>
              </a:extLst>
            </p:cNvPr>
            <p:cNvCxnSpPr>
              <a:cxnSpLocks/>
            </p:cNvCxnSpPr>
            <p:nvPr/>
          </p:nvCxnSpPr>
          <p:spPr>
            <a:xfrm flipH="1">
              <a:off x="6096000" y="4152900"/>
              <a:ext cx="1295400" cy="512762"/>
            </a:xfrm>
            <a:prstGeom prst="straightConnector1">
              <a:avLst/>
            </a:prstGeom>
            <a:ln w="38100">
              <a:solidFill>
                <a:srgbClr val="FFFF00"/>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EE1C025B-AC29-F84F-B158-258598ED2012}"/>
                </a:ext>
              </a:extLst>
            </p:cNvPr>
            <p:cNvCxnSpPr>
              <a:cxnSpLocks/>
            </p:cNvCxnSpPr>
            <p:nvPr/>
          </p:nvCxnSpPr>
          <p:spPr>
            <a:xfrm flipH="1">
              <a:off x="2819400" y="4665662"/>
              <a:ext cx="3276600" cy="1049338"/>
            </a:xfrm>
            <a:prstGeom prst="straightConnector1">
              <a:avLst/>
            </a:prstGeom>
            <a:ln w="28575">
              <a:solidFill>
                <a:srgbClr val="FFFF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9A4AC172-FFA9-3B4A-BE5A-ADBFA13688DB}"/>
                </a:ext>
              </a:extLst>
            </p:cNvPr>
            <p:cNvCxnSpPr>
              <a:cxnSpLocks/>
            </p:cNvCxnSpPr>
            <p:nvPr/>
          </p:nvCxnSpPr>
          <p:spPr>
            <a:xfrm flipH="1">
              <a:off x="2819400" y="4665662"/>
              <a:ext cx="3276600" cy="1201738"/>
            </a:xfrm>
            <a:prstGeom prst="straightConnector1">
              <a:avLst/>
            </a:prstGeom>
            <a:ln w="28575">
              <a:solidFill>
                <a:srgbClr val="FFFF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8B89462-A2C7-644D-9A09-814112655532}"/>
                </a:ext>
              </a:extLst>
            </p:cNvPr>
            <p:cNvSpPr txBox="1"/>
            <p:nvPr/>
          </p:nvSpPr>
          <p:spPr>
            <a:xfrm>
              <a:off x="7364243" y="4047748"/>
              <a:ext cx="312906" cy="369332"/>
            </a:xfrm>
            <a:prstGeom prst="rect">
              <a:avLst/>
            </a:prstGeom>
            <a:noFill/>
          </p:spPr>
          <p:txBody>
            <a:bodyPr wrap="none" rtlCol="0">
              <a:spAutoFit/>
            </a:bodyPr>
            <a:lstStyle/>
            <a:p>
              <a:r>
                <a:rPr lang="en-US" dirty="0">
                  <a:solidFill>
                    <a:srgbClr val="FFFF00"/>
                  </a:solidFill>
                  <a:latin typeface="Symbol" pitchFamily="2" charset="2"/>
                </a:rPr>
                <a:t>n</a:t>
              </a:r>
            </a:p>
          </p:txBody>
        </p:sp>
        <p:sp>
          <p:nvSpPr>
            <p:cNvPr id="18" name="TextBox 17">
              <a:extLst>
                <a:ext uri="{FF2B5EF4-FFF2-40B4-BE49-F238E27FC236}">
                  <a16:creationId xmlns:a16="http://schemas.microsoft.com/office/drawing/2014/main" id="{6A28D9A1-8A21-3847-8DCF-2A7A770C8EFF}"/>
                </a:ext>
              </a:extLst>
            </p:cNvPr>
            <p:cNvSpPr txBox="1"/>
            <p:nvPr/>
          </p:nvSpPr>
          <p:spPr>
            <a:xfrm>
              <a:off x="7124700" y="3859014"/>
              <a:ext cx="548548" cy="338554"/>
            </a:xfrm>
            <a:prstGeom prst="rect">
              <a:avLst/>
            </a:prstGeom>
            <a:noFill/>
          </p:spPr>
          <p:txBody>
            <a:bodyPr wrap="none" rtlCol="0">
              <a:spAutoFit/>
            </a:bodyPr>
            <a:lstStyle/>
            <a:p>
              <a:r>
                <a:rPr lang="en-US" sz="1600" dirty="0">
                  <a:solidFill>
                    <a:srgbClr val="FFFF00"/>
                  </a:solidFill>
                  <a:latin typeface="+mj-lt"/>
                </a:rPr>
                <a:t>LLP</a:t>
              </a:r>
            </a:p>
          </p:txBody>
        </p:sp>
        <p:sp>
          <p:nvSpPr>
            <p:cNvPr id="19" name="TextBox 18">
              <a:extLst>
                <a:ext uri="{FF2B5EF4-FFF2-40B4-BE49-F238E27FC236}">
                  <a16:creationId xmlns:a16="http://schemas.microsoft.com/office/drawing/2014/main" id="{FA8BD851-55AD-8F4F-8804-44A40BCDBC0D}"/>
                </a:ext>
              </a:extLst>
            </p:cNvPr>
            <p:cNvSpPr txBox="1"/>
            <p:nvPr/>
          </p:nvSpPr>
          <p:spPr>
            <a:xfrm>
              <a:off x="2895456" y="5333583"/>
              <a:ext cx="388248" cy="338554"/>
            </a:xfrm>
            <a:prstGeom prst="rect">
              <a:avLst/>
            </a:prstGeom>
            <a:noFill/>
          </p:spPr>
          <p:txBody>
            <a:bodyPr wrap="none" rtlCol="0">
              <a:spAutoFit/>
            </a:bodyPr>
            <a:lstStyle/>
            <a:p>
              <a:r>
                <a:rPr lang="en-US" sz="1600" dirty="0">
                  <a:solidFill>
                    <a:srgbClr val="FFFF00"/>
                  </a:solidFill>
                  <a:latin typeface="+mj-lt"/>
                </a:rPr>
                <a:t>e</a:t>
              </a:r>
              <a:r>
                <a:rPr lang="en-US" baseline="30000" dirty="0">
                  <a:solidFill>
                    <a:srgbClr val="FFFF00"/>
                  </a:solidFill>
                  <a:latin typeface="+mj-lt"/>
                </a:rPr>
                <a:t>+</a:t>
              </a:r>
            </a:p>
          </p:txBody>
        </p:sp>
        <p:sp>
          <p:nvSpPr>
            <p:cNvPr id="20" name="TextBox 19">
              <a:extLst>
                <a:ext uri="{FF2B5EF4-FFF2-40B4-BE49-F238E27FC236}">
                  <a16:creationId xmlns:a16="http://schemas.microsoft.com/office/drawing/2014/main" id="{1913AF53-D9BB-4340-B4BE-D3B156E90B55}"/>
                </a:ext>
              </a:extLst>
            </p:cNvPr>
            <p:cNvSpPr txBox="1"/>
            <p:nvPr/>
          </p:nvSpPr>
          <p:spPr>
            <a:xfrm>
              <a:off x="2911486" y="5707663"/>
              <a:ext cx="356188" cy="338554"/>
            </a:xfrm>
            <a:prstGeom prst="rect">
              <a:avLst/>
            </a:prstGeom>
            <a:noFill/>
          </p:spPr>
          <p:txBody>
            <a:bodyPr wrap="none" rtlCol="0">
              <a:spAutoFit/>
            </a:bodyPr>
            <a:lstStyle/>
            <a:p>
              <a:r>
                <a:rPr lang="en-US" sz="1600" dirty="0">
                  <a:solidFill>
                    <a:srgbClr val="FFFF00"/>
                  </a:solidFill>
                  <a:latin typeface="+mj-lt"/>
                </a:rPr>
                <a:t>e</a:t>
              </a:r>
              <a:r>
                <a:rPr lang="en-US" sz="2000" baseline="30000" dirty="0">
                  <a:solidFill>
                    <a:srgbClr val="FFFF00"/>
                  </a:solidFill>
                  <a:latin typeface="+mj-lt"/>
                </a:rPr>
                <a:t>-</a:t>
              </a:r>
            </a:p>
          </p:txBody>
        </p:sp>
        <p:sp>
          <p:nvSpPr>
            <p:cNvPr id="22" name="Teardrop 21">
              <a:extLst>
                <a:ext uri="{FF2B5EF4-FFF2-40B4-BE49-F238E27FC236}">
                  <a16:creationId xmlns:a16="http://schemas.microsoft.com/office/drawing/2014/main" id="{0BCC65C2-E8A9-DD43-B6CF-5BD01D4F1810}"/>
                </a:ext>
              </a:extLst>
            </p:cNvPr>
            <p:cNvSpPr/>
            <p:nvPr/>
          </p:nvSpPr>
          <p:spPr>
            <a:xfrm rot="1678285">
              <a:off x="6839756" y="4376870"/>
              <a:ext cx="152400" cy="169277"/>
            </a:xfrm>
            <a:prstGeom prst="teardrop">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2089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152400"/>
            <a:ext cx="7772400" cy="657225"/>
          </a:xfrm>
        </p:spPr>
        <p:txBody>
          <a:bodyPr/>
          <a:lstStyle/>
          <a:p>
            <a:pPr eaLnBrk="1" hangingPunct="1"/>
            <a:r>
              <a:rPr lang="en-US" dirty="0">
                <a:latin typeface="Arial" charset="0"/>
              </a:rPr>
              <a:t>NEUTRINO PHYSICS</a:t>
            </a:r>
          </a:p>
        </p:txBody>
      </p:sp>
      <p:sp>
        <p:nvSpPr>
          <p:cNvPr id="5123" name="Content Placeholder 2"/>
          <p:cNvSpPr>
            <a:spLocks noGrp="1"/>
          </p:cNvSpPr>
          <p:nvPr>
            <p:ph idx="1"/>
          </p:nvPr>
        </p:nvSpPr>
        <p:spPr>
          <a:xfrm>
            <a:off x="152400" y="838200"/>
            <a:ext cx="5426828" cy="3429000"/>
          </a:xfrm>
        </p:spPr>
        <p:txBody>
          <a:bodyPr/>
          <a:lstStyle/>
          <a:p>
            <a:r>
              <a:rPr lang="en-US" sz="1800" dirty="0"/>
              <a:t>No collider neutrino has ever been detected.</a:t>
            </a:r>
          </a:p>
          <a:p>
            <a:endParaRPr lang="en-US" sz="1200" dirty="0"/>
          </a:p>
          <a:p>
            <a:r>
              <a:rPr lang="en-US" sz="1800" dirty="0"/>
              <a:t>1984: de </a:t>
            </a:r>
            <a:r>
              <a:rPr lang="en-US" sz="1800" dirty="0" err="1"/>
              <a:t>Rujula</a:t>
            </a:r>
            <a:r>
              <a:rPr lang="en-US" sz="1800" dirty="0"/>
              <a:t> and </a:t>
            </a:r>
            <a:r>
              <a:rPr lang="en-US" sz="1800" dirty="0" err="1"/>
              <a:t>Ruckl</a:t>
            </a:r>
            <a:r>
              <a:rPr lang="en-US" sz="1800" dirty="0"/>
              <a:t>: to detect neutrinos, look in the forward direction.</a:t>
            </a:r>
          </a:p>
          <a:p>
            <a:endParaRPr lang="en-US" sz="1200" dirty="0"/>
          </a:p>
          <a:p>
            <a:r>
              <a:rPr lang="en-US" sz="1800" dirty="0"/>
              <a:t>2018: FASER pilot ~30 kg emulsion detectors collected 12.5 fb</a:t>
            </a:r>
            <a:r>
              <a:rPr lang="en-US" sz="1800" baseline="30000" dirty="0"/>
              <a:t>-1</a:t>
            </a:r>
            <a:r>
              <a:rPr lang="en-US" sz="1800" dirty="0"/>
              <a:t> on the beam collision axis (installed and removed during Technical Stops).</a:t>
            </a:r>
          </a:p>
          <a:p>
            <a:endParaRPr lang="en-US" sz="1200" dirty="0"/>
          </a:p>
          <a:p>
            <a:r>
              <a:rPr lang="en-US" sz="1800" dirty="0"/>
              <a:t>2020: Expect ~10 neutrino interactions.  Several neutral vertices identified, likely to be neutrinos.  Analysis ongoing.</a:t>
            </a:r>
          </a:p>
          <a:p>
            <a:endParaRPr lang="en-US" sz="1800" dirty="0"/>
          </a:p>
          <a:p>
            <a:endParaRPr lang="en-US" sz="1800" dirty="0"/>
          </a:p>
          <a:p>
            <a:endParaRPr lang="en-US" sz="1800" dirty="0"/>
          </a:p>
          <a:p>
            <a:pPr marL="0" indent="0">
              <a:buNone/>
            </a:pPr>
            <a:endParaRPr lang="en-US" sz="1800" dirty="0"/>
          </a:p>
          <a:p>
            <a:endParaRPr lang="en-US" sz="2000" dirty="0">
              <a:solidFill>
                <a:srgbClr val="FF0000"/>
              </a:solidFill>
            </a:endParaRPr>
          </a:p>
        </p:txBody>
      </p:sp>
      <p:pic>
        <p:nvPicPr>
          <p:cNvPr id="6" name="Picture 5">
            <a:extLst>
              <a:ext uri="{FF2B5EF4-FFF2-40B4-BE49-F238E27FC236}">
                <a16:creationId xmlns:a16="http://schemas.microsoft.com/office/drawing/2014/main" id="{C8277A46-8B86-C042-9276-2BFF5EB60A17}"/>
              </a:ext>
            </a:extLst>
          </p:cNvPr>
          <p:cNvPicPr>
            <a:picLocks noChangeAspect="1"/>
          </p:cNvPicPr>
          <p:nvPr/>
        </p:nvPicPr>
        <p:blipFill>
          <a:blip r:embed="rId3"/>
          <a:stretch>
            <a:fillRect/>
          </a:stretch>
        </p:blipFill>
        <p:spPr>
          <a:xfrm>
            <a:off x="6622217" y="2667000"/>
            <a:ext cx="2133600" cy="1678567"/>
          </a:xfrm>
          <a:prstGeom prst="rect">
            <a:avLst/>
          </a:prstGeom>
        </p:spPr>
      </p:pic>
      <p:pic>
        <p:nvPicPr>
          <p:cNvPr id="10" name="Picture 9">
            <a:extLst>
              <a:ext uri="{FF2B5EF4-FFF2-40B4-BE49-F238E27FC236}">
                <a16:creationId xmlns:a16="http://schemas.microsoft.com/office/drawing/2014/main" id="{84573A52-871F-2A46-82C7-9F5EE140AA91}"/>
              </a:ext>
            </a:extLst>
          </p:cNvPr>
          <p:cNvPicPr>
            <a:picLocks noChangeAspect="1"/>
          </p:cNvPicPr>
          <p:nvPr/>
        </p:nvPicPr>
        <p:blipFill rotWithShape="1">
          <a:blip r:embed="rId4"/>
          <a:srcRect r="31677"/>
          <a:stretch/>
        </p:blipFill>
        <p:spPr>
          <a:xfrm>
            <a:off x="533400" y="4383021"/>
            <a:ext cx="4876800" cy="2125388"/>
          </a:xfrm>
          <a:prstGeom prst="rect">
            <a:avLst/>
          </a:prstGeom>
        </p:spPr>
      </p:pic>
      <p:pic>
        <p:nvPicPr>
          <p:cNvPr id="14" name="Content Placeholder 3">
            <a:extLst>
              <a:ext uri="{FF2B5EF4-FFF2-40B4-BE49-F238E27FC236}">
                <a16:creationId xmlns:a16="http://schemas.microsoft.com/office/drawing/2014/main" id="{DE018A3E-7A99-BB41-83DC-E1291A3EAA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479660" y="2111639"/>
            <a:ext cx="5647267" cy="3176588"/>
          </a:xfrm>
          <a:prstGeom prst="rect">
            <a:avLst/>
          </a:prstGeom>
        </p:spPr>
      </p:pic>
      <p:pic>
        <p:nvPicPr>
          <p:cNvPr id="13" name="Picture 12">
            <a:extLst>
              <a:ext uri="{FF2B5EF4-FFF2-40B4-BE49-F238E27FC236}">
                <a16:creationId xmlns:a16="http://schemas.microsoft.com/office/drawing/2014/main" id="{E616131C-DC6A-EA44-A736-9FB11E84A843}"/>
              </a:ext>
            </a:extLst>
          </p:cNvPr>
          <p:cNvPicPr>
            <a:picLocks noChangeAspect="1"/>
          </p:cNvPicPr>
          <p:nvPr/>
        </p:nvPicPr>
        <p:blipFill>
          <a:blip r:embed="rId3"/>
          <a:stretch>
            <a:fillRect/>
          </a:stretch>
        </p:blipFill>
        <p:spPr>
          <a:xfrm>
            <a:off x="7108245" y="5120558"/>
            <a:ext cx="1783343" cy="1403009"/>
          </a:xfrm>
          <a:prstGeom prst="rect">
            <a:avLst/>
          </a:prstGeom>
        </p:spPr>
      </p:pic>
    </p:spTree>
    <p:extLst>
      <p:ext uri="{BB962C8B-B14F-4D97-AF65-F5344CB8AC3E}">
        <p14:creationId xmlns:p14="http://schemas.microsoft.com/office/powerpoint/2010/main" val="168916301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152400"/>
            <a:ext cx="7772400" cy="657225"/>
          </a:xfrm>
        </p:spPr>
        <p:txBody>
          <a:bodyPr/>
          <a:lstStyle/>
          <a:p>
            <a:pPr eaLnBrk="1" hangingPunct="1"/>
            <a:r>
              <a:rPr lang="en-US" dirty="0">
                <a:latin typeface="Arial" charset="0"/>
              </a:rPr>
              <a:t>NEUTRINO PHYSICS</a:t>
            </a:r>
          </a:p>
        </p:txBody>
      </p:sp>
      <p:sp>
        <p:nvSpPr>
          <p:cNvPr id="5123" name="Content Placeholder 2"/>
          <p:cNvSpPr>
            <a:spLocks noGrp="1"/>
          </p:cNvSpPr>
          <p:nvPr>
            <p:ph idx="1"/>
          </p:nvPr>
        </p:nvSpPr>
        <p:spPr>
          <a:xfrm>
            <a:off x="0" y="838200"/>
            <a:ext cx="9067800" cy="5867400"/>
          </a:xfrm>
        </p:spPr>
        <p:txBody>
          <a:bodyPr/>
          <a:lstStyle/>
          <a:p>
            <a:r>
              <a:rPr lang="en-US" sz="2000" dirty="0"/>
              <a:t>2021-24: </a:t>
            </a:r>
            <a:r>
              <a:rPr lang="en-US" sz="2000" dirty="0" err="1"/>
              <a:t>FASER</a:t>
            </a:r>
            <a:r>
              <a:rPr lang="en-US" sz="2000" dirty="0" err="1">
                <a:latin typeface="Symbol" pitchFamily="2" charset="2"/>
              </a:rPr>
              <a:t>n</a:t>
            </a:r>
            <a:r>
              <a:rPr lang="en-US" sz="2000" dirty="0"/>
              <a:t> will collect data with 1.3 ton tungsten/emulsion in Run 3</a:t>
            </a:r>
          </a:p>
          <a:p>
            <a:pPr lvl="1"/>
            <a:r>
              <a:rPr lang="en-US" sz="1800" dirty="0"/>
              <a:t>Detect </a:t>
            </a:r>
            <a:r>
              <a:rPr lang="en-US" sz="1800" baseline="-25000" dirty="0">
                <a:latin typeface="Symbol" pitchFamily="2" charset="2"/>
              </a:rPr>
              <a:t> </a:t>
            </a:r>
            <a:r>
              <a:rPr lang="en-US" sz="1800" dirty="0">
                <a:latin typeface="Arial" charset="0"/>
              </a:rPr>
              <a:t>~1000 </a:t>
            </a:r>
            <a:r>
              <a:rPr lang="en-US" sz="1800" dirty="0">
                <a:latin typeface="Symbol" pitchFamily="2" charset="2"/>
                <a:sym typeface="Wingdings" pitchFamily="2" charset="2"/>
              </a:rPr>
              <a:t>n</a:t>
            </a:r>
            <a:r>
              <a:rPr lang="en-US" sz="1800" i="1" baseline="-25000" dirty="0">
                <a:latin typeface="Arial" charset="0"/>
                <a:sym typeface="Wingdings" pitchFamily="2" charset="2"/>
              </a:rPr>
              <a:t>e </a:t>
            </a:r>
            <a:r>
              <a:rPr lang="en-US" sz="1800" i="1" dirty="0">
                <a:latin typeface="Arial" charset="0"/>
                <a:sym typeface="Wingdings" pitchFamily="2" charset="2"/>
              </a:rPr>
              <a:t>, </a:t>
            </a:r>
            <a:r>
              <a:rPr lang="en-US" sz="1800" dirty="0">
                <a:latin typeface="Arial" charset="0"/>
                <a:sym typeface="Wingdings" pitchFamily="2" charset="2"/>
              </a:rPr>
              <a:t>~10,000</a:t>
            </a:r>
            <a:r>
              <a:rPr lang="en-US" sz="1800" dirty="0">
                <a:latin typeface="Arial" charset="0"/>
              </a:rPr>
              <a:t> </a:t>
            </a:r>
            <a:r>
              <a:rPr lang="en-US" sz="1800" dirty="0">
                <a:latin typeface="Symbol" pitchFamily="2" charset="2"/>
                <a:sym typeface="Wingdings" pitchFamily="2" charset="2"/>
              </a:rPr>
              <a:t>n</a:t>
            </a:r>
            <a:r>
              <a:rPr lang="en-US" sz="1800" baseline="-25000" dirty="0">
                <a:latin typeface="Symbol" pitchFamily="2" charset="2"/>
                <a:sym typeface="Wingdings" pitchFamily="2" charset="2"/>
              </a:rPr>
              <a:t>m </a:t>
            </a:r>
            <a:r>
              <a:rPr lang="en-US" sz="1800" dirty="0">
                <a:sym typeface="Wingdings" pitchFamily="2" charset="2"/>
              </a:rPr>
              <a:t>, and ~10 </a:t>
            </a:r>
            <a:r>
              <a:rPr lang="en-US" sz="1800" dirty="0" err="1">
                <a:latin typeface="Symbol" pitchFamily="2" charset="2"/>
                <a:sym typeface="Wingdings" pitchFamily="2" charset="2"/>
              </a:rPr>
              <a:t>n</a:t>
            </a:r>
            <a:r>
              <a:rPr lang="en-US" sz="1800" baseline="-25000" dirty="0" err="1">
                <a:latin typeface="Symbol" pitchFamily="2" charset="2"/>
                <a:sym typeface="Wingdings" pitchFamily="2" charset="2"/>
              </a:rPr>
              <a:t>t</a:t>
            </a:r>
            <a:r>
              <a:rPr lang="en-US" sz="1800" baseline="-25000" dirty="0">
                <a:latin typeface="Symbol" pitchFamily="2" charset="2"/>
                <a:sym typeface="Wingdings" pitchFamily="2" charset="2"/>
              </a:rPr>
              <a:t> </a:t>
            </a:r>
            <a:r>
              <a:rPr lang="en-US" sz="1800" dirty="0"/>
              <a:t>.</a:t>
            </a:r>
            <a:endParaRPr lang="en-US" sz="1800" baseline="-25000" dirty="0">
              <a:latin typeface="Symbol" pitchFamily="2" charset="2"/>
            </a:endParaRPr>
          </a:p>
          <a:p>
            <a:pPr lvl="1"/>
            <a:r>
              <a:rPr lang="en-US" sz="1800" dirty="0"/>
              <a:t>Probe neutrino properties at energies </a:t>
            </a:r>
            <a:r>
              <a:rPr lang="en-US" sz="1800" dirty="0" err="1"/>
              <a:t>E</a:t>
            </a:r>
            <a:r>
              <a:rPr lang="en-US" sz="1800" baseline="-25000" dirty="0" err="1">
                <a:latin typeface="Symbol" pitchFamily="2" charset="2"/>
              </a:rPr>
              <a:t>n</a:t>
            </a:r>
            <a:r>
              <a:rPr lang="en-US" sz="1800" dirty="0"/>
              <a:t> ~ </a:t>
            </a:r>
            <a:r>
              <a:rPr lang="en-US" sz="1800" dirty="0" err="1"/>
              <a:t>TeV</a:t>
            </a:r>
            <a:r>
              <a:rPr lang="en-US" sz="1800" dirty="0"/>
              <a:t>, first direct exploration of this energy range for all 3 flavors.</a:t>
            </a:r>
          </a:p>
          <a:p>
            <a:pPr lvl="1"/>
            <a:endParaRPr lang="en-US" sz="1800" dirty="0"/>
          </a:p>
          <a:p>
            <a:pPr marL="0" indent="0">
              <a:buNone/>
            </a:pPr>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pPr marL="0" indent="0">
              <a:buNone/>
            </a:pPr>
            <a:endParaRPr lang="en-US" sz="1200" dirty="0"/>
          </a:p>
          <a:p>
            <a:r>
              <a:rPr lang="en-US" sz="2000" dirty="0"/>
              <a:t>2027-36: With Forward Physics Facility, can upgrade to ~10 tons in HL-LHC</a:t>
            </a:r>
          </a:p>
          <a:p>
            <a:pPr lvl="1"/>
            <a:r>
              <a:rPr lang="en-US" sz="1800" dirty="0"/>
              <a:t>Detect </a:t>
            </a:r>
            <a:r>
              <a:rPr lang="en-US" sz="1800" baseline="-25000" dirty="0">
                <a:latin typeface="Symbol" pitchFamily="2" charset="2"/>
              </a:rPr>
              <a:t> </a:t>
            </a:r>
            <a:r>
              <a:rPr lang="en-US" sz="1800" dirty="0">
                <a:latin typeface="Arial" charset="0"/>
              </a:rPr>
              <a:t>~100,000 </a:t>
            </a:r>
            <a:r>
              <a:rPr lang="en-US" sz="1800" dirty="0">
                <a:latin typeface="Symbol" pitchFamily="2" charset="2"/>
                <a:sym typeface="Wingdings" pitchFamily="2" charset="2"/>
              </a:rPr>
              <a:t>n</a:t>
            </a:r>
            <a:r>
              <a:rPr lang="en-US" sz="1800" i="1" baseline="-25000" dirty="0">
                <a:latin typeface="Arial" charset="0"/>
                <a:sym typeface="Wingdings" pitchFamily="2" charset="2"/>
              </a:rPr>
              <a:t>e </a:t>
            </a:r>
            <a:r>
              <a:rPr lang="en-US" sz="1800" i="1" dirty="0">
                <a:latin typeface="Arial" charset="0"/>
                <a:sym typeface="Wingdings" pitchFamily="2" charset="2"/>
              </a:rPr>
              <a:t>, </a:t>
            </a:r>
            <a:r>
              <a:rPr lang="en-US" sz="1800" dirty="0">
                <a:latin typeface="Arial" charset="0"/>
                <a:sym typeface="Wingdings" pitchFamily="2" charset="2"/>
              </a:rPr>
              <a:t>~1,000,000</a:t>
            </a:r>
            <a:r>
              <a:rPr lang="en-US" sz="1800" dirty="0">
                <a:latin typeface="Arial" charset="0"/>
              </a:rPr>
              <a:t> </a:t>
            </a:r>
            <a:r>
              <a:rPr lang="en-US" sz="1800" dirty="0">
                <a:latin typeface="Symbol" pitchFamily="2" charset="2"/>
                <a:sym typeface="Wingdings" pitchFamily="2" charset="2"/>
              </a:rPr>
              <a:t>n</a:t>
            </a:r>
            <a:r>
              <a:rPr lang="en-US" sz="1800" baseline="-25000" dirty="0">
                <a:latin typeface="Symbol" pitchFamily="2" charset="2"/>
                <a:sym typeface="Wingdings" pitchFamily="2" charset="2"/>
              </a:rPr>
              <a:t>m </a:t>
            </a:r>
            <a:r>
              <a:rPr lang="en-US" sz="1800" dirty="0">
                <a:sym typeface="Wingdings" pitchFamily="2" charset="2"/>
              </a:rPr>
              <a:t>, and ~1000 </a:t>
            </a:r>
            <a:r>
              <a:rPr lang="en-US" sz="1800" dirty="0" err="1">
                <a:latin typeface="Symbol" pitchFamily="2" charset="2"/>
                <a:sym typeface="Wingdings" pitchFamily="2" charset="2"/>
              </a:rPr>
              <a:t>n</a:t>
            </a:r>
            <a:r>
              <a:rPr lang="en-US" sz="1800" baseline="-25000" dirty="0" err="1">
                <a:latin typeface="Symbol" pitchFamily="2" charset="2"/>
                <a:sym typeface="Wingdings" pitchFamily="2" charset="2"/>
              </a:rPr>
              <a:t>t</a:t>
            </a:r>
            <a:r>
              <a:rPr lang="en-US" sz="1800" baseline="-25000" dirty="0">
                <a:latin typeface="Symbol" pitchFamily="2" charset="2"/>
                <a:sym typeface="Wingdings" pitchFamily="2" charset="2"/>
              </a:rPr>
              <a:t> </a:t>
            </a:r>
            <a:r>
              <a:rPr lang="en-US" sz="1800" dirty="0"/>
              <a:t>.</a:t>
            </a:r>
            <a:endParaRPr lang="en-US" sz="1800" baseline="-25000" dirty="0">
              <a:latin typeface="Symbol" pitchFamily="2" charset="2"/>
            </a:endParaRPr>
          </a:p>
          <a:p>
            <a:pPr lvl="1"/>
            <a:r>
              <a:rPr lang="en-US" sz="1800" dirty="0"/>
              <a:t>Study production, propagation, and interactions for all 3 </a:t>
            </a:r>
            <a:r>
              <a:rPr lang="en-US" sz="1800" dirty="0">
                <a:latin typeface="Symbol" pitchFamily="2" charset="2"/>
                <a:sym typeface="Wingdings" pitchFamily="2" charset="2"/>
              </a:rPr>
              <a:t>n </a:t>
            </a:r>
            <a:r>
              <a:rPr lang="en-US" sz="1800" dirty="0"/>
              <a:t>flavors, lepton universality, </a:t>
            </a:r>
            <a:r>
              <a:rPr lang="en-US" sz="1800" dirty="0">
                <a:latin typeface="Symbol" pitchFamily="2" charset="2"/>
                <a:sym typeface="Wingdings" pitchFamily="2" charset="2"/>
              </a:rPr>
              <a:t>n</a:t>
            </a:r>
            <a:r>
              <a:rPr lang="en-US" sz="1800" dirty="0"/>
              <a:t> oscillations, </a:t>
            </a:r>
            <a:r>
              <a:rPr lang="en-US" sz="1800" dirty="0" err="1">
                <a:latin typeface="Symbol" pitchFamily="2" charset="2"/>
                <a:sym typeface="Wingdings" pitchFamily="2" charset="2"/>
              </a:rPr>
              <a:t>n</a:t>
            </a:r>
            <a:r>
              <a:rPr lang="en-US" sz="1800" baseline="-25000" dirty="0" err="1">
                <a:latin typeface="Symbol" pitchFamily="2" charset="2"/>
                <a:sym typeface="Wingdings" pitchFamily="2" charset="2"/>
              </a:rPr>
              <a:t>t</a:t>
            </a:r>
            <a:r>
              <a:rPr lang="en-US" sz="1800" dirty="0"/>
              <a:t> magnetic moment, NSI, neutrino tridents, …</a:t>
            </a:r>
          </a:p>
          <a:p>
            <a:pPr lvl="1"/>
            <a:r>
              <a:rPr lang="en-US" sz="1800" dirty="0"/>
              <a:t>FPF will open up a new world of </a:t>
            </a:r>
            <a:r>
              <a:rPr lang="en-US" sz="1800" dirty="0" err="1"/>
              <a:t>TeV</a:t>
            </a:r>
            <a:r>
              <a:rPr lang="en-US" sz="1800" dirty="0"/>
              <a:t> neutrino physics at colliders.</a:t>
            </a:r>
          </a:p>
          <a:p>
            <a:endParaRPr lang="en-US" sz="2000" dirty="0"/>
          </a:p>
          <a:p>
            <a:pPr marL="0" indent="0">
              <a:buNone/>
            </a:pPr>
            <a:endParaRPr lang="en-US" sz="1200" dirty="0"/>
          </a:p>
          <a:p>
            <a:endParaRPr lang="en-US" sz="2000" dirty="0">
              <a:solidFill>
                <a:srgbClr val="FF0000"/>
              </a:solidFill>
            </a:endParaRPr>
          </a:p>
        </p:txBody>
      </p:sp>
      <p:sp>
        <p:nvSpPr>
          <p:cNvPr id="5" name="TextBox 4">
            <a:extLst>
              <a:ext uri="{FF2B5EF4-FFF2-40B4-BE49-F238E27FC236}">
                <a16:creationId xmlns:a16="http://schemas.microsoft.com/office/drawing/2014/main" id="{78D13815-6D41-A442-A233-33DD17A55E6D}"/>
              </a:ext>
            </a:extLst>
          </p:cNvPr>
          <p:cNvSpPr txBox="1"/>
          <p:nvPr/>
        </p:nvSpPr>
        <p:spPr>
          <a:xfrm>
            <a:off x="2890847" y="4513348"/>
            <a:ext cx="3438505" cy="307777"/>
          </a:xfrm>
          <a:prstGeom prst="rect">
            <a:avLst/>
          </a:prstGeom>
          <a:noFill/>
        </p:spPr>
        <p:txBody>
          <a:bodyPr wrap="none" rtlCol="0">
            <a:spAutoFit/>
          </a:bodyPr>
          <a:lstStyle/>
          <a:p>
            <a:r>
              <a:rPr lang="en-US" sz="1400" dirty="0"/>
              <a:t>FASER Collaboration 1908.02310 (2019)</a:t>
            </a:r>
          </a:p>
        </p:txBody>
      </p:sp>
      <p:pic>
        <p:nvPicPr>
          <p:cNvPr id="7" name="Picture 6">
            <a:extLst>
              <a:ext uri="{FF2B5EF4-FFF2-40B4-BE49-F238E27FC236}">
                <a16:creationId xmlns:a16="http://schemas.microsoft.com/office/drawing/2014/main" id="{A51C1235-F1B8-E447-8975-C51FC423AA7D}"/>
              </a:ext>
            </a:extLst>
          </p:cNvPr>
          <p:cNvPicPr>
            <a:picLocks noChangeAspect="1"/>
          </p:cNvPicPr>
          <p:nvPr/>
        </p:nvPicPr>
        <p:blipFill>
          <a:blip r:embed="rId3"/>
          <a:stretch>
            <a:fillRect/>
          </a:stretch>
        </p:blipFill>
        <p:spPr>
          <a:xfrm>
            <a:off x="952500" y="2286000"/>
            <a:ext cx="7239000" cy="2168696"/>
          </a:xfrm>
          <a:prstGeom prst="rect">
            <a:avLst/>
          </a:prstGeom>
        </p:spPr>
      </p:pic>
    </p:spTree>
    <p:extLst>
      <p:ext uri="{BB962C8B-B14F-4D97-AF65-F5344CB8AC3E}">
        <p14:creationId xmlns:p14="http://schemas.microsoft.com/office/powerpoint/2010/main" val="41306021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55662"/>
                <a:ext cx="8686800" cy="2573338"/>
              </a:xfrm>
            </p:spPr>
            <p:txBody>
              <a:bodyPr>
                <a:noAutofit/>
              </a:bodyPr>
              <a:lstStyle/>
              <a:p>
                <a:r>
                  <a:rPr lang="en-US" sz="2000" dirty="0">
                    <a:latin typeface="Arial" charset="0"/>
                  </a:rPr>
                  <a:t>The forward production of hadrons is currently subject to large uncertainties. Experiments at a Forward Physics Facility would provide useful insights.</a:t>
                </a:r>
              </a:p>
              <a:p>
                <a:endParaRPr lang="en-US" sz="1200" dirty="0">
                  <a:latin typeface="Arial" charset="0"/>
                </a:endParaRPr>
              </a:p>
              <a:p>
                <a:pPr lvl="1"/>
                <a:r>
                  <a:rPr lang="en-US" sz="1800" dirty="0">
                    <a:latin typeface="Arial" charset="0"/>
                  </a:rPr>
                  <a:t>Accommodate both on-axis and off-axis neutrino detectors, which provide complementary </a:t>
                </a:r>
                <a:r>
                  <a:rPr lang="en-US" sz="1800" dirty="0">
                    <a:solidFill>
                      <a:srgbClr val="0000FF"/>
                    </a:solidFill>
                    <a:latin typeface="Arial" charset="0"/>
                  </a:rPr>
                  <a:t>information (</a:t>
                </a:r>
                <a:r>
                  <a:rPr lang="en-US" sz="1800" dirty="0">
                    <a:solidFill>
                      <a:srgbClr val="0000FF"/>
                    </a:solidFill>
                    <a:latin typeface="Symbol" pitchFamily="2" charset="2"/>
                  </a:rPr>
                  <a:t>p </a:t>
                </a:r>
                <a14:m>
                  <m:oMath xmlns:m="http://schemas.openxmlformats.org/officeDocument/2006/math">
                    <m:r>
                      <a:rPr lang="en-US" sz="1800" i="1">
                        <a:solidFill>
                          <a:srgbClr val="0000FF"/>
                        </a:solidFill>
                        <a:latin typeface="Cambria Math" panose="02040503050406030204" pitchFamily="18" charset="0"/>
                        <a:ea typeface="Cambria Math" panose="02040503050406030204" pitchFamily="18" charset="0"/>
                      </a:rPr>
                      <m:t>→</m:t>
                    </m:r>
                  </m:oMath>
                </a14:m>
                <a:r>
                  <a:rPr lang="en-US" sz="1800" dirty="0">
                    <a:solidFill>
                      <a:srgbClr val="0000FF"/>
                    </a:solidFill>
                    <a:latin typeface="Symbol" pitchFamily="2" charset="2"/>
                  </a:rPr>
                  <a:t> </a:t>
                </a:r>
                <a:r>
                  <a:rPr lang="en-US" sz="1800" dirty="0">
                    <a:solidFill>
                      <a:srgbClr val="0000FF"/>
                    </a:solidFill>
                    <a:latin typeface="Symbol" pitchFamily="2" charset="2"/>
                    <a:sym typeface="Wingdings" pitchFamily="2" charset="2"/>
                  </a:rPr>
                  <a:t>n</a:t>
                </a:r>
                <a:r>
                  <a:rPr lang="en-US" sz="1800" baseline="-25000" dirty="0">
                    <a:solidFill>
                      <a:srgbClr val="0000FF"/>
                    </a:solidFill>
                    <a:latin typeface="Symbol" pitchFamily="2" charset="2"/>
                    <a:sym typeface="Wingdings" pitchFamily="2" charset="2"/>
                  </a:rPr>
                  <a:t>m </a:t>
                </a:r>
                <a:r>
                  <a:rPr lang="en-US" sz="1800" dirty="0">
                    <a:solidFill>
                      <a:srgbClr val="0000FF"/>
                    </a:solidFill>
                    <a:latin typeface="Arial" charset="0"/>
                    <a:sym typeface="Wingdings" pitchFamily="2" charset="2"/>
                  </a:rPr>
                  <a:t>, </a:t>
                </a:r>
                <a:r>
                  <a:rPr lang="en-US" sz="1800" i="1" dirty="0">
                    <a:solidFill>
                      <a:srgbClr val="0000FF"/>
                    </a:solidFill>
                    <a:latin typeface="Arial" charset="0"/>
                    <a:sym typeface="Wingdings" pitchFamily="2" charset="2"/>
                  </a:rPr>
                  <a:t>K</a:t>
                </a:r>
                <a:r>
                  <a:rPr lang="en-US" sz="1800" dirty="0">
                    <a:solidFill>
                      <a:srgbClr val="0000FF"/>
                    </a:solidFill>
                    <a:latin typeface="Arial" charset="0"/>
                    <a:sym typeface="Wingdings" pitchFamily="2" charset="2"/>
                  </a:rPr>
                  <a:t> </a:t>
                </a:r>
                <a14:m>
                  <m:oMath xmlns:m="http://schemas.openxmlformats.org/officeDocument/2006/math">
                    <m:r>
                      <a:rPr lang="en-US" sz="1800" i="1">
                        <a:solidFill>
                          <a:srgbClr val="0000FF"/>
                        </a:solidFill>
                        <a:latin typeface="Cambria Math" panose="02040503050406030204" pitchFamily="18" charset="0"/>
                        <a:ea typeface="Cambria Math" panose="02040503050406030204" pitchFamily="18" charset="0"/>
                      </a:rPr>
                      <m:t>→</m:t>
                    </m:r>
                  </m:oMath>
                </a14:m>
                <a:r>
                  <a:rPr lang="en-US" sz="1800" dirty="0">
                    <a:solidFill>
                      <a:srgbClr val="0000FF"/>
                    </a:solidFill>
                    <a:latin typeface="Arial" charset="0"/>
                    <a:sym typeface="Wingdings" pitchFamily="2" charset="2"/>
                  </a:rPr>
                  <a:t> </a:t>
                </a:r>
                <a:r>
                  <a:rPr lang="en-US" sz="1800" dirty="0">
                    <a:solidFill>
                      <a:srgbClr val="0000FF"/>
                    </a:solidFill>
                    <a:latin typeface="Symbol" pitchFamily="2" charset="2"/>
                    <a:sym typeface="Wingdings" pitchFamily="2" charset="2"/>
                  </a:rPr>
                  <a:t>n</a:t>
                </a:r>
                <a:r>
                  <a:rPr lang="en-US" sz="1800" i="1" baseline="-25000" dirty="0">
                    <a:solidFill>
                      <a:srgbClr val="0000FF"/>
                    </a:solidFill>
                    <a:latin typeface="Arial" charset="0"/>
                    <a:sym typeface="Wingdings" pitchFamily="2" charset="2"/>
                  </a:rPr>
                  <a:t>e </a:t>
                </a:r>
                <a:r>
                  <a:rPr lang="en-US" sz="1800" dirty="0">
                    <a:solidFill>
                      <a:srgbClr val="0000FF"/>
                    </a:solidFill>
                    <a:latin typeface="Arial" charset="0"/>
                    <a:sym typeface="Wingdings" pitchFamily="2" charset="2"/>
                  </a:rPr>
                  <a:t>, </a:t>
                </a:r>
                <a:r>
                  <a:rPr lang="en-US" sz="1800" i="1" dirty="0">
                    <a:solidFill>
                      <a:srgbClr val="0000FF"/>
                    </a:solidFill>
                    <a:latin typeface="Arial" charset="0"/>
                    <a:sym typeface="Wingdings" pitchFamily="2" charset="2"/>
                  </a:rPr>
                  <a:t>D</a:t>
                </a:r>
                <a:r>
                  <a:rPr lang="en-US" sz="1800" dirty="0">
                    <a:solidFill>
                      <a:srgbClr val="0000FF"/>
                    </a:solidFill>
                    <a:latin typeface="Arial" charset="0"/>
                    <a:sym typeface="Wingdings" pitchFamily="2" charset="2"/>
                  </a:rPr>
                  <a:t> </a:t>
                </a:r>
                <a14:m>
                  <m:oMath xmlns:m="http://schemas.openxmlformats.org/officeDocument/2006/math">
                    <m:r>
                      <a:rPr lang="en-US" sz="1800" i="1">
                        <a:solidFill>
                          <a:srgbClr val="0000FF"/>
                        </a:solidFill>
                        <a:latin typeface="Cambria Math" panose="02040503050406030204" pitchFamily="18" charset="0"/>
                        <a:ea typeface="Cambria Math" panose="02040503050406030204" pitchFamily="18" charset="0"/>
                      </a:rPr>
                      <m:t>→</m:t>
                    </m:r>
                  </m:oMath>
                </a14:m>
                <a:r>
                  <a:rPr lang="en-US" sz="1800" dirty="0">
                    <a:solidFill>
                      <a:srgbClr val="0000FF"/>
                    </a:solidFill>
                    <a:latin typeface="Arial" charset="0"/>
                    <a:sym typeface="Wingdings" pitchFamily="2" charset="2"/>
                  </a:rPr>
                  <a:t> </a:t>
                </a:r>
                <a:r>
                  <a:rPr lang="en-US" sz="1800" dirty="0" err="1">
                    <a:solidFill>
                      <a:srgbClr val="0000FF"/>
                    </a:solidFill>
                    <a:latin typeface="Symbol" pitchFamily="2" charset="2"/>
                    <a:sym typeface="Wingdings" pitchFamily="2" charset="2"/>
                  </a:rPr>
                  <a:t>n</a:t>
                </a:r>
                <a:r>
                  <a:rPr lang="en-US" sz="1800" baseline="-25000" dirty="0" err="1">
                    <a:solidFill>
                      <a:srgbClr val="0000FF"/>
                    </a:solidFill>
                    <a:latin typeface="Symbol" pitchFamily="2" charset="2"/>
                    <a:sym typeface="Wingdings" pitchFamily="2" charset="2"/>
                  </a:rPr>
                  <a:t>t</a:t>
                </a:r>
                <a:r>
                  <a:rPr lang="en-US" sz="1800" baseline="-25000" dirty="0">
                    <a:solidFill>
                      <a:srgbClr val="0000FF"/>
                    </a:solidFill>
                    <a:latin typeface="Symbol" pitchFamily="2" charset="2"/>
                    <a:sym typeface="Wingdings" pitchFamily="2" charset="2"/>
                  </a:rPr>
                  <a:t> </a:t>
                </a:r>
                <a:r>
                  <a:rPr lang="en-US" sz="1800" dirty="0">
                    <a:solidFill>
                      <a:srgbClr val="0000FF"/>
                    </a:solidFill>
                    <a:latin typeface="Symbol" pitchFamily="2" charset="2"/>
                    <a:sym typeface="Wingdings" pitchFamily="2" charset="2"/>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55662"/>
                <a:ext cx="8686800" cy="2573338"/>
              </a:xfrm>
              <a:blipFill>
                <a:blip r:embed="rId2"/>
                <a:stretch>
                  <a:fillRect l="-585" t="-980"/>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1295400" y="244475"/>
            <a:ext cx="6858000" cy="441325"/>
          </a:xfrm>
        </p:spPr>
        <p:txBody>
          <a:bodyPr/>
          <a:lstStyle/>
          <a:p>
            <a:r>
              <a:rPr lang="en-US" dirty="0"/>
              <a:t>QCD PHYSICS</a:t>
            </a:r>
            <a:endParaRPr lang="en-US" dirty="0">
              <a:latin typeface="Symbol" pitchFamily="2" charset="2"/>
            </a:endParaRPr>
          </a:p>
        </p:txBody>
      </p:sp>
      <p:pic>
        <p:nvPicPr>
          <p:cNvPr id="4" name="Picture 3">
            <a:extLst>
              <a:ext uri="{FF2B5EF4-FFF2-40B4-BE49-F238E27FC236}">
                <a16:creationId xmlns:a16="http://schemas.microsoft.com/office/drawing/2014/main" id="{761522B4-E4A0-514C-A6DA-A2821809CC34}"/>
              </a:ext>
            </a:extLst>
          </p:cNvPr>
          <p:cNvPicPr>
            <a:picLocks noChangeAspect="1"/>
          </p:cNvPicPr>
          <p:nvPr/>
        </p:nvPicPr>
        <p:blipFill>
          <a:blip r:embed="rId3"/>
          <a:stretch>
            <a:fillRect/>
          </a:stretch>
        </p:blipFill>
        <p:spPr>
          <a:xfrm>
            <a:off x="5562600" y="2819400"/>
            <a:ext cx="3175698" cy="3581400"/>
          </a:xfrm>
          <a:prstGeom prst="rect">
            <a:avLst/>
          </a:prstGeom>
        </p:spPr>
      </p:pic>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C0D72186-AE33-8847-BDBE-03CF713F09DE}"/>
                  </a:ext>
                </a:extLst>
              </p:cNvPr>
              <p:cNvSpPr txBox="1">
                <a:spLocks/>
              </p:cNvSpPr>
              <p:nvPr/>
            </p:nvSpPr>
            <p:spPr bwMode="auto">
              <a:xfrm>
                <a:off x="152400" y="2667000"/>
                <a:ext cx="5309298" cy="3581400"/>
              </a:xfrm>
              <a:prstGeom prst="rect">
                <a:avLst/>
              </a:prstGeom>
              <a:noFill/>
              <a:ln>
                <a:noFill/>
              </a:ln>
              <a:extLst>
                <a:ext uri="{909E8E84-426E-40dd-AFC4-6F175D3DCCD1}">
                  <a14:hiddenFill xmlns="" xmlns:mv="urn:schemas-microsoft-com:mac:vml">
                    <a:solidFill>
                      <a:srgbClr val="FFFFFF"/>
                    </a:solidFill>
                  </a14:hiddenFill>
                </a:ext>
                <a:ext uri="{91240B29-F687-4f45-9708-019B960494DF}">
                  <a14:hiddenLine xmlns="" xmlns:mv="urn:schemas-microsoft-com:mac:vml" w="9525">
                    <a:solidFill>
                      <a:srgbClr val="000000"/>
                    </a:solidFill>
                    <a:miter lim="800000"/>
                    <a:headEnd/>
                    <a:tailEnd/>
                  </a14:hiddenLine>
                </a:ext>
                <a:ext uri="{FAA26D3D-D897-4be2-8F04-BA451C77F1D7}">
                  <ma14:placeholderFlag xmlns:ma14="http://schemas.microsoft.com/office/mac/drawingml/2011/main" xmlns="" xmlns:mv="urn:schemas-microsoft-com:mac:vml" val="1"/>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800" dirty="0">
                    <a:sym typeface="Wingdings" pitchFamily="2" charset="2"/>
                  </a:rPr>
                  <a:t>Different target nuclei (lead, tungsten) to probe different nuclear pdfs</a:t>
                </a:r>
              </a:p>
              <a:p>
                <a:pPr lvl="1"/>
                <a:r>
                  <a:rPr lang="en-US" sz="1800" dirty="0">
                    <a:sym typeface="Wingdings" pitchFamily="2" charset="2"/>
                  </a:rPr>
                  <a:t>Strange quark pdf through </a:t>
                </a:r>
                <a:r>
                  <a:rPr lang="en-US" sz="1800" dirty="0">
                    <a:latin typeface="Symbol" pitchFamily="2" charset="2"/>
                    <a:sym typeface="Wingdings" pitchFamily="2" charset="2"/>
                  </a:rPr>
                  <a:t>n</a:t>
                </a:r>
                <a:r>
                  <a:rPr lang="en-US" sz="1800" i="1" dirty="0">
                    <a:sym typeface="Wingdings" pitchFamily="2" charset="2"/>
                  </a:rPr>
                  <a:t>s</a:t>
                </a:r>
                <a:r>
                  <a:rPr lang="en-US" sz="1800" dirty="0">
                    <a:sym typeface="Wingdings" pitchFamily="2" charset="2"/>
                  </a:rPr>
                  <a:t> </a:t>
                </a:r>
                <a14:m>
                  <m:oMath xmlns:m="http://schemas.openxmlformats.org/officeDocument/2006/math">
                    <m:r>
                      <a:rPr lang="en-US" sz="1800" i="1">
                        <a:latin typeface="Cambria Math" panose="02040503050406030204" pitchFamily="18" charset="0"/>
                        <a:ea typeface="Cambria Math" panose="02040503050406030204" pitchFamily="18" charset="0"/>
                      </a:rPr>
                      <m:t>→ </m:t>
                    </m:r>
                  </m:oMath>
                </a14:m>
                <a:r>
                  <a:rPr lang="en-US" sz="1800" i="1" dirty="0">
                    <a:sym typeface="Wingdings" pitchFamily="2" charset="2"/>
                  </a:rPr>
                  <a:t>lc</a:t>
                </a:r>
                <a:endParaRPr lang="en-US" sz="1800" dirty="0">
                  <a:sym typeface="Wingdings" pitchFamily="2" charset="2"/>
                </a:endParaRPr>
              </a:p>
              <a:p>
                <a:pPr lvl="1"/>
                <a:r>
                  <a:rPr lang="en-US" sz="1800" dirty="0">
                    <a:sym typeface="Wingdings" pitchFamily="2" charset="2"/>
                  </a:rPr>
                  <a:t>Forward charm production, </a:t>
                </a:r>
                <a:r>
                  <a:rPr lang="en-US" sz="1800" dirty="0">
                    <a:latin typeface="Arial" charset="0"/>
                    <a:sym typeface="Wingdings" pitchFamily="2" charset="2"/>
                  </a:rPr>
                  <a:t>intrinsic charm</a:t>
                </a:r>
                <a:endParaRPr lang="en-US" sz="1200" dirty="0">
                  <a:latin typeface="Arial" charset="0"/>
                </a:endParaRPr>
              </a:p>
              <a:p>
                <a:pPr lvl="1"/>
                <a:r>
                  <a:rPr lang="en-US" sz="1800" dirty="0">
                    <a:latin typeface="Arial" charset="0"/>
                  </a:rPr>
                  <a:t>Refine simulations that currently vary greatly (EPOS-LHC, QGSJET, DPMJET, SIBYLL, PYTHIA…)</a:t>
                </a:r>
                <a:endParaRPr lang="en-US" sz="1200" dirty="0">
                  <a:latin typeface="Arial" charset="0"/>
                </a:endParaRPr>
              </a:p>
              <a:p>
                <a:pPr lvl="1"/>
                <a:r>
                  <a:rPr lang="en-US" sz="1800" dirty="0">
                    <a:latin typeface="Arial" charset="0"/>
                  </a:rPr>
                  <a:t>Essential input to </a:t>
                </a:r>
                <a:r>
                  <a:rPr lang="en-US" sz="1800" dirty="0" err="1">
                    <a:latin typeface="Arial" charset="0"/>
                  </a:rPr>
                  <a:t>astroparticle</a:t>
                </a:r>
                <a:r>
                  <a:rPr lang="en-US" sz="1800" dirty="0">
                    <a:latin typeface="Arial" charset="0"/>
                  </a:rPr>
                  <a:t> experiments; e.g., distinguish galactic neutrino signal from atmospheric neutrino background at </a:t>
                </a:r>
                <a:r>
                  <a:rPr lang="en-US" sz="1800" dirty="0" err="1">
                    <a:latin typeface="Arial" charset="0"/>
                  </a:rPr>
                  <a:t>IceCube</a:t>
                </a:r>
                <a:endParaRPr lang="en-US" sz="1200" dirty="0">
                  <a:latin typeface="Arial" charset="0"/>
                </a:endParaRPr>
              </a:p>
              <a:p>
                <a:pPr lvl="1"/>
                <a:r>
                  <a:rPr lang="en-US" sz="1800" dirty="0">
                    <a:latin typeface="Arial" charset="0"/>
                  </a:rPr>
                  <a:t>New ideas?</a:t>
                </a:r>
              </a:p>
            </p:txBody>
          </p:sp>
        </mc:Choice>
        <mc:Fallback xmlns="">
          <p:sp>
            <p:nvSpPr>
              <p:cNvPr id="6" name="Content Placeholder 2">
                <a:extLst>
                  <a:ext uri="{FF2B5EF4-FFF2-40B4-BE49-F238E27FC236}">
                    <a16:creationId xmlns:a16="http://schemas.microsoft.com/office/drawing/2014/main" id="{C0D72186-AE33-8847-BDBE-03CF713F09DE}"/>
                  </a:ext>
                </a:extLst>
              </p:cNvPr>
              <p:cNvSpPr txBox="1">
                <a:spLocks noRot="1" noChangeAspect="1" noMove="1" noResize="1" noEditPoints="1" noAdjustHandles="1" noChangeArrowheads="1" noChangeShapeType="1" noTextEdit="1"/>
              </p:cNvSpPr>
              <p:nvPr/>
            </p:nvSpPr>
            <p:spPr bwMode="auto">
              <a:xfrm>
                <a:off x="152400" y="2667000"/>
                <a:ext cx="5309298" cy="3581400"/>
              </a:xfrm>
              <a:prstGeom prst="rect">
                <a:avLst/>
              </a:prstGeom>
              <a:blipFill>
                <a:blip r:embed="rId4"/>
                <a:stretch>
                  <a:fillRect t="-707" b="-4594"/>
                </a:stretch>
              </a:blipFill>
              <a:ln>
                <a:noFill/>
              </a:ln>
              <a:extLst>
                <a:ext uri="{909E8E84-426E-40dd-AFC4-6F175D3DCCD1}">
                  <a14:hiddenFill xmlns:mv="urn:schemas-microsoft-com:mac:vml" xmlns="" xmlns:a14="http://schemas.microsoft.com/office/drawing/2010/main">
                    <a:solidFill>
                      <a:srgbClr val="FFFFFF"/>
                    </a:solidFill>
                  </a14:hiddenFill>
                </a:ext>
                <a:ext uri="{91240B29-F687-4f45-9708-019B960494DF}">
                  <a14:hiddenLine xmlns:mv="urn:schemas-microsoft-com:mac:vml" xmlns="" xmlns:a14="http://schemas.microsoft.com/office/drawing/2010/main" w="9525">
                    <a:solidFill>
                      <a:srgbClr val="000000"/>
                    </a:solidFill>
                    <a:miter lim="800000"/>
                    <a:headEnd/>
                    <a:tailEnd/>
                  </a14:hiddenLine>
                </a:ext>
                <a:ext uri="{FAA26D3D-D897-4be2-8F04-BA451C77F1D7}">
                  <ma14:placeholderFlag xmlns:mv="urn:schemas-microsoft-com:mac:vml" xmlns="" xmlns:ma14="http://schemas.microsoft.com/office/mac/drawingml/2011/main" val="1"/>
                </a:ext>
              </a:extLst>
            </p:spPr>
            <p:txBody>
              <a:bodyPr/>
              <a:lstStyle/>
              <a:p>
                <a:r>
                  <a:rPr lang="en-US">
                    <a:noFill/>
                  </a:rPr>
                  <a:t> </a:t>
                </a:r>
              </a:p>
            </p:txBody>
          </p:sp>
        </mc:Fallback>
      </mc:AlternateContent>
      <p:sp>
        <p:nvSpPr>
          <p:cNvPr id="2" name="TextBox 1">
            <a:extLst>
              <a:ext uri="{FF2B5EF4-FFF2-40B4-BE49-F238E27FC236}">
                <a16:creationId xmlns:a16="http://schemas.microsoft.com/office/drawing/2014/main" id="{E1DA7ADE-1A84-8B42-84C2-5310A8A3C96D}"/>
              </a:ext>
            </a:extLst>
          </p:cNvPr>
          <p:cNvSpPr txBox="1"/>
          <p:nvPr/>
        </p:nvSpPr>
        <p:spPr>
          <a:xfrm>
            <a:off x="3048000" y="1600200"/>
            <a:ext cx="5917004" cy="369332"/>
          </a:xfrm>
          <a:prstGeom prst="rect">
            <a:avLst/>
          </a:prstGeom>
          <a:noFill/>
        </p:spPr>
        <p:txBody>
          <a:bodyPr wrap="none" rtlCol="0">
            <a:spAutoFit/>
          </a:bodyPr>
          <a:lstStyle/>
          <a:p>
            <a:r>
              <a:rPr lang="en-US" dirty="0">
                <a:solidFill>
                  <a:srgbClr val="FF0000"/>
                </a:solidFill>
              </a:rPr>
              <a:t>See </a:t>
            </a:r>
            <a:r>
              <a:rPr lang="en-US" dirty="0" err="1">
                <a:solidFill>
                  <a:srgbClr val="FF0000"/>
                </a:solidFill>
              </a:rPr>
              <a:t>Garzelli</a:t>
            </a:r>
            <a:r>
              <a:rPr lang="en-US" dirty="0">
                <a:solidFill>
                  <a:srgbClr val="FF0000"/>
                </a:solidFill>
              </a:rPr>
              <a:t>, Kling, EF5/EF6/EF7 brainstorming session</a:t>
            </a:r>
          </a:p>
        </p:txBody>
      </p:sp>
    </p:spTree>
    <p:extLst>
      <p:ext uri="{BB962C8B-B14F-4D97-AF65-F5344CB8AC3E}">
        <p14:creationId xmlns:p14="http://schemas.microsoft.com/office/powerpoint/2010/main" val="462930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152400"/>
            <a:ext cx="7772400" cy="657225"/>
          </a:xfrm>
        </p:spPr>
        <p:txBody>
          <a:bodyPr/>
          <a:lstStyle/>
          <a:p>
            <a:pPr eaLnBrk="1" hangingPunct="1"/>
            <a:r>
              <a:rPr lang="en-US" dirty="0">
                <a:latin typeface="Arial" charset="0"/>
              </a:rPr>
              <a:t>BSM PHYSICS</a:t>
            </a:r>
          </a:p>
        </p:txBody>
      </p:sp>
      <p:sp>
        <p:nvSpPr>
          <p:cNvPr id="5123" name="Content Placeholder 2"/>
          <p:cNvSpPr>
            <a:spLocks noGrp="1"/>
          </p:cNvSpPr>
          <p:nvPr>
            <p:ph idx="1"/>
          </p:nvPr>
        </p:nvSpPr>
        <p:spPr>
          <a:xfrm>
            <a:off x="228600" y="990600"/>
            <a:ext cx="8763000" cy="5591175"/>
          </a:xfrm>
        </p:spPr>
        <p:txBody>
          <a:bodyPr/>
          <a:lstStyle/>
          <a:p>
            <a:r>
              <a:rPr lang="en-US" sz="2000" dirty="0">
                <a:latin typeface="Arial" charset="0"/>
                <a:sym typeface="Wingdings"/>
              </a:rPr>
              <a:t>FASER probes new parameter space in many models with just 1 fb</a:t>
            </a:r>
            <a:r>
              <a:rPr lang="en-US" sz="2000" baseline="30000" dirty="0">
                <a:latin typeface="Arial" charset="0"/>
                <a:sym typeface="Wingdings"/>
              </a:rPr>
              <a:t>-1</a:t>
            </a:r>
            <a:r>
              <a:rPr lang="en-US" sz="2000" dirty="0">
                <a:latin typeface="Arial" charset="0"/>
                <a:sym typeface="Wingdings"/>
              </a:rPr>
              <a:t>.  Simply running through HL LHC will extend sensitivity by ~3000.</a:t>
            </a:r>
          </a:p>
          <a:p>
            <a:endParaRPr lang="en-US" sz="1000" dirty="0">
              <a:latin typeface="Arial" charset="0"/>
              <a:sym typeface="Wingdings"/>
            </a:endParaRPr>
          </a:p>
          <a:p>
            <a:r>
              <a:rPr lang="en-US" sz="2000" dirty="0">
                <a:latin typeface="Arial" charset="0"/>
                <a:sym typeface="Wingdings"/>
              </a:rPr>
              <a:t>With a Forward Physics Facility, could upgrade</a:t>
            </a:r>
          </a:p>
          <a:p>
            <a:pPr marL="0" indent="0" algn="ctr">
              <a:buNone/>
            </a:pPr>
            <a:r>
              <a:rPr lang="en-US" sz="2000" dirty="0">
                <a:latin typeface="Arial" charset="0"/>
                <a:sym typeface="Wingdings"/>
              </a:rPr>
              <a:t>   FASER (R=10cm, L=1.5m, Run 3) </a:t>
            </a:r>
            <a:r>
              <a:rPr lang="en-US" sz="2000" dirty="0">
                <a:latin typeface="Arial" charset="0"/>
                <a:sym typeface="Wingdings" pitchFamily="2" charset="2"/>
              </a:rPr>
              <a:t> FASER 2 (</a:t>
            </a:r>
            <a:r>
              <a:rPr lang="en-US" sz="2000" dirty="0">
                <a:latin typeface="Arial" charset="0"/>
                <a:sym typeface="Wingdings"/>
              </a:rPr>
              <a:t>R=1m, L=5m, HL LHC),</a:t>
            </a:r>
          </a:p>
          <a:p>
            <a:pPr marL="0" indent="0">
              <a:buNone/>
            </a:pPr>
            <a:r>
              <a:rPr lang="en-US" sz="2000" dirty="0">
                <a:latin typeface="Arial" charset="0"/>
                <a:sym typeface="Wingdings"/>
              </a:rPr>
              <a:t>     extending sensitivity by ~10</a:t>
            </a:r>
            <a:r>
              <a:rPr lang="en-US" sz="2000" baseline="30000" dirty="0">
                <a:latin typeface="Arial" charset="0"/>
                <a:sym typeface="Wingdings"/>
              </a:rPr>
              <a:t>6</a:t>
            </a:r>
            <a:r>
              <a:rPr lang="en-US" sz="2000" dirty="0">
                <a:latin typeface="Arial" charset="0"/>
                <a:sym typeface="Wingdings"/>
              </a:rPr>
              <a:t>, complementary to other experiments.</a:t>
            </a:r>
            <a:endParaRPr lang="en-US" dirty="0">
              <a:latin typeface="Arial" charset="0"/>
              <a:sym typeface="Wingdings"/>
            </a:endParaRPr>
          </a:p>
          <a:p>
            <a:endParaRPr lang="en-US" dirty="0">
              <a:latin typeface="Arial" charset="0"/>
              <a:sym typeface="Wingdings"/>
            </a:endParaRPr>
          </a:p>
          <a:p>
            <a:endParaRPr lang="en-US" dirty="0">
              <a:latin typeface="Arial" charset="0"/>
              <a:sym typeface="Wingdings"/>
            </a:endParaRPr>
          </a:p>
          <a:p>
            <a:endParaRPr lang="en-US" dirty="0">
              <a:latin typeface="Arial" charset="0"/>
              <a:sym typeface="Wingdings"/>
            </a:endParaRPr>
          </a:p>
          <a:p>
            <a:endParaRPr lang="en-US" dirty="0">
              <a:latin typeface="Arial" charset="0"/>
              <a:sym typeface="Wingdings"/>
            </a:endParaRPr>
          </a:p>
          <a:p>
            <a:pPr marL="0" indent="0">
              <a:buNone/>
            </a:pPr>
            <a:endParaRPr lang="en-US" sz="1000" dirty="0">
              <a:latin typeface="Arial" charset="0"/>
              <a:sym typeface="Wingdings"/>
            </a:endParaRPr>
          </a:p>
          <a:p>
            <a:endParaRPr lang="en-US" dirty="0">
              <a:latin typeface="Arial" charset="0"/>
              <a:sym typeface="Wingdings"/>
            </a:endParaRPr>
          </a:p>
        </p:txBody>
      </p:sp>
      <p:pic>
        <p:nvPicPr>
          <p:cNvPr id="16" name="Picture 15">
            <a:extLst>
              <a:ext uri="{FF2B5EF4-FFF2-40B4-BE49-F238E27FC236}">
                <a16:creationId xmlns:a16="http://schemas.microsoft.com/office/drawing/2014/main" id="{65957E09-DB29-3040-A2DE-5C0230238CB7}"/>
              </a:ext>
            </a:extLst>
          </p:cNvPr>
          <p:cNvPicPr>
            <a:picLocks noChangeAspect="1"/>
          </p:cNvPicPr>
          <p:nvPr/>
        </p:nvPicPr>
        <p:blipFill>
          <a:blip r:embed="rId2"/>
          <a:stretch>
            <a:fillRect/>
          </a:stretch>
        </p:blipFill>
        <p:spPr>
          <a:xfrm>
            <a:off x="4493275" y="3100610"/>
            <a:ext cx="3660125" cy="3370728"/>
          </a:xfrm>
          <a:prstGeom prst="rect">
            <a:avLst/>
          </a:prstGeom>
        </p:spPr>
      </p:pic>
      <p:pic>
        <p:nvPicPr>
          <p:cNvPr id="18" name="Picture 17">
            <a:extLst>
              <a:ext uri="{FF2B5EF4-FFF2-40B4-BE49-F238E27FC236}">
                <a16:creationId xmlns:a16="http://schemas.microsoft.com/office/drawing/2014/main" id="{BB4E7C1E-64DC-4E40-AD42-7578AB8D9100}"/>
              </a:ext>
            </a:extLst>
          </p:cNvPr>
          <p:cNvPicPr>
            <a:picLocks noChangeAspect="1"/>
          </p:cNvPicPr>
          <p:nvPr/>
        </p:nvPicPr>
        <p:blipFill>
          <a:blip r:embed="rId3"/>
          <a:stretch>
            <a:fillRect/>
          </a:stretch>
        </p:blipFill>
        <p:spPr>
          <a:xfrm>
            <a:off x="609600" y="3048000"/>
            <a:ext cx="3581400" cy="3370728"/>
          </a:xfrm>
          <a:prstGeom prst="rect">
            <a:avLst/>
          </a:prstGeom>
        </p:spPr>
      </p:pic>
      <p:sp>
        <p:nvSpPr>
          <p:cNvPr id="7" name="TextBox 6">
            <a:extLst>
              <a:ext uri="{FF2B5EF4-FFF2-40B4-BE49-F238E27FC236}">
                <a16:creationId xmlns:a16="http://schemas.microsoft.com/office/drawing/2014/main" id="{F0C1FEF1-0A73-F64D-8184-97D9423B4883}"/>
              </a:ext>
            </a:extLst>
          </p:cNvPr>
          <p:cNvSpPr txBox="1"/>
          <p:nvPr/>
        </p:nvSpPr>
        <p:spPr>
          <a:xfrm>
            <a:off x="3156996" y="6324600"/>
            <a:ext cx="3002104" cy="276999"/>
          </a:xfrm>
          <a:prstGeom prst="rect">
            <a:avLst/>
          </a:prstGeom>
          <a:noFill/>
        </p:spPr>
        <p:txBody>
          <a:bodyPr wrap="none" rtlCol="0">
            <a:spAutoFit/>
          </a:bodyPr>
          <a:lstStyle/>
          <a:p>
            <a:r>
              <a:rPr lang="en-US" baseline="-25000" dirty="0">
                <a:sym typeface="Wingdings"/>
              </a:rPr>
              <a:t>FASER Collaboration, 1811.12522 (2018)</a:t>
            </a:r>
          </a:p>
        </p:txBody>
      </p:sp>
    </p:spTree>
    <p:extLst>
      <p:ext uri="{BB962C8B-B14F-4D97-AF65-F5344CB8AC3E}">
        <p14:creationId xmlns:p14="http://schemas.microsoft.com/office/powerpoint/2010/main" val="22303417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152400"/>
            <a:ext cx="7772400" cy="657225"/>
          </a:xfrm>
        </p:spPr>
        <p:txBody>
          <a:bodyPr/>
          <a:lstStyle/>
          <a:p>
            <a:pPr eaLnBrk="1" hangingPunct="1"/>
            <a:r>
              <a:rPr lang="en-US" dirty="0">
                <a:latin typeface="Arial" charset="0"/>
              </a:rPr>
              <a:t>LLP SEARCHES</a:t>
            </a:r>
          </a:p>
        </p:txBody>
      </p:sp>
      <p:sp>
        <p:nvSpPr>
          <p:cNvPr id="5123" name="Content Placeholder 2"/>
          <p:cNvSpPr>
            <a:spLocks noGrp="1"/>
          </p:cNvSpPr>
          <p:nvPr>
            <p:ph idx="1"/>
          </p:nvPr>
        </p:nvSpPr>
        <p:spPr>
          <a:xfrm>
            <a:off x="228600" y="990600"/>
            <a:ext cx="8763000" cy="5342751"/>
          </a:xfrm>
        </p:spPr>
        <p:txBody>
          <a:bodyPr/>
          <a:lstStyle/>
          <a:p>
            <a:r>
              <a:rPr lang="en-US" sz="2000" dirty="0">
                <a:latin typeface="Arial" charset="0"/>
                <a:sym typeface="Wingdings" pitchFamily="2" charset="2"/>
              </a:rPr>
              <a:t>With a Forward Physics Facility, there is discovery potential </a:t>
            </a:r>
            <a:r>
              <a:rPr lang="en-US" sz="2000" dirty="0">
                <a:latin typeface="Arial" charset="0"/>
                <a:sym typeface="Wingdings"/>
              </a:rPr>
              <a:t>for all portal particles (dark photons, dark Higgs bosons, heavy neutral leptons), ALPs with all types of couplings (photon, fermion, gluon), and many other models.</a:t>
            </a:r>
            <a:endParaRPr lang="en-US" dirty="0">
              <a:latin typeface="Arial" charset="0"/>
              <a:sym typeface="Wingdings"/>
            </a:endParaRPr>
          </a:p>
          <a:p>
            <a:endParaRPr lang="en-US" dirty="0">
              <a:latin typeface="Arial" charset="0"/>
              <a:sym typeface="Wingdings"/>
            </a:endParaRPr>
          </a:p>
          <a:p>
            <a:endParaRPr lang="en-US" dirty="0">
              <a:latin typeface="Arial" charset="0"/>
              <a:sym typeface="Wingdings"/>
            </a:endParaRPr>
          </a:p>
          <a:p>
            <a:endParaRPr lang="en-US" dirty="0">
              <a:latin typeface="Arial" charset="0"/>
              <a:sym typeface="Wingdings"/>
            </a:endParaRPr>
          </a:p>
          <a:p>
            <a:endParaRPr lang="en-US" dirty="0">
              <a:latin typeface="Arial" charset="0"/>
              <a:sym typeface="Wingdings"/>
            </a:endParaRPr>
          </a:p>
          <a:p>
            <a:pPr marL="0" indent="0">
              <a:buNone/>
            </a:pPr>
            <a:endParaRPr lang="en-US" sz="1000" dirty="0">
              <a:latin typeface="Arial" charset="0"/>
              <a:sym typeface="Wingdings"/>
            </a:endParaRPr>
          </a:p>
          <a:p>
            <a:endParaRPr lang="en-US" dirty="0">
              <a:latin typeface="Arial" charset="0"/>
              <a:sym typeface="Wingdings"/>
            </a:endParaRPr>
          </a:p>
        </p:txBody>
      </p:sp>
      <p:sp>
        <p:nvSpPr>
          <p:cNvPr id="7" name="TextBox 6">
            <a:extLst>
              <a:ext uri="{FF2B5EF4-FFF2-40B4-BE49-F238E27FC236}">
                <a16:creationId xmlns:a16="http://schemas.microsoft.com/office/drawing/2014/main" id="{F0C1FEF1-0A73-F64D-8184-97D9423B4883}"/>
              </a:ext>
            </a:extLst>
          </p:cNvPr>
          <p:cNvSpPr txBox="1"/>
          <p:nvPr/>
        </p:nvSpPr>
        <p:spPr>
          <a:xfrm>
            <a:off x="3156996" y="6096000"/>
            <a:ext cx="3002104" cy="276999"/>
          </a:xfrm>
          <a:prstGeom prst="rect">
            <a:avLst/>
          </a:prstGeom>
          <a:noFill/>
        </p:spPr>
        <p:txBody>
          <a:bodyPr wrap="none" rtlCol="0">
            <a:spAutoFit/>
          </a:bodyPr>
          <a:lstStyle/>
          <a:p>
            <a:r>
              <a:rPr lang="en-US" baseline="-25000" dirty="0">
                <a:sym typeface="Wingdings"/>
              </a:rPr>
              <a:t>FASER Collaboration, 1811.12522 (2018)</a:t>
            </a:r>
          </a:p>
        </p:txBody>
      </p:sp>
      <p:pic>
        <p:nvPicPr>
          <p:cNvPr id="3" name="Picture 2">
            <a:extLst>
              <a:ext uri="{FF2B5EF4-FFF2-40B4-BE49-F238E27FC236}">
                <a16:creationId xmlns:a16="http://schemas.microsoft.com/office/drawing/2014/main" id="{FFE5BF6B-032C-AE46-B596-A3057E29FC34}"/>
              </a:ext>
            </a:extLst>
          </p:cNvPr>
          <p:cNvPicPr>
            <a:picLocks noChangeAspect="1"/>
          </p:cNvPicPr>
          <p:nvPr/>
        </p:nvPicPr>
        <p:blipFill>
          <a:blip r:embed="rId2"/>
          <a:stretch>
            <a:fillRect/>
          </a:stretch>
        </p:blipFill>
        <p:spPr>
          <a:xfrm>
            <a:off x="391903" y="2534424"/>
            <a:ext cx="8360194" cy="3485376"/>
          </a:xfrm>
          <a:prstGeom prst="rect">
            <a:avLst/>
          </a:prstGeom>
        </p:spPr>
      </p:pic>
      <p:sp>
        <p:nvSpPr>
          <p:cNvPr id="2" name="Oval 1">
            <a:extLst>
              <a:ext uri="{FF2B5EF4-FFF2-40B4-BE49-F238E27FC236}">
                <a16:creationId xmlns:a16="http://schemas.microsoft.com/office/drawing/2014/main" id="{53ED4871-70FA-444C-8F94-749C18DAF035}"/>
              </a:ext>
            </a:extLst>
          </p:cNvPr>
          <p:cNvSpPr/>
          <p:nvPr/>
        </p:nvSpPr>
        <p:spPr>
          <a:xfrm>
            <a:off x="7239000" y="2286000"/>
            <a:ext cx="1752600" cy="38100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84907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48700" cy="5334000"/>
          </a:xfrm>
        </p:spPr>
        <p:txBody>
          <a:bodyPr>
            <a:noAutofit/>
          </a:bodyPr>
          <a:lstStyle/>
          <a:p>
            <a:r>
              <a:rPr lang="en-US" sz="2000" dirty="0"/>
              <a:t>The far forward region contains an entire physics program that has been underappreciated for decades.  A rich physics case has already been explored in detail and is established and mature, but many other opportunities remain to be discovered. </a:t>
            </a:r>
          </a:p>
          <a:p>
            <a:endParaRPr lang="en-US" sz="1200" dirty="0"/>
          </a:p>
          <a:p>
            <a:r>
              <a:rPr lang="en-US" sz="2000" dirty="0"/>
              <a:t>For Snowmass, we would like to bring together people with diverse interests to study the physics potential and feasibility of the Forward Physics Facility at the HL LHC. </a:t>
            </a:r>
          </a:p>
          <a:p>
            <a:endParaRPr lang="en-US" sz="1200" dirty="0"/>
          </a:p>
          <a:p>
            <a:r>
              <a:rPr lang="en-US" sz="2000" dirty="0"/>
              <a:t>Snowmass provides an ideal setting: this is an inherently cross-frontier topic, with relevance for EF, NF, RF, CF, TF, and AF.</a:t>
            </a:r>
          </a:p>
          <a:p>
            <a:endParaRPr lang="en-US" sz="1200" dirty="0"/>
          </a:p>
          <a:p>
            <a:r>
              <a:rPr lang="en-US" sz="2000" dirty="0"/>
              <a:t>Short time window: if there is no Forward Physics Facility at the HL LHC, many of these physics opportunities will be left on the table and will disappear for decades.  </a:t>
            </a:r>
          </a:p>
          <a:p>
            <a:endParaRPr lang="en-US" sz="1200" dirty="0"/>
          </a:p>
          <a:p>
            <a:r>
              <a:rPr lang="en-US" sz="2000" dirty="0"/>
              <a:t>We will be writing an LOI for the Forward Physics Facility, and all are invited to join; email </a:t>
            </a:r>
            <a:r>
              <a:rPr lang="en-US" sz="2000" dirty="0" err="1"/>
              <a:t>jlf@uci.edu</a:t>
            </a:r>
            <a:r>
              <a:rPr lang="en-US" sz="2000" dirty="0"/>
              <a:t>.</a:t>
            </a:r>
          </a:p>
        </p:txBody>
      </p:sp>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1295400" y="244475"/>
            <a:ext cx="6858000" cy="441325"/>
          </a:xfrm>
        </p:spPr>
        <p:txBody>
          <a:bodyPr/>
          <a:lstStyle/>
          <a:p>
            <a:r>
              <a:rPr lang="en-US" dirty="0"/>
              <a:t>SNOWMASS PLANS</a:t>
            </a:r>
          </a:p>
        </p:txBody>
      </p:sp>
    </p:spTree>
    <p:extLst>
      <p:ext uri="{BB962C8B-B14F-4D97-AF65-F5344CB8AC3E}">
        <p14:creationId xmlns:p14="http://schemas.microsoft.com/office/powerpoint/2010/main" val="1069867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7848600" cy="5410200"/>
          </a:xfrm>
        </p:spPr>
        <p:txBody>
          <a:bodyPr>
            <a:noAutofit/>
          </a:bodyPr>
          <a:lstStyle/>
          <a:p>
            <a:r>
              <a:rPr lang="en-US" sz="2000" dirty="0"/>
              <a:t>What other physics can be explored in the far forward region?</a:t>
            </a:r>
          </a:p>
          <a:p>
            <a:pPr lvl="1"/>
            <a:r>
              <a:rPr lang="en-US" sz="1800" dirty="0"/>
              <a:t>Millicharged particles (PBC Benchmark 3)?  Yu-Dai Tsai</a:t>
            </a:r>
          </a:p>
          <a:p>
            <a:pPr lvl="1"/>
            <a:r>
              <a:rPr lang="en-US" sz="1800" dirty="0"/>
              <a:t>Invisibly decaying dark photons and dark matter detection (PBC Benchmark 2)?  Brian </a:t>
            </a:r>
            <a:r>
              <a:rPr lang="en-US" sz="1800" dirty="0" err="1"/>
              <a:t>Batell</a:t>
            </a:r>
            <a:endParaRPr lang="en-US" sz="1800" dirty="0"/>
          </a:p>
          <a:p>
            <a:pPr lvl="1"/>
            <a:r>
              <a:rPr lang="en-US" sz="1800" dirty="0"/>
              <a:t>Other ideas?</a:t>
            </a:r>
          </a:p>
          <a:p>
            <a:pPr lvl="1"/>
            <a:endParaRPr lang="en-US" sz="1200" dirty="0"/>
          </a:p>
          <a:p>
            <a:r>
              <a:rPr lang="en-US" sz="2000" dirty="0"/>
              <a:t>What is the optimal design for each experiment?</a:t>
            </a:r>
          </a:p>
          <a:p>
            <a:endParaRPr lang="en-US" sz="1200" dirty="0"/>
          </a:p>
          <a:p>
            <a:r>
              <a:rPr lang="en-US" sz="2000" dirty="0"/>
              <a:t>What is the ideal mix of experiments?  Could imagine on- and off-axis LLP searches, on- and off-axis detectors targeting neutrinos and QCD, a milli-charge search experiment, an invisible decay search experiment, …</a:t>
            </a:r>
          </a:p>
          <a:p>
            <a:endParaRPr lang="en-US" sz="1200" dirty="0"/>
          </a:p>
          <a:p>
            <a:r>
              <a:rPr lang="en-US" sz="2000" dirty="0"/>
              <a:t>How much space is required in UJ12 / UJ18? Is it feasible to construct the Forward Physics Facility in LS3 (2025-27)?  Cost, schedule.</a:t>
            </a:r>
          </a:p>
          <a:p>
            <a:endParaRPr lang="en-US" sz="1200" dirty="0"/>
          </a:p>
          <a:p>
            <a:endParaRPr lang="en-US" sz="2000" dirty="0"/>
          </a:p>
          <a:p>
            <a:pPr marL="0" indent="0">
              <a:buNone/>
            </a:pPr>
            <a:endParaRPr lang="en-US" sz="1200" dirty="0"/>
          </a:p>
        </p:txBody>
      </p:sp>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1295400" y="244475"/>
            <a:ext cx="6858000" cy="441325"/>
          </a:xfrm>
        </p:spPr>
        <p:txBody>
          <a:bodyPr/>
          <a:lstStyle/>
          <a:p>
            <a:r>
              <a:rPr lang="en-US" dirty="0"/>
              <a:t>OPEN QUESTIONS</a:t>
            </a:r>
          </a:p>
        </p:txBody>
      </p:sp>
    </p:spTree>
    <p:extLst>
      <p:ext uri="{BB962C8B-B14F-4D97-AF65-F5344CB8AC3E}">
        <p14:creationId xmlns:p14="http://schemas.microsoft.com/office/powerpoint/2010/main" val="329266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1981200" y="1692264"/>
            <a:ext cx="5867400" cy="4937136"/>
          </a:xfrm>
          <a:prstGeom prst="rect">
            <a:avLst/>
          </a:prstGeom>
          <a:gradFill flip="none" rotWithShape="1">
            <a:gsLst>
              <a:gs pos="52000">
                <a:schemeClr val="tx1">
                  <a:lumMod val="0"/>
                </a:schemeClr>
              </a:gs>
              <a:gs pos="83000">
                <a:schemeClr val="bg1">
                  <a:lumMod val="34000"/>
                  <a:lumOff val="66000"/>
                </a:schemeClr>
              </a:gs>
            </a:gsLst>
            <a:lin ang="135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074" name="Title 1"/>
          <p:cNvSpPr>
            <a:spLocks noGrp="1"/>
          </p:cNvSpPr>
          <p:nvPr>
            <p:ph type="title"/>
          </p:nvPr>
        </p:nvSpPr>
        <p:spPr>
          <a:xfrm>
            <a:off x="0" y="228985"/>
            <a:ext cx="9144000" cy="441325"/>
          </a:xfrm>
        </p:spPr>
        <p:txBody>
          <a:bodyPr/>
          <a:lstStyle/>
          <a:p>
            <a:r>
              <a:rPr lang="en-US" dirty="0">
                <a:solidFill>
                  <a:schemeClr val="bg1"/>
                </a:solidFill>
                <a:latin typeface="Arial" charset="0"/>
              </a:rPr>
              <a:t>THE BSM LANDSCAPE</a:t>
            </a:r>
          </a:p>
        </p:txBody>
      </p:sp>
      <p:grpSp>
        <p:nvGrpSpPr>
          <p:cNvPr id="13" name="Group 12">
            <a:extLst>
              <a:ext uri="{FF2B5EF4-FFF2-40B4-BE49-F238E27FC236}">
                <a16:creationId xmlns:a16="http://schemas.microsoft.com/office/drawing/2014/main" id="{5F4E6C81-E638-4942-BF5C-7C1F1B1E5787}"/>
              </a:ext>
            </a:extLst>
          </p:cNvPr>
          <p:cNvGrpSpPr/>
          <p:nvPr/>
        </p:nvGrpSpPr>
        <p:grpSpPr>
          <a:xfrm>
            <a:off x="990600" y="833735"/>
            <a:ext cx="6629400" cy="5871865"/>
            <a:chOff x="990600" y="833735"/>
            <a:chExt cx="6629400" cy="5871865"/>
          </a:xfrm>
        </p:grpSpPr>
        <p:sp>
          <p:nvSpPr>
            <p:cNvPr id="15" name="TextBox 14"/>
            <p:cNvSpPr txBox="1"/>
            <p:nvPr/>
          </p:nvSpPr>
          <p:spPr>
            <a:xfrm>
              <a:off x="4261607" y="833735"/>
              <a:ext cx="919993" cy="461665"/>
            </a:xfrm>
            <a:prstGeom prst="rect">
              <a:avLst/>
            </a:prstGeom>
            <a:noFill/>
          </p:spPr>
          <p:txBody>
            <a:bodyPr wrap="none" rtlCol="0">
              <a:spAutoFit/>
            </a:bodyPr>
            <a:lstStyle/>
            <a:p>
              <a:r>
                <a:rPr lang="en-US" sz="2400" dirty="0">
                  <a:solidFill>
                    <a:schemeClr val="bg1"/>
                  </a:solidFill>
                </a:rPr>
                <a:t>Mass</a:t>
              </a:r>
            </a:p>
          </p:txBody>
        </p:sp>
        <p:sp>
          <p:nvSpPr>
            <p:cNvPr id="18" name="TextBox 17"/>
            <p:cNvSpPr txBox="1"/>
            <p:nvPr/>
          </p:nvSpPr>
          <p:spPr>
            <a:xfrm rot="16200000">
              <a:off x="-214217" y="3643217"/>
              <a:ext cx="2871299" cy="461665"/>
            </a:xfrm>
            <a:prstGeom prst="rect">
              <a:avLst/>
            </a:prstGeom>
            <a:noFill/>
          </p:spPr>
          <p:txBody>
            <a:bodyPr wrap="none" rtlCol="0">
              <a:spAutoFit/>
            </a:bodyPr>
            <a:lstStyle/>
            <a:p>
              <a:r>
                <a:rPr lang="en-US" sz="2400" dirty="0">
                  <a:solidFill>
                    <a:schemeClr val="bg1"/>
                  </a:solidFill>
                </a:rPr>
                <a:t>Interaction Strength</a:t>
              </a:r>
            </a:p>
          </p:txBody>
        </p:sp>
        <p:cxnSp>
          <p:nvCxnSpPr>
            <p:cNvPr id="3" name="Straight Arrow Connector 2"/>
            <p:cNvCxnSpPr>
              <a:cxnSpLocks/>
            </p:cNvCxnSpPr>
            <p:nvPr/>
          </p:nvCxnSpPr>
          <p:spPr>
            <a:xfrm flipV="1">
              <a:off x="1981200" y="1676400"/>
              <a:ext cx="5638800" cy="26016"/>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cxnSpLocks/>
            </p:cNvCxnSpPr>
            <p:nvPr/>
          </p:nvCxnSpPr>
          <p:spPr>
            <a:xfrm flipV="1">
              <a:off x="1980824" y="1692266"/>
              <a:ext cx="0" cy="5013334"/>
            </a:xfrm>
            <a:prstGeom prst="straightConnector1">
              <a:avLst/>
            </a:prstGeom>
            <a:ln w="38100" cmpd="sng">
              <a:solidFill>
                <a:schemeClr val="bg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351776" y="1295400"/>
              <a:ext cx="582424" cy="369332"/>
            </a:xfrm>
            <a:prstGeom prst="rect">
              <a:avLst/>
            </a:prstGeom>
            <a:noFill/>
          </p:spPr>
          <p:txBody>
            <a:bodyPr wrap="none" rtlCol="0">
              <a:spAutoFit/>
            </a:bodyPr>
            <a:lstStyle/>
            <a:p>
              <a:r>
                <a:rPr lang="en-US" dirty="0" err="1">
                  <a:solidFill>
                    <a:schemeClr val="bg1"/>
                  </a:solidFill>
                </a:rPr>
                <a:t>TeV</a:t>
              </a:r>
              <a:endParaRPr lang="en-US" dirty="0">
                <a:solidFill>
                  <a:schemeClr val="bg1"/>
                </a:solidFill>
              </a:endParaRPr>
            </a:p>
          </p:txBody>
        </p:sp>
        <p:sp>
          <p:nvSpPr>
            <p:cNvPr id="25" name="TextBox 24"/>
            <p:cNvSpPr txBox="1"/>
            <p:nvPr/>
          </p:nvSpPr>
          <p:spPr>
            <a:xfrm>
              <a:off x="2419896" y="1295400"/>
              <a:ext cx="659293" cy="369332"/>
            </a:xfrm>
            <a:prstGeom prst="rect">
              <a:avLst/>
            </a:prstGeom>
            <a:noFill/>
          </p:spPr>
          <p:txBody>
            <a:bodyPr wrap="none" rtlCol="0">
              <a:spAutoFit/>
            </a:bodyPr>
            <a:lstStyle/>
            <a:p>
              <a:r>
                <a:rPr lang="en-US" dirty="0">
                  <a:solidFill>
                    <a:schemeClr val="bg1"/>
                  </a:solidFill>
                </a:rPr>
                <a:t>MeV</a:t>
              </a:r>
            </a:p>
          </p:txBody>
        </p:sp>
        <p:sp>
          <p:nvSpPr>
            <p:cNvPr id="26" name="TextBox 25"/>
            <p:cNvSpPr txBox="1"/>
            <p:nvPr/>
          </p:nvSpPr>
          <p:spPr>
            <a:xfrm>
              <a:off x="4392205" y="1295400"/>
              <a:ext cx="646556" cy="369332"/>
            </a:xfrm>
            <a:prstGeom prst="rect">
              <a:avLst/>
            </a:prstGeom>
            <a:noFill/>
          </p:spPr>
          <p:txBody>
            <a:bodyPr wrap="none" rtlCol="0">
              <a:spAutoFit/>
            </a:bodyPr>
            <a:lstStyle/>
            <a:p>
              <a:r>
                <a:rPr lang="en-US" dirty="0" err="1">
                  <a:solidFill>
                    <a:schemeClr val="bg1"/>
                  </a:solidFill>
                </a:rPr>
                <a:t>GeV</a:t>
              </a:r>
              <a:endParaRPr lang="en-US" dirty="0">
                <a:solidFill>
                  <a:schemeClr val="bg1"/>
                </a:solidFill>
              </a:endParaRPr>
            </a:p>
          </p:txBody>
        </p:sp>
        <p:sp>
          <p:nvSpPr>
            <p:cNvPr id="27" name="TextBox 26"/>
            <p:cNvSpPr txBox="1"/>
            <p:nvPr/>
          </p:nvSpPr>
          <p:spPr>
            <a:xfrm>
              <a:off x="1540393" y="1981200"/>
              <a:ext cx="313044" cy="369332"/>
            </a:xfrm>
            <a:prstGeom prst="rect">
              <a:avLst/>
            </a:prstGeom>
            <a:noFill/>
          </p:spPr>
          <p:txBody>
            <a:bodyPr wrap="none" rtlCol="0">
              <a:spAutoFit/>
            </a:bodyPr>
            <a:lstStyle/>
            <a:p>
              <a:r>
                <a:rPr lang="en-US" dirty="0">
                  <a:solidFill>
                    <a:schemeClr val="bg1"/>
                  </a:solidFill>
                </a:rPr>
                <a:t>1</a:t>
              </a:r>
            </a:p>
          </p:txBody>
        </p:sp>
        <p:sp>
          <p:nvSpPr>
            <p:cNvPr id="28" name="TextBox 27"/>
            <p:cNvSpPr txBox="1"/>
            <p:nvPr/>
          </p:nvSpPr>
          <p:spPr>
            <a:xfrm>
              <a:off x="1407789" y="3657600"/>
              <a:ext cx="578253" cy="369332"/>
            </a:xfrm>
            <a:prstGeom prst="rect">
              <a:avLst/>
            </a:prstGeom>
            <a:noFill/>
          </p:spPr>
          <p:txBody>
            <a:bodyPr wrap="none" rtlCol="0">
              <a:spAutoFit/>
            </a:bodyPr>
            <a:lstStyle/>
            <a:p>
              <a:r>
                <a:rPr lang="en-US" dirty="0">
                  <a:solidFill>
                    <a:schemeClr val="bg1"/>
                  </a:solidFill>
                </a:rPr>
                <a:t>10</a:t>
              </a:r>
              <a:r>
                <a:rPr lang="en-US" baseline="30000" dirty="0">
                  <a:solidFill>
                    <a:schemeClr val="bg1"/>
                  </a:solidFill>
                </a:rPr>
                <a:t>-3</a:t>
              </a:r>
            </a:p>
          </p:txBody>
        </p:sp>
        <p:sp>
          <p:nvSpPr>
            <p:cNvPr id="29" name="TextBox 28"/>
            <p:cNvSpPr txBox="1"/>
            <p:nvPr/>
          </p:nvSpPr>
          <p:spPr>
            <a:xfrm>
              <a:off x="1407789" y="5390647"/>
              <a:ext cx="578253" cy="369332"/>
            </a:xfrm>
            <a:prstGeom prst="rect">
              <a:avLst/>
            </a:prstGeom>
            <a:noFill/>
          </p:spPr>
          <p:txBody>
            <a:bodyPr wrap="none" rtlCol="0">
              <a:spAutoFit/>
            </a:bodyPr>
            <a:lstStyle/>
            <a:p>
              <a:r>
                <a:rPr lang="en-US" dirty="0">
                  <a:solidFill>
                    <a:schemeClr val="bg1"/>
                  </a:solidFill>
                </a:rPr>
                <a:t>10</a:t>
              </a:r>
              <a:r>
                <a:rPr lang="en-US" baseline="30000" dirty="0">
                  <a:solidFill>
                    <a:schemeClr val="bg1"/>
                  </a:solidFill>
                </a:rPr>
                <a:t>-6</a:t>
              </a:r>
            </a:p>
          </p:txBody>
        </p:sp>
      </p:grpSp>
      <p:pic>
        <p:nvPicPr>
          <p:cNvPr id="10" name="Picture 9">
            <a:extLst>
              <a:ext uri="{FF2B5EF4-FFF2-40B4-BE49-F238E27FC236}">
                <a16:creationId xmlns:a16="http://schemas.microsoft.com/office/drawing/2014/main" id="{1DEBA128-577F-5348-A2F6-E767F9D39C4E}"/>
              </a:ext>
            </a:extLst>
          </p:cNvPr>
          <p:cNvPicPr>
            <a:picLocks noChangeAspect="1"/>
          </p:cNvPicPr>
          <p:nvPr/>
        </p:nvPicPr>
        <p:blipFill rotWithShape="1">
          <a:blip r:embed="rId2"/>
          <a:srcRect t="4414"/>
          <a:stretch/>
        </p:blipFill>
        <p:spPr>
          <a:xfrm>
            <a:off x="711525" y="42560"/>
            <a:ext cx="4851436" cy="4402466"/>
          </a:xfrm>
          <a:prstGeom prst="rect">
            <a:avLst/>
          </a:prstGeom>
        </p:spPr>
      </p:pic>
      <p:sp>
        <p:nvSpPr>
          <p:cNvPr id="17" name="TextBox 16">
            <a:extLst>
              <a:ext uri="{FF2B5EF4-FFF2-40B4-BE49-F238E27FC236}">
                <a16:creationId xmlns:a16="http://schemas.microsoft.com/office/drawing/2014/main" id="{AA09995B-3F52-3C4C-A3E5-CF7222EBEFED}"/>
              </a:ext>
            </a:extLst>
          </p:cNvPr>
          <p:cNvSpPr txBox="1"/>
          <p:nvPr/>
        </p:nvSpPr>
        <p:spPr>
          <a:xfrm rot="3089523">
            <a:off x="947972" y="311104"/>
            <a:ext cx="779381" cy="461665"/>
          </a:xfrm>
          <a:prstGeom prst="rect">
            <a:avLst/>
          </a:prstGeom>
          <a:noFill/>
          <a:ln>
            <a:noFill/>
          </a:ln>
        </p:spPr>
        <p:txBody>
          <a:bodyPr wrap="none" rtlCol="0">
            <a:spAutoFit/>
          </a:bodyPr>
          <a:lstStyle/>
          <a:p>
            <a:pPr algn="ctr"/>
            <a:r>
              <a:rPr lang="en-US" sz="1200" dirty="0"/>
              <a:t> Particle</a:t>
            </a:r>
          </a:p>
          <a:p>
            <a:pPr algn="ctr"/>
            <a:r>
              <a:rPr lang="en-US" sz="1200" dirty="0"/>
              <a:t>Colliders</a:t>
            </a:r>
          </a:p>
        </p:txBody>
      </p:sp>
      <p:sp>
        <p:nvSpPr>
          <p:cNvPr id="19" name="TextBox 18"/>
          <p:cNvSpPr txBox="1"/>
          <p:nvPr/>
        </p:nvSpPr>
        <p:spPr>
          <a:xfrm>
            <a:off x="2579775" y="2303502"/>
            <a:ext cx="1339279" cy="646331"/>
          </a:xfrm>
          <a:prstGeom prst="rect">
            <a:avLst/>
          </a:prstGeom>
          <a:noFill/>
        </p:spPr>
        <p:txBody>
          <a:bodyPr wrap="none" rtlCol="0">
            <a:spAutoFit/>
          </a:bodyPr>
          <a:lstStyle/>
          <a:p>
            <a:pPr algn="ctr"/>
            <a:r>
              <a:rPr lang="en-US" dirty="0"/>
              <a:t>Already</a:t>
            </a:r>
          </a:p>
          <a:p>
            <a:pPr algn="ctr"/>
            <a:r>
              <a:rPr lang="en-US" dirty="0"/>
              <a:t>Discovered</a:t>
            </a:r>
          </a:p>
        </p:txBody>
      </p:sp>
      <p:sp>
        <p:nvSpPr>
          <p:cNvPr id="20" name="TextBox 19"/>
          <p:cNvSpPr txBox="1"/>
          <p:nvPr/>
        </p:nvSpPr>
        <p:spPr>
          <a:xfrm>
            <a:off x="2209800" y="4797154"/>
            <a:ext cx="2079228" cy="646331"/>
          </a:xfrm>
          <a:prstGeom prst="rect">
            <a:avLst/>
          </a:prstGeom>
          <a:noFill/>
        </p:spPr>
        <p:txBody>
          <a:bodyPr wrap="none" rtlCol="0">
            <a:spAutoFit/>
          </a:bodyPr>
          <a:lstStyle/>
          <a:p>
            <a:pPr algn="ctr"/>
            <a:r>
              <a:rPr lang="en-US" dirty="0">
                <a:solidFill>
                  <a:schemeClr val="bg1"/>
                </a:solidFill>
              </a:rPr>
              <a:t>Weakly Interacting</a:t>
            </a:r>
          </a:p>
          <a:p>
            <a:pPr algn="ctr"/>
            <a:r>
              <a:rPr lang="en-US" dirty="0">
                <a:solidFill>
                  <a:schemeClr val="bg1"/>
                </a:solidFill>
              </a:rPr>
              <a:t>Light Particles</a:t>
            </a:r>
          </a:p>
        </p:txBody>
      </p:sp>
      <p:sp>
        <p:nvSpPr>
          <p:cNvPr id="21" name="TextBox 20"/>
          <p:cNvSpPr txBox="1"/>
          <p:nvPr/>
        </p:nvSpPr>
        <p:spPr>
          <a:xfrm>
            <a:off x="4584985" y="2303502"/>
            <a:ext cx="2173454" cy="646331"/>
          </a:xfrm>
          <a:prstGeom prst="rect">
            <a:avLst/>
          </a:prstGeom>
          <a:noFill/>
        </p:spPr>
        <p:txBody>
          <a:bodyPr wrap="none" rtlCol="0">
            <a:spAutoFit/>
          </a:bodyPr>
          <a:lstStyle/>
          <a:p>
            <a:pPr algn="ctr"/>
            <a:r>
              <a:rPr lang="en-US" dirty="0">
                <a:solidFill>
                  <a:schemeClr val="bg1"/>
                </a:solidFill>
              </a:rPr>
              <a:t>Strongly Interacting</a:t>
            </a:r>
          </a:p>
          <a:p>
            <a:pPr algn="ctr"/>
            <a:r>
              <a:rPr lang="en-US" dirty="0">
                <a:solidFill>
                  <a:schemeClr val="bg1"/>
                </a:solidFill>
              </a:rPr>
              <a:t>Heavy Particles</a:t>
            </a:r>
          </a:p>
        </p:txBody>
      </p:sp>
      <p:sp>
        <p:nvSpPr>
          <p:cNvPr id="22" name="TextBox 21"/>
          <p:cNvSpPr txBox="1"/>
          <p:nvPr/>
        </p:nvSpPr>
        <p:spPr>
          <a:xfrm>
            <a:off x="4867645" y="4797154"/>
            <a:ext cx="1608134" cy="646331"/>
          </a:xfrm>
          <a:prstGeom prst="rect">
            <a:avLst/>
          </a:prstGeom>
          <a:noFill/>
        </p:spPr>
        <p:txBody>
          <a:bodyPr wrap="none" rtlCol="0">
            <a:spAutoFit/>
          </a:bodyPr>
          <a:lstStyle/>
          <a:p>
            <a:pPr algn="ctr"/>
            <a:r>
              <a:rPr lang="en-US" dirty="0">
                <a:solidFill>
                  <a:schemeClr val="bg1"/>
                </a:solidFill>
              </a:rPr>
              <a:t>Impossible to </a:t>
            </a:r>
          </a:p>
          <a:p>
            <a:pPr algn="ctr"/>
            <a:r>
              <a:rPr lang="en-US" dirty="0">
                <a:solidFill>
                  <a:schemeClr val="bg1"/>
                </a:solidFill>
              </a:rPr>
              <a:t>Discover</a:t>
            </a:r>
          </a:p>
        </p:txBody>
      </p:sp>
      <p:grpSp>
        <p:nvGrpSpPr>
          <p:cNvPr id="11" name="Group 10">
            <a:extLst>
              <a:ext uri="{FF2B5EF4-FFF2-40B4-BE49-F238E27FC236}">
                <a16:creationId xmlns:a16="http://schemas.microsoft.com/office/drawing/2014/main" id="{E5B9343B-FC1F-554F-A9DD-B27B32C79AE5}"/>
              </a:ext>
            </a:extLst>
          </p:cNvPr>
          <p:cNvGrpSpPr/>
          <p:nvPr/>
        </p:nvGrpSpPr>
        <p:grpSpPr>
          <a:xfrm>
            <a:off x="4648200" y="2949833"/>
            <a:ext cx="2225584" cy="1520271"/>
            <a:chOff x="5928039" y="364736"/>
            <a:chExt cx="2225584" cy="1520271"/>
          </a:xfrm>
        </p:grpSpPr>
        <p:sp>
          <p:nvSpPr>
            <p:cNvPr id="2" name="TextBox 1">
              <a:extLst>
                <a:ext uri="{FF2B5EF4-FFF2-40B4-BE49-F238E27FC236}">
                  <a16:creationId xmlns:a16="http://schemas.microsoft.com/office/drawing/2014/main" id="{9E1C7CC4-B84E-5247-B48F-69CCE2F2734E}"/>
                </a:ext>
              </a:extLst>
            </p:cNvPr>
            <p:cNvSpPr txBox="1"/>
            <p:nvPr/>
          </p:nvSpPr>
          <p:spPr>
            <a:xfrm>
              <a:off x="5928039" y="961677"/>
              <a:ext cx="2225584" cy="923330"/>
            </a:xfrm>
            <a:prstGeom prst="rect">
              <a:avLst/>
            </a:prstGeom>
            <a:noFill/>
            <a:ln w="38100">
              <a:solidFill>
                <a:srgbClr val="FF0000"/>
              </a:solidFill>
            </a:ln>
          </p:spPr>
          <p:txBody>
            <a:bodyPr wrap="square" rtlCol="0">
              <a:spAutoFit/>
            </a:bodyPr>
            <a:lstStyle/>
            <a:p>
              <a:pPr algn="ctr"/>
              <a:r>
                <a:rPr lang="en-US" dirty="0">
                  <a:solidFill>
                    <a:srgbClr val="FF0000"/>
                  </a:solidFill>
                </a:rPr>
                <a:t>Traditional Targets </a:t>
              </a:r>
            </a:p>
            <a:p>
              <a:pPr algn="ctr"/>
              <a:r>
                <a:rPr lang="en-US" dirty="0">
                  <a:solidFill>
                    <a:srgbClr val="FF0000"/>
                  </a:solidFill>
                </a:rPr>
                <a:t>of Big Experiments, High </a:t>
              </a:r>
              <a:r>
                <a:rPr lang="en-US" dirty="0" err="1">
                  <a:solidFill>
                    <a:srgbClr val="FF0000"/>
                  </a:solidFill>
                </a:rPr>
                <a:t>pT</a:t>
              </a:r>
              <a:r>
                <a:rPr lang="en-US" dirty="0">
                  <a:solidFill>
                    <a:srgbClr val="FF0000"/>
                  </a:solidFill>
                </a:rPr>
                <a:t> Physics</a:t>
              </a:r>
            </a:p>
          </p:txBody>
        </p:sp>
        <p:cxnSp>
          <p:nvCxnSpPr>
            <p:cNvPr id="5" name="Straight Arrow Connector 4">
              <a:extLst>
                <a:ext uri="{FF2B5EF4-FFF2-40B4-BE49-F238E27FC236}">
                  <a16:creationId xmlns:a16="http://schemas.microsoft.com/office/drawing/2014/main" id="{05847D1F-68B8-D84D-9B0C-795184008A09}"/>
                </a:ext>
              </a:extLst>
            </p:cNvPr>
            <p:cNvCxnSpPr>
              <a:cxnSpLocks/>
            </p:cNvCxnSpPr>
            <p:nvPr/>
          </p:nvCxnSpPr>
          <p:spPr>
            <a:xfrm flipV="1">
              <a:off x="6846642" y="364736"/>
              <a:ext cx="0" cy="62357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A2441421-4D83-FB40-A9A1-674C8DD360DD}"/>
              </a:ext>
            </a:extLst>
          </p:cNvPr>
          <p:cNvGrpSpPr/>
          <p:nvPr/>
        </p:nvGrpSpPr>
        <p:grpSpPr>
          <a:xfrm>
            <a:off x="2133600" y="3572470"/>
            <a:ext cx="2226115" cy="1224684"/>
            <a:chOff x="2530384" y="3341765"/>
            <a:chExt cx="2226115" cy="1224684"/>
          </a:xfrm>
        </p:grpSpPr>
        <p:sp>
          <p:nvSpPr>
            <p:cNvPr id="24" name="TextBox 23">
              <a:extLst>
                <a:ext uri="{FF2B5EF4-FFF2-40B4-BE49-F238E27FC236}">
                  <a16:creationId xmlns:a16="http://schemas.microsoft.com/office/drawing/2014/main" id="{ABE7B269-3042-E441-8746-F7F7395CBC17}"/>
                </a:ext>
              </a:extLst>
            </p:cNvPr>
            <p:cNvSpPr txBox="1"/>
            <p:nvPr/>
          </p:nvSpPr>
          <p:spPr>
            <a:xfrm>
              <a:off x="2530384" y="3341765"/>
              <a:ext cx="2226115" cy="923330"/>
            </a:xfrm>
            <a:prstGeom prst="rect">
              <a:avLst/>
            </a:prstGeom>
            <a:noFill/>
            <a:ln w="38100">
              <a:solidFill>
                <a:srgbClr val="FF0000"/>
              </a:solidFill>
            </a:ln>
          </p:spPr>
          <p:txBody>
            <a:bodyPr wrap="square" rtlCol="0">
              <a:spAutoFit/>
            </a:bodyPr>
            <a:lstStyle/>
            <a:p>
              <a:pPr algn="ctr"/>
              <a:r>
                <a:rPr lang="en-US" dirty="0">
                  <a:solidFill>
                    <a:srgbClr val="FF0000"/>
                  </a:solidFill>
                </a:rPr>
                <a:t>New Targets of Small Experiments, Forward Physics</a:t>
              </a:r>
            </a:p>
          </p:txBody>
        </p:sp>
        <p:cxnSp>
          <p:nvCxnSpPr>
            <p:cNvPr id="30" name="Straight Arrow Connector 29">
              <a:extLst>
                <a:ext uri="{FF2B5EF4-FFF2-40B4-BE49-F238E27FC236}">
                  <a16:creationId xmlns:a16="http://schemas.microsoft.com/office/drawing/2014/main" id="{8D82E805-87D9-E74E-B75D-7CC5427C55A2}"/>
                </a:ext>
              </a:extLst>
            </p:cNvPr>
            <p:cNvCxnSpPr>
              <a:cxnSpLocks/>
              <a:stCxn id="24" idx="2"/>
              <a:endCxn id="20" idx="0"/>
            </p:cNvCxnSpPr>
            <p:nvPr/>
          </p:nvCxnSpPr>
          <p:spPr>
            <a:xfrm>
              <a:off x="3643442" y="4265095"/>
              <a:ext cx="2756" cy="30135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pic>
        <p:nvPicPr>
          <p:cNvPr id="37" name="Picture 36">
            <a:extLst>
              <a:ext uri="{FF2B5EF4-FFF2-40B4-BE49-F238E27FC236}">
                <a16:creationId xmlns:a16="http://schemas.microsoft.com/office/drawing/2014/main" id="{8149EC9E-7948-2E4E-89E9-A323D0490846}"/>
              </a:ext>
            </a:extLst>
          </p:cNvPr>
          <p:cNvPicPr>
            <a:picLocks noChangeAspect="1"/>
          </p:cNvPicPr>
          <p:nvPr/>
        </p:nvPicPr>
        <p:blipFill rotWithShape="1">
          <a:blip r:embed="rId3"/>
          <a:srcRect l="27518" t="23660" r="34193" b="41590"/>
          <a:stretch/>
        </p:blipFill>
        <p:spPr>
          <a:xfrm>
            <a:off x="6934200" y="2083416"/>
            <a:ext cx="914400" cy="1155223"/>
          </a:xfrm>
          <a:prstGeom prst="rect">
            <a:avLst/>
          </a:prstGeom>
        </p:spPr>
      </p:pic>
      <p:pic>
        <p:nvPicPr>
          <p:cNvPr id="38" name="Picture 37">
            <a:extLst>
              <a:ext uri="{FF2B5EF4-FFF2-40B4-BE49-F238E27FC236}">
                <a16:creationId xmlns:a16="http://schemas.microsoft.com/office/drawing/2014/main" id="{AE9DD243-07CD-A042-9075-CD281FA1B34C}"/>
              </a:ext>
            </a:extLst>
          </p:cNvPr>
          <p:cNvPicPr>
            <a:picLocks noChangeAspect="1"/>
          </p:cNvPicPr>
          <p:nvPr/>
        </p:nvPicPr>
        <p:blipFill rotWithShape="1">
          <a:blip r:embed="rId4"/>
          <a:srcRect b="19030"/>
          <a:stretch/>
        </p:blipFill>
        <p:spPr>
          <a:xfrm>
            <a:off x="2734174" y="5519685"/>
            <a:ext cx="916668" cy="1125579"/>
          </a:xfrm>
          <a:prstGeom prst="rect">
            <a:avLst/>
          </a:prstGeom>
        </p:spPr>
      </p:pic>
    </p:spTree>
    <p:extLst>
      <p:ext uri="{BB962C8B-B14F-4D97-AF65-F5344CB8AC3E}">
        <p14:creationId xmlns:p14="http://schemas.microsoft.com/office/powerpoint/2010/main" val="245624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dissolv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dissolv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dissolve">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dissolv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dissolv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dissolve">
                                      <p:cBhvr>
                                        <p:cTn id="5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P spid="19"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686800" cy="5562600"/>
          </a:xfrm>
        </p:spPr>
        <p:txBody>
          <a:bodyPr>
            <a:noAutofit/>
          </a:bodyPr>
          <a:lstStyle/>
          <a:p>
            <a:r>
              <a:rPr lang="en-US" sz="2000" dirty="0"/>
              <a:t>As the LHC runs at higher energies and much higher luminosities in the next 15 years, how can its potential be maximally exploited?</a:t>
            </a:r>
          </a:p>
          <a:p>
            <a:endParaRPr lang="en-US" sz="1200" dirty="0"/>
          </a:p>
          <a:p>
            <a:r>
              <a:rPr lang="en-US" sz="2000" dirty="0"/>
              <a:t>For decades, attention has focused on high </a:t>
            </a:r>
            <a:r>
              <a:rPr lang="en-US" sz="2000" dirty="0" err="1"/>
              <a:t>p</a:t>
            </a:r>
            <a:r>
              <a:rPr lang="en-US" sz="2000" baseline="-25000" dirty="0" err="1"/>
              <a:t>T</a:t>
            </a:r>
            <a:r>
              <a:rPr lang="en-US" sz="2000" baseline="-25000" dirty="0"/>
              <a:t> </a:t>
            </a:r>
            <a:r>
              <a:rPr lang="en-US" sz="2000" dirty="0"/>
              <a:t>, low cross section (fb, pb, </a:t>
            </a:r>
            <a:r>
              <a:rPr lang="en-US" sz="2000" dirty="0" err="1"/>
              <a:t>nb</a:t>
            </a:r>
            <a:r>
              <a:rPr lang="en-US" sz="2000" dirty="0"/>
              <a:t>) physics.</a:t>
            </a:r>
          </a:p>
          <a:p>
            <a:endParaRPr lang="en-US" sz="1200" dirty="0"/>
          </a:p>
          <a:p>
            <a:r>
              <a:rPr lang="en-US" sz="2000" dirty="0"/>
              <a:t>But the total cross section is ~100 mb, and most of it and most of the highest energy particles are in the far forward region at low </a:t>
            </a:r>
            <a:r>
              <a:rPr lang="en-US" sz="2000" dirty="0" err="1"/>
              <a:t>p</a:t>
            </a:r>
            <a:r>
              <a:rPr lang="en-US" sz="2000" baseline="-25000" dirty="0" err="1"/>
              <a:t>T</a:t>
            </a:r>
            <a:r>
              <a:rPr lang="en-US" sz="2000" baseline="-25000" dirty="0"/>
              <a:t> </a:t>
            </a:r>
            <a:r>
              <a:rPr lang="en-US" sz="2000" dirty="0"/>
              <a:t>.</a:t>
            </a:r>
          </a:p>
          <a:p>
            <a:endParaRPr lang="en-US" sz="1200" dirty="0"/>
          </a:p>
          <a:p>
            <a:r>
              <a:rPr lang="en-US" sz="2000" dirty="0"/>
              <a:t>In recent years, it has become clear that </a:t>
            </a:r>
            <a:r>
              <a:rPr lang="en-US" sz="2000" b="1" dirty="0"/>
              <a:t>there is an entire physics program that remains to be explored in the far forward region</a:t>
            </a:r>
            <a:r>
              <a:rPr lang="en-US" sz="2000" dirty="0"/>
              <a:t>, and this can be done with relatively small additional investments.</a:t>
            </a:r>
          </a:p>
          <a:p>
            <a:endParaRPr lang="en-US" sz="1200" dirty="0"/>
          </a:p>
          <a:p>
            <a:r>
              <a:rPr lang="en-US" sz="2000" b="1" dirty="0"/>
              <a:t>The proposal: create a Forward Physics Facility for the HL LHC.  </a:t>
            </a:r>
            <a:r>
              <a:rPr lang="en-US" sz="2000" dirty="0"/>
              <a:t>Enlarge an existing cavern in the far forward region of ATLAS to house a suite of experiments with groundbreaking new capabilities for neutrinos, BSM searches, QCD, dark matter, dark sectors, and cosmic rays.</a:t>
            </a:r>
          </a:p>
        </p:txBody>
      </p:sp>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304800" y="244475"/>
            <a:ext cx="8382000" cy="441325"/>
          </a:xfrm>
        </p:spPr>
        <p:txBody>
          <a:bodyPr/>
          <a:lstStyle/>
          <a:p>
            <a:r>
              <a:rPr lang="en-US" dirty="0"/>
              <a:t>FORWARD PHYSICS AND NEW PHYSICS</a:t>
            </a:r>
          </a:p>
        </p:txBody>
      </p:sp>
    </p:spTree>
    <p:extLst>
      <p:ext uri="{BB962C8B-B14F-4D97-AF65-F5344CB8AC3E}">
        <p14:creationId xmlns:p14="http://schemas.microsoft.com/office/powerpoint/2010/main" val="1774438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23900" y="2743200"/>
            <a:ext cx="7696200" cy="1981200"/>
            <a:chOff x="686764" y="3235221"/>
            <a:chExt cx="6761940" cy="1633785"/>
          </a:xfrm>
        </p:grpSpPr>
        <p:pic>
          <p:nvPicPr>
            <p:cNvPr id="6" name="Picture 5" descr="0803012_02-A4-at-144-dp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7635" y="3393423"/>
              <a:ext cx="2791232" cy="1475583"/>
            </a:xfrm>
            <a:prstGeom prst="rect">
              <a:avLst/>
            </a:prstGeom>
          </p:spPr>
        </p:pic>
        <p:cxnSp>
          <p:nvCxnSpPr>
            <p:cNvPr id="7" name="Straight Arrow Connector 6"/>
            <p:cNvCxnSpPr/>
            <p:nvPr/>
          </p:nvCxnSpPr>
          <p:spPr>
            <a:xfrm flipV="1">
              <a:off x="4378325" y="3235221"/>
              <a:ext cx="238125" cy="809730"/>
            </a:xfrm>
            <a:prstGeom prst="straightConnector1">
              <a:avLst/>
            </a:prstGeom>
            <a:ln w="12700" cmpd="sng">
              <a:solidFill>
                <a:schemeClr val="tx1"/>
              </a:solidFill>
              <a:headEnd type="none"/>
              <a:tailEnd type="triangle" w="sm" len="lg"/>
            </a:ln>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686764" y="4213439"/>
              <a:ext cx="2214348" cy="409266"/>
              <a:chOff x="686764" y="4213439"/>
              <a:chExt cx="2214348" cy="409266"/>
            </a:xfrm>
          </p:grpSpPr>
          <p:cxnSp>
            <p:nvCxnSpPr>
              <p:cNvPr id="19" name="Straight Arrow Connector 18"/>
              <p:cNvCxnSpPr/>
              <p:nvPr/>
            </p:nvCxnSpPr>
            <p:spPr>
              <a:xfrm flipH="1">
                <a:off x="686764" y="4213439"/>
                <a:ext cx="2206310" cy="270422"/>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694802" y="4284835"/>
                <a:ext cx="2206309" cy="309069"/>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686764" y="4240852"/>
                <a:ext cx="2206309" cy="309069"/>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694802" y="4240852"/>
                <a:ext cx="2198272" cy="381853"/>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686764" y="4240852"/>
                <a:ext cx="2214348" cy="279762"/>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rot="10800000">
              <a:off x="5559329" y="3549005"/>
              <a:ext cx="1889375" cy="353694"/>
              <a:chOff x="686764" y="4213439"/>
              <a:chExt cx="2214348" cy="409266"/>
            </a:xfrm>
          </p:grpSpPr>
          <p:cxnSp>
            <p:nvCxnSpPr>
              <p:cNvPr id="14" name="Straight Arrow Connector 13"/>
              <p:cNvCxnSpPr/>
              <p:nvPr/>
            </p:nvCxnSpPr>
            <p:spPr>
              <a:xfrm flipH="1">
                <a:off x="686764" y="4213439"/>
                <a:ext cx="2206310" cy="270422"/>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694802" y="4284835"/>
                <a:ext cx="2206309" cy="309069"/>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686764" y="4240852"/>
                <a:ext cx="2206309" cy="309069"/>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694802" y="4240852"/>
                <a:ext cx="2198272" cy="381853"/>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686764" y="4240852"/>
                <a:ext cx="2214348" cy="279762"/>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grpSp>
        <p:cxnSp>
          <p:nvCxnSpPr>
            <p:cNvPr id="10" name="Straight Arrow Connector 9"/>
            <p:cNvCxnSpPr/>
            <p:nvPr/>
          </p:nvCxnSpPr>
          <p:spPr>
            <a:xfrm flipV="1">
              <a:off x="4182360" y="4016375"/>
              <a:ext cx="434090" cy="62642"/>
            </a:xfrm>
            <a:prstGeom prst="straightConnector1">
              <a:avLst/>
            </a:prstGeom>
            <a:ln w="12700" cmpd="sng">
              <a:solidFill>
                <a:srgbClr val="FF0000"/>
              </a:solidFill>
              <a:headEnd type="none"/>
              <a:tailEnd type="none" w="sm" len="lg"/>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378325" y="4044950"/>
              <a:ext cx="815418" cy="824056"/>
            </a:xfrm>
            <a:prstGeom prst="straightConnector1">
              <a:avLst/>
            </a:prstGeom>
            <a:ln w="12700" cmpd="sng">
              <a:solidFill>
                <a:schemeClr val="tx1"/>
              </a:solidFill>
              <a:headEnd type="none"/>
              <a:tailEnd type="triangle" w="sm" len="lg"/>
            </a:ln>
          </p:spPr>
          <p:style>
            <a:lnRef idx="2">
              <a:schemeClr val="accent1"/>
            </a:lnRef>
            <a:fillRef idx="0">
              <a:schemeClr val="accent1"/>
            </a:fillRef>
            <a:effectRef idx="1">
              <a:schemeClr val="accent1"/>
            </a:effectRef>
            <a:fontRef idx="minor">
              <a:schemeClr val="tx1"/>
            </a:fontRef>
          </p:style>
        </p:cxnSp>
      </p:grpSp>
      <p:sp>
        <p:nvSpPr>
          <p:cNvPr id="5122" name="Title 1"/>
          <p:cNvSpPr>
            <a:spLocks noGrp="1"/>
          </p:cNvSpPr>
          <p:nvPr>
            <p:ph type="title"/>
          </p:nvPr>
        </p:nvSpPr>
        <p:spPr>
          <a:xfrm>
            <a:off x="685800" y="76200"/>
            <a:ext cx="7772400" cy="733425"/>
          </a:xfrm>
        </p:spPr>
        <p:txBody>
          <a:bodyPr/>
          <a:lstStyle/>
          <a:p>
            <a:pPr eaLnBrk="1" hangingPunct="1"/>
            <a:r>
              <a:rPr lang="en-US" dirty="0">
                <a:latin typeface="Arial" charset="0"/>
              </a:rPr>
              <a:t>SM AND BSM PHYSICS POTENTIAL</a:t>
            </a:r>
          </a:p>
        </p:txBody>
      </p:sp>
      <mc:AlternateContent xmlns:mc="http://schemas.openxmlformats.org/markup-compatibility/2006" xmlns:a14="http://schemas.microsoft.com/office/drawing/2010/main">
        <mc:Choice Requires="a14">
          <p:sp>
            <p:nvSpPr>
              <p:cNvPr id="5123" name="Content Placeholder 2"/>
              <p:cNvSpPr>
                <a:spLocks noGrp="1"/>
              </p:cNvSpPr>
              <p:nvPr>
                <p:ph idx="1"/>
              </p:nvPr>
            </p:nvSpPr>
            <p:spPr>
              <a:xfrm>
                <a:off x="152400" y="914400"/>
                <a:ext cx="8686799" cy="5562600"/>
              </a:xfrm>
            </p:spPr>
            <p:txBody>
              <a:bodyPr/>
              <a:lstStyle/>
              <a:p>
                <a:pPr eaLnBrk="1" hangingPunct="1"/>
                <a:r>
                  <a:rPr lang="en-US" sz="2000" dirty="0">
                    <a:latin typeface="Arial" charset="0"/>
                  </a:rPr>
                  <a:t>SM: There is a large flux of </a:t>
                </a:r>
                <a:r>
                  <a:rPr lang="en-US" sz="2000" dirty="0" err="1">
                    <a:latin typeface="Arial" charset="0"/>
                  </a:rPr>
                  <a:t>TeV</a:t>
                </a:r>
                <a:r>
                  <a:rPr lang="en-US" sz="2000" dirty="0">
                    <a:latin typeface="Arial" charset="0"/>
                  </a:rPr>
                  <a:t> </a:t>
                </a:r>
                <a:r>
                  <a:rPr lang="en-US" sz="2000" dirty="0"/>
                  <a:t>neutrino</a:t>
                </a:r>
                <a:r>
                  <a:rPr lang="en-US" sz="2000" dirty="0">
                    <a:latin typeface="Arial" charset="0"/>
                  </a:rPr>
                  <a:t>s at the LHC</a:t>
                </a:r>
              </a:p>
              <a:p>
                <a:pPr lvl="1"/>
                <a:r>
                  <a:rPr lang="en-US" sz="1800" dirty="0">
                    <a:latin typeface="Arial" charset="0"/>
                  </a:rPr>
                  <a:t>Most of these escape the detector along the beam collision axis; no collider neutrino has ever been detected</a:t>
                </a:r>
              </a:p>
              <a:p>
                <a:pPr lvl="1"/>
                <a:r>
                  <a:rPr lang="en-US" sz="1800" dirty="0">
                    <a:latin typeface="Arial" charset="0"/>
                  </a:rPr>
                  <a:t>Rich SM physics program: </a:t>
                </a:r>
                <a:r>
                  <a:rPr lang="en-US" sz="1800" dirty="0">
                    <a:latin typeface="Symbol" pitchFamily="2" charset="2"/>
                  </a:rPr>
                  <a:t>n</a:t>
                </a:r>
                <a:r>
                  <a:rPr lang="en-US" sz="1800" dirty="0">
                    <a:latin typeface="Arial" charset="0"/>
                  </a:rPr>
                  <a:t>s / anti-</a:t>
                </a:r>
                <a:r>
                  <a:rPr lang="en-US" sz="1800" dirty="0">
                    <a:latin typeface="Symbol" pitchFamily="2" charset="2"/>
                  </a:rPr>
                  <a:t>n</a:t>
                </a:r>
                <a:r>
                  <a:rPr lang="en-US" sz="1800" dirty="0">
                    <a:latin typeface="Arial" charset="0"/>
                  </a:rPr>
                  <a:t>s of all flavors (</a:t>
                </a:r>
                <a:r>
                  <a:rPr lang="en-US" sz="1800" dirty="0">
                    <a:latin typeface="Symbol" pitchFamily="2" charset="2"/>
                  </a:rPr>
                  <a:t>p </a:t>
                </a: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latin typeface="Symbol" pitchFamily="2" charset="2"/>
                  </a:rPr>
                  <a:t> </a:t>
                </a:r>
                <a:r>
                  <a:rPr lang="en-US" sz="1800" dirty="0">
                    <a:latin typeface="Symbol" pitchFamily="2" charset="2"/>
                    <a:sym typeface="Wingdings" pitchFamily="2" charset="2"/>
                  </a:rPr>
                  <a:t>n</a:t>
                </a:r>
                <a:r>
                  <a:rPr lang="en-US" sz="1800" baseline="-25000" dirty="0">
                    <a:latin typeface="Symbol" pitchFamily="2" charset="2"/>
                    <a:sym typeface="Wingdings" pitchFamily="2" charset="2"/>
                  </a:rPr>
                  <a:t>m</a:t>
                </a:r>
                <a:r>
                  <a:rPr lang="en-US" sz="1000" baseline="-25000" dirty="0">
                    <a:latin typeface="Symbol" pitchFamily="2" charset="2"/>
                    <a:sym typeface="Wingdings" pitchFamily="2" charset="2"/>
                  </a:rPr>
                  <a:t> </a:t>
                </a:r>
                <a:r>
                  <a:rPr lang="en-US" sz="1800" dirty="0">
                    <a:latin typeface="Arial" charset="0"/>
                    <a:sym typeface="Wingdings" pitchFamily="2" charset="2"/>
                  </a:rPr>
                  <a:t>, </a:t>
                </a:r>
                <a:r>
                  <a:rPr lang="en-US" sz="1800" i="1" dirty="0">
                    <a:latin typeface="Arial" charset="0"/>
                    <a:sym typeface="Wingdings" pitchFamily="2" charset="2"/>
                  </a:rPr>
                  <a:t>K</a:t>
                </a:r>
                <a:r>
                  <a:rPr lang="en-US" sz="1800" dirty="0">
                    <a:latin typeface="Arial" charset="0"/>
                    <a:sym typeface="Wingdings" pitchFamily="2" charset="2"/>
                  </a:rPr>
                  <a:t> </a:t>
                </a: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latin typeface="Arial" charset="0"/>
                    <a:sym typeface="Wingdings" pitchFamily="2" charset="2"/>
                  </a:rPr>
                  <a:t> </a:t>
                </a:r>
                <a:r>
                  <a:rPr lang="en-US" sz="1800" dirty="0">
                    <a:latin typeface="Symbol" pitchFamily="2" charset="2"/>
                    <a:sym typeface="Wingdings" pitchFamily="2" charset="2"/>
                  </a:rPr>
                  <a:t>n</a:t>
                </a:r>
                <a:r>
                  <a:rPr lang="en-US" sz="1800" i="1" baseline="-25000" dirty="0">
                    <a:latin typeface="Arial" charset="0"/>
                    <a:sym typeface="Wingdings" pitchFamily="2" charset="2"/>
                  </a:rPr>
                  <a:t>e</a:t>
                </a:r>
                <a:r>
                  <a:rPr lang="en-US" sz="1000" i="1" baseline="-25000" dirty="0">
                    <a:latin typeface="Arial" charset="0"/>
                    <a:sym typeface="Wingdings" pitchFamily="2" charset="2"/>
                  </a:rPr>
                  <a:t> </a:t>
                </a:r>
                <a:r>
                  <a:rPr lang="en-US" sz="1800" dirty="0">
                    <a:latin typeface="Arial" charset="0"/>
                    <a:sym typeface="Wingdings" pitchFamily="2" charset="2"/>
                  </a:rPr>
                  <a:t>, </a:t>
                </a:r>
                <a:r>
                  <a:rPr lang="en-US" sz="1800" i="1" dirty="0">
                    <a:latin typeface="Arial" charset="0"/>
                    <a:sym typeface="Wingdings" pitchFamily="2" charset="2"/>
                  </a:rPr>
                  <a:t>D</a:t>
                </a:r>
                <a:r>
                  <a:rPr lang="en-US" sz="1800" dirty="0">
                    <a:latin typeface="Arial" charset="0"/>
                    <a:sym typeface="Wingdings" pitchFamily="2" charset="2"/>
                  </a:rPr>
                  <a:t> </a:t>
                </a: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latin typeface="Arial" charset="0"/>
                    <a:sym typeface="Wingdings" pitchFamily="2" charset="2"/>
                  </a:rPr>
                  <a:t> </a:t>
                </a:r>
                <a:r>
                  <a:rPr lang="en-US" sz="1800" dirty="0" err="1">
                    <a:latin typeface="Symbol" pitchFamily="2" charset="2"/>
                    <a:sym typeface="Wingdings" pitchFamily="2" charset="2"/>
                  </a:rPr>
                  <a:t>n</a:t>
                </a:r>
                <a:r>
                  <a:rPr lang="en-US" sz="1800" baseline="-25000" dirty="0" err="1">
                    <a:latin typeface="Symbol" pitchFamily="2" charset="2"/>
                    <a:sym typeface="Wingdings" pitchFamily="2" charset="2"/>
                  </a:rPr>
                  <a:t>t</a:t>
                </a:r>
                <a:r>
                  <a:rPr lang="en-US" sz="1000" baseline="-25000" dirty="0">
                    <a:latin typeface="Symbol" pitchFamily="2" charset="2"/>
                    <a:sym typeface="Wingdings" pitchFamily="2" charset="2"/>
                  </a:rPr>
                  <a:t> </a:t>
                </a:r>
                <a:r>
                  <a:rPr lang="en-US" sz="1800" dirty="0">
                    <a:latin typeface="Symbol" pitchFamily="2" charset="2"/>
                    <a:sym typeface="Wingdings" pitchFamily="2" charset="2"/>
                  </a:rPr>
                  <a:t>)</a:t>
                </a:r>
              </a:p>
              <a:p>
                <a:pPr marL="457200" lvl="1" indent="0">
                  <a:buNone/>
                </a:pPr>
                <a:r>
                  <a:rPr lang="en-US" sz="1800" dirty="0">
                    <a:latin typeface="+mj-lt"/>
                    <a:sym typeface="Wingdings" pitchFamily="2" charset="2"/>
                  </a:rPr>
                  <a:t>     And BSM physics program: new probes with neutrinos at </a:t>
                </a:r>
                <a:r>
                  <a:rPr lang="en-US" sz="1800" dirty="0" err="1">
                    <a:latin typeface="+mj-lt"/>
                    <a:sym typeface="Wingdings" pitchFamily="2" charset="2"/>
                  </a:rPr>
                  <a:t>TeV</a:t>
                </a:r>
                <a:r>
                  <a:rPr lang="en-US" sz="1800" dirty="0">
                    <a:latin typeface="+mj-lt"/>
                    <a:sym typeface="Wingdings" pitchFamily="2" charset="2"/>
                  </a:rPr>
                  <a:t> energies</a:t>
                </a: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pPr marL="0" indent="0">
                  <a:buNone/>
                </a:pPr>
                <a:endParaRPr lang="en-US" dirty="0">
                  <a:latin typeface="Arial" charset="0"/>
                </a:endParaRPr>
              </a:p>
              <a:p>
                <a:r>
                  <a:rPr lang="en-US" sz="2000" dirty="0">
                    <a:latin typeface="Arial" charset="0"/>
                  </a:rPr>
                  <a:t>BSM: In many models, weakly-interacting particles with MeV-GeV masses are also preferentially produced along the beam collision axis</a:t>
                </a:r>
              </a:p>
              <a:p>
                <a:pPr lvl="1"/>
                <a:r>
                  <a:rPr lang="en-US" sz="1800" dirty="0"/>
                  <a:t>They escape the detector, may also decay far away (LLPs) </a:t>
                </a:r>
              </a:p>
              <a:p>
                <a:pPr lvl="1"/>
                <a:r>
                  <a:rPr lang="en-US" sz="1800" dirty="0">
                    <a:latin typeface="Arial" charset="0"/>
                  </a:rPr>
                  <a:t>Rich BSM physics program: </a:t>
                </a:r>
                <a:r>
                  <a:rPr lang="en-US" sz="1800" dirty="0">
                    <a:solidFill>
                      <a:srgbClr val="0000FF"/>
                    </a:solidFill>
                    <a:latin typeface="Symbol" pitchFamily="2" charset="2"/>
                  </a:rPr>
                  <a:t>p </a:t>
                </a:r>
                <a14:m>
                  <m:oMath xmlns:m="http://schemas.openxmlformats.org/officeDocument/2006/math">
                    <m:r>
                      <a:rPr lang="en-US" sz="1800" i="1">
                        <a:solidFill>
                          <a:srgbClr val="0000FF"/>
                        </a:solidFill>
                        <a:latin typeface="Cambria Math" panose="02040503050406030204" pitchFamily="18" charset="0"/>
                        <a:ea typeface="Cambria Math" panose="02040503050406030204" pitchFamily="18" charset="0"/>
                      </a:rPr>
                      <m:t>→</m:t>
                    </m:r>
                  </m:oMath>
                </a14:m>
                <a:r>
                  <a:rPr lang="en-US" sz="1800" dirty="0">
                    <a:solidFill>
                      <a:srgbClr val="0000FF"/>
                    </a:solidFill>
                    <a:latin typeface="Symbol" pitchFamily="2" charset="2"/>
                  </a:rPr>
                  <a:t> </a:t>
                </a:r>
                <a:r>
                  <a:rPr lang="en-US" sz="1800" dirty="0">
                    <a:solidFill>
                      <a:srgbClr val="0000FF"/>
                    </a:solidFill>
                    <a:latin typeface="+mj-lt"/>
                  </a:rPr>
                  <a:t>dark photon, </a:t>
                </a:r>
                <a:r>
                  <a:rPr lang="en-US" sz="1800" i="1" dirty="0">
                    <a:solidFill>
                      <a:srgbClr val="0000FF"/>
                    </a:solidFill>
                    <a:latin typeface="+mj-lt"/>
                  </a:rPr>
                  <a:t>B</a:t>
                </a:r>
                <a:r>
                  <a:rPr lang="en-US" sz="1800" dirty="0">
                    <a:solidFill>
                      <a:srgbClr val="0000FF"/>
                    </a:solidFill>
                    <a:latin typeface="+mj-lt"/>
                  </a:rPr>
                  <a:t> </a:t>
                </a:r>
                <a14:m>
                  <m:oMath xmlns:m="http://schemas.openxmlformats.org/officeDocument/2006/math">
                    <m:r>
                      <a:rPr lang="en-US" sz="1800" i="1">
                        <a:solidFill>
                          <a:srgbClr val="0000FF"/>
                        </a:solidFill>
                        <a:latin typeface="Cambria Math" panose="02040503050406030204" pitchFamily="18" charset="0"/>
                        <a:ea typeface="Cambria Math" panose="02040503050406030204" pitchFamily="18" charset="0"/>
                      </a:rPr>
                      <m:t>→</m:t>
                    </m:r>
                  </m:oMath>
                </a14:m>
                <a:r>
                  <a:rPr lang="en-US" sz="1800" dirty="0">
                    <a:solidFill>
                      <a:srgbClr val="0000FF"/>
                    </a:solidFill>
                    <a:latin typeface="Symbol" pitchFamily="2" charset="2"/>
                  </a:rPr>
                  <a:t> </a:t>
                </a:r>
                <a:r>
                  <a:rPr lang="en-US" sz="1800" dirty="0">
                    <a:solidFill>
                      <a:srgbClr val="0000FF"/>
                    </a:solidFill>
                  </a:rPr>
                  <a:t>dark Higgs, </a:t>
                </a:r>
                <a:r>
                  <a:rPr lang="en-US" sz="1800" dirty="0">
                    <a:solidFill>
                      <a:srgbClr val="0000FF"/>
                    </a:solidFill>
                    <a:latin typeface="Symbol" pitchFamily="2" charset="2"/>
                  </a:rPr>
                  <a:t>g</a:t>
                </a:r>
                <a:r>
                  <a:rPr lang="en-US" sz="1800" dirty="0">
                    <a:solidFill>
                      <a:srgbClr val="0000FF"/>
                    </a:solidFill>
                  </a:rPr>
                  <a:t> </a:t>
                </a:r>
                <a14:m>
                  <m:oMath xmlns:m="http://schemas.openxmlformats.org/officeDocument/2006/math">
                    <m:r>
                      <a:rPr lang="en-US" sz="1800" i="1">
                        <a:solidFill>
                          <a:srgbClr val="0000FF"/>
                        </a:solidFill>
                        <a:latin typeface="Cambria Math" panose="02040503050406030204" pitchFamily="18" charset="0"/>
                        <a:ea typeface="Cambria Math" panose="02040503050406030204" pitchFamily="18" charset="0"/>
                      </a:rPr>
                      <m:t>→</m:t>
                    </m:r>
                  </m:oMath>
                </a14:m>
                <a:r>
                  <a:rPr lang="en-US" sz="1800" dirty="0">
                    <a:solidFill>
                      <a:srgbClr val="0000FF"/>
                    </a:solidFill>
                  </a:rPr>
                  <a:t> ALP</a:t>
                </a:r>
                <a:r>
                  <a:rPr lang="en-US" sz="1800" dirty="0"/>
                  <a:t>, etc. </a:t>
                </a:r>
                <a:endParaRPr lang="en-US" sz="1800" dirty="0">
                  <a:latin typeface="Arial" charset="0"/>
                  <a:sym typeface="Wingdings"/>
                </a:endParaRPr>
              </a:p>
            </p:txBody>
          </p:sp>
        </mc:Choice>
        <mc:Fallback xmlns="">
          <p:sp>
            <p:nvSpPr>
              <p:cNvPr id="5123" name="Content Placeholder 2"/>
              <p:cNvSpPr>
                <a:spLocks noGrp="1" noRot="1" noChangeAspect="1" noMove="1" noResize="1" noEditPoints="1" noAdjustHandles="1" noChangeArrowheads="1" noChangeShapeType="1" noTextEdit="1"/>
              </p:cNvSpPr>
              <p:nvPr>
                <p:ph idx="1"/>
              </p:nvPr>
            </p:nvSpPr>
            <p:spPr>
              <a:xfrm>
                <a:off x="152400" y="914400"/>
                <a:ext cx="8686799" cy="5562600"/>
              </a:xfrm>
              <a:blipFill>
                <a:blip r:embed="rId3"/>
                <a:stretch>
                  <a:fillRect l="-585" t="-685" b="-2511"/>
                </a:stretch>
              </a:blipFill>
            </p:spPr>
            <p:txBody>
              <a:bodyPr/>
              <a:lstStyle/>
              <a:p>
                <a:r>
                  <a:rPr lang="en-US">
                    <a:noFill/>
                  </a:rPr>
                  <a:t> </a:t>
                </a:r>
              </a:p>
            </p:txBody>
          </p:sp>
        </mc:Fallback>
      </mc:AlternateContent>
    </p:spTree>
    <p:extLst>
      <p:ext uri="{BB962C8B-B14F-4D97-AF65-F5344CB8AC3E}">
        <p14:creationId xmlns:p14="http://schemas.microsoft.com/office/powerpoint/2010/main" val="397085839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534400" cy="5392738"/>
          </a:xfrm>
        </p:spPr>
        <p:txBody>
          <a:bodyPr>
            <a:noAutofit/>
          </a:bodyPr>
          <a:lstStyle/>
          <a:p>
            <a:r>
              <a:rPr lang="en-US" sz="2000" dirty="0"/>
              <a:t>LHC tunnel infrastructure; HL-LHC tunnels in red (artist’s rendition)</a:t>
            </a:r>
          </a:p>
          <a:p>
            <a:endParaRPr lang="en-US" sz="1200" dirty="0"/>
          </a:p>
        </p:txBody>
      </p:sp>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304800" y="244475"/>
            <a:ext cx="8458200" cy="441325"/>
          </a:xfrm>
        </p:spPr>
        <p:txBody>
          <a:bodyPr/>
          <a:lstStyle/>
          <a:p>
            <a:r>
              <a:rPr lang="en-US" dirty="0"/>
              <a:t>LHC TUNNELS</a:t>
            </a:r>
          </a:p>
        </p:txBody>
      </p:sp>
      <p:pic>
        <p:nvPicPr>
          <p:cNvPr id="5" name="Picture 4">
            <a:extLst>
              <a:ext uri="{FF2B5EF4-FFF2-40B4-BE49-F238E27FC236}">
                <a16:creationId xmlns:a16="http://schemas.microsoft.com/office/drawing/2014/main" id="{AC5FA8FE-DD31-D04C-92E2-6CD2A614185D}"/>
              </a:ext>
            </a:extLst>
          </p:cNvPr>
          <p:cNvPicPr>
            <a:picLocks noChangeAspect="1"/>
          </p:cNvPicPr>
          <p:nvPr/>
        </p:nvPicPr>
        <p:blipFill rotWithShape="1">
          <a:blip r:embed="rId2"/>
          <a:srcRect l="19751" t="53589" r="40214" b="11251"/>
          <a:stretch/>
        </p:blipFill>
        <p:spPr>
          <a:xfrm>
            <a:off x="2743200" y="2480916"/>
            <a:ext cx="5929698" cy="4026408"/>
          </a:xfrm>
          <a:prstGeom prst="rect">
            <a:avLst/>
          </a:prstGeom>
          <a:ln w="12700">
            <a:solidFill>
              <a:srgbClr val="FF0000"/>
            </a:solidFill>
          </a:ln>
        </p:spPr>
      </p:pic>
      <p:pic>
        <p:nvPicPr>
          <p:cNvPr id="6" name="Picture 5">
            <a:extLst>
              <a:ext uri="{FF2B5EF4-FFF2-40B4-BE49-F238E27FC236}">
                <a16:creationId xmlns:a16="http://schemas.microsoft.com/office/drawing/2014/main" id="{4E197E09-9339-DF41-8BB5-9C1B058192AF}"/>
              </a:ext>
            </a:extLst>
          </p:cNvPr>
          <p:cNvPicPr>
            <a:picLocks noChangeAspect="1"/>
          </p:cNvPicPr>
          <p:nvPr/>
        </p:nvPicPr>
        <p:blipFill>
          <a:blip r:embed="rId2"/>
          <a:stretch>
            <a:fillRect/>
          </a:stretch>
        </p:blipFill>
        <p:spPr>
          <a:xfrm>
            <a:off x="381000" y="1447800"/>
            <a:ext cx="3055112" cy="2362200"/>
          </a:xfrm>
          <a:prstGeom prst="rect">
            <a:avLst/>
          </a:prstGeom>
          <a:ln w="12700">
            <a:solidFill>
              <a:srgbClr val="FF0000"/>
            </a:solidFill>
          </a:ln>
        </p:spPr>
      </p:pic>
    </p:spTree>
    <p:extLst>
      <p:ext uri="{BB962C8B-B14F-4D97-AF65-F5344CB8AC3E}">
        <p14:creationId xmlns:p14="http://schemas.microsoft.com/office/powerpoint/2010/main" val="652954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104775"/>
            <a:ext cx="7772400" cy="733425"/>
          </a:xfrm>
        </p:spPr>
        <p:txBody>
          <a:bodyPr/>
          <a:lstStyle/>
          <a:p>
            <a:pPr eaLnBrk="1" hangingPunct="1"/>
            <a:r>
              <a:rPr lang="en-US" dirty="0">
                <a:latin typeface="Arial" charset="0"/>
              </a:rPr>
              <a:t>BEAM COLLISION AXIS</a:t>
            </a:r>
          </a:p>
        </p:txBody>
      </p:sp>
      <p:pic>
        <p:nvPicPr>
          <p:cNvPr id="10" name="Picture 9">
            <a:extLst>
              <a:ext uri="{FF2B5EF4-FFF2-40B4-BE49-F238E27FC236}">
                <a16:creationId xmlns:a16="http://schemas.microsoft.com/office/drawing/2014/main" id="{A8BFF6B6-0A9D-AA4E-B0FE-35D933067051}"/>
              </a:ext>
            </a:extLst>
          </p:cNvPr>
          <p:cNvPicPr>
            <a:picLocks noChangeAspect="1"/>
          </p:cNvPicPr>
          <p:nvPr/>
        </p:nvPicPr>
        <p:blipFill>
          <a:blip r:embed="rId2"/>
          <a:stretch>
            <a:fillRect/>
          </a:stretch>
        </p:blipFill>
        <p:spPr>
          <a:xfrm>
            <a:off x="1066800" y="887194"/>
            <a:ext cx="6934200" cy="2806268"/>
          </a:xfrm>
          <a:prstGeom prst="rect">
            <a:avLst/>
          </a:prstGeom>
        </p:spPr>
      </p:pic>
      <p:pic>
        <p:nvPicPr>
          <p:cNvPr id="11" name="Obraz 5">
            <a:extLst>
              <a:ext uri="{FF2B5EF4-FFF2-40B4-BE49-F238E27FC236}">
                <a16:creationId xmlns:a16="http://schemas.microsoft.com/office/drawing/2014/main" id="{BFF42797-A462-3C4B-AACE-92314EDFE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886200"/>
            <a:ext cx="6953250" cy="2596469"/>
          </a:xfrm>
          <a:prstGeom prst="rect">
            <a:avLst/>
          </a:prstGeom>
        </p:spPr>
      </p:pic>
      <p:sp>
        <p:nvSpPr>
          <p:cNvPr id="12" name="pole tekstowe 7">
            <a:extLst>
              <a:ext uri="{FF2B5EF4-FFF2-40B4-BE49-F238E27FC236}">
                <a16:creationId xmlns:a16="http://schemas.microsoft.com/office/drawing/2014/main" id="{1D2B46F5-BF32-1748-9878-347D7298A4B2}"/>
              </a:ext>
            </a:extLst>
          </p:cNvPr>
          <p:cNvSpPr txBox="1"/>
          <p:nvPr/>
        </p:nvSpPr>
        <p:spPr>
          <a:xfrm>
            <a:off x="2392000" y="5633876"/>
            <a:ext cx="2332400" cy="307777"/>
          </a:xfrm>
          <a:prstGeom prst="rect">
            <a:avLst/>
          </a:prstGeom>
          <a:solidFill>
            <a:schemeClr val="bg1"/>
          </a:solidFill>
          <a:ln w="28575">
            <a:solidFill>
              <a:srgbClr val="FF0000"/>
            </a:solidFill>
          </a:ln>
        </p:spPr>
        <p:txBody>
          <a:bodyPr wrap="square" rtlCol="0">
            <a:spAutoFit/>
          </a:bodyPr>
          <a:lstStyle/>
          <a:p>
            <a:pPr algn="ctr"/>
            <a:r>
              <a:rPr lang="pl-PL" sz="1400" dirty="0" err="1">
                <a:solidFill>
                  <a:srgbClr val="FF0000"/>
                </a:solidFill>
              </a:rPr>
              <a:t>Beam</a:t>
            </a:r>
            <a:r>
              <a:rPr lang="pl-PL" sz="1400" dirty="0">
                <a:solidFill>
                  <a:srgbClr val="FF0000"/>
                </a:solidFill>
              </a:rPr>
              <a:t> </a:t>
            </a:r>
            <a:r>
              <a:rPr lang="pl-PL" sz="1400" dirty="0" err="1">
                <a:solidFill>
                  <a:srgbClr val="FF0000"/>
                </a:solidFill>
              </a:rPr>
              <a:t>collision</a:t>
            </a:r>
            <a:r>
              <a:rPr lang="pl-PL" sz="1400" dirty="0">
                <a:solidFill>
                  <a:srgbClr val="FF0000"/>
                </a:solidFill>
              </a:rPr>
              <a:t> </a:t>
            </a:r>
            <a:r>
              <a:rPr lang="pl-PL" sz="1400" dirty="0" err="1">
                <a:solidFill>
                  <a:srgbClr val="FF0000"/>
                </a:solidFill>
              </a:rPr>
              <a:t>axis</a:t>
            </a:r>
            <a:endParaRPr lang="en-US" sz="1400" dirty="0">
              <a:solidFill>
                <a:srgbClr val="FF0000"/>
              </a:solidFill>
            </a:endParaRPr>
          </a:p>
        </p:txBody>
      </p:sp>
      <p:cxnSp>
        <p:nvCxnSpPr>
          <p:cNvPr id="13" name="Łącznik prosty ze strzałką 9">
            <a:extLst>
              <a:ext uri="{FF2B5EF4-FFF2-40B4-BE49-F238E27FC236}">
                <a16:creationId xmlns:a16="http://schemas.microsoft.com/office/drawing/2014/main" id="{5ECD5B64-A85F-E34F-9C20-5C93971E7370}"/>
              </a:ext>
            </a:extLst>
          </p:cNvPr>
          <p:cNvCxnSpPr>
            <a:cxnSpLocks/>
          </p:cNvCxnSpPr>
          <p:nvPr/>
        </p:nvCxnSpPr>
        <p:spPr>
          <a:xfrm flipV="1">
            <a:off x="2743200" y="5181602"/>
            <a:ext cx="609600" cy="228598"/>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pole tekstowe 7">
            <a:extLst>
              <a:ext uri="{FF2B5EF4-FFF2-40B4-BE49-F238E27FC236}">
                <a16:creationId xmlns:a16="http://schemas.microsoft.com/office/drawing/2014/main" id="{9761C229-B5BE-034A-827C-8B3DA53F7323}"/>
              </a:ext>
            </a:extLst>
          </p:cNvPr>
          <p:cNvSpPr txBox="1"/>
          <p:nvPr/>
        </p:nvSpPr>
        <p:spPr>
          <a:xfrm>
            <a:off x="6080118" y="5633876"/>
            <a:ext cx="1319593" cy="307777"/>
          </a:xfrm>
          <a:prstGeom prst="rect">
            <a:avLst/>
          </a:prstGeom>
          <a:solidFill>
            <a:schemeClr val="bg1"/>
          </a:solidFill>
          <a:ln w="28575">
            <a:solidFill>
              <a:srgbClr val="FF0000"/>
            </a:solidFill>
          </a:ln>
        </p:spPr>
        <p:txBody>
          <a:bodyPr wrap="none" rtlCol="0">
            <a:spAutoFit/>
          </a:bodyPr>
          <a:lstStyle/>
          <a:p>
            <a:pPr algn="ctr"/>
            <a:r>
              <a:rPr lang="pl-PL" sz="1400" dirty="0">
                <a:solidFill>
                  <a:srgbClr val="FF0000"/>
                </a:solidFill>
              </a:rPr>
              <a:t>LHC </a:t>
            </a:r>
            <a:r>
              <a:rPr lang="pl-PL" sz="1400" dirty="0" err="1">
                <a:solidFill>
                  <a:srgbClr val="FF0000"/>
                </a:solidFill>
              </a:rPr>
              <a:t>beamline</a:t>
            </a:r>
            <a:endParaRPr lang="pl-PL" sz="1400" dirty="0">
              <a:solidFill>
                <a:srgbClr val="FF0000"/>
              </a:solidFill>
            </a:endParaRPr>
          </a:p>
        </p:txBody>
      </p:sp>
      <p:sp>
        <p:nvSpPr>
          <p:cNvPr id="17" name="pole tekstowe 7">
            <a:extLst>
              <a:ext uri="{FF2B5EF4-FFF2-40B4-BE49-F238E27FC236}">
                <a16:creationId xmlns:a16="http://schemas.microsoft.com/office/drawing/2014/main" id="{859FB3A7-EDD8-A44D-9CBA-5355CFFAAE0B}"/>
              </a:ext>
            </a:extLst>
          </p:cNvPr>
          <p:cNvSpPr txBox="1"/>
          <p:nvPr/>
        </p:nvSpPr>
        <p:spPr>
          <a:xfrm>
            <a:off x="1219200" y="4077150"/>
            <a:ext cx="3288080" cy="369332"/>
          </a:xfrm>
          <a:prstGeom prst="rect">
            <a:avLst/>
          </a:prstGeom>
          <a:noFill/>
          <a:ln w="28575">
            <a:solidFill>
              <a:schemeClr val="bg1"/>
            </a:solidFill>
          </a:ln>
        </p:spPr>
        <p:txBody>
          <a:bodyPr wrap="none" rtlCol="0">
            <a:spAutoFit/>
          </a:bodyPr>
          <a:lstStyle/>
          <a:p>
            <a:pPr algn="ctr"/>
            <a:r>
              <a:rPr lang="pl-PL" dirty="0">
                <a:solidFill>
                  <a:schemeClr val="bg1"/>
                </a:solidFill>
              </a:rPr>
              <a:t>The </a:t>
            </a:r>
            <a:r>
              <a:rPr lang="pl-PL" dirty="0" err="1">
                <a:solidFill>
                  <a:schemeClr val="bg1"/>
                </a:solidFill>
              </a:rPr>
              <a:t>view</a:t>
            </a:r>
            <a:r>
              <a:rPr lang="pl-PL" dirty="0">
                <a:solidFill>
                  <a:schemeClr val="bg1"/>
                </a:solidFill>
              </a:rPr>
              <a:t> in UJ12 </a:t>
            </a:r>
            <a:r>
              <a:rPr lang="pl-PL" dirty="0" err="1">
                <a:solidFill>
                  <a:schemeClr val="bg1"/>
                </a:solidFill>
              </a:rPr>
              <a:t>looking</a:t>
            </a:r>
            <a:r>
              <a:rPr lang="pl-PL" dirty="0">
                <a:solidFill>
                  <a:schemeClr val="bg1"/>
                </a:solidFill>
              </a:rPr>
              <a:t> west</a:t>
            </a:r>
            <a:endParaRPr lang="en-US" dirty="0">
              <a:solidFill>
                <a:schemeClr val="bg1"/>
              </a:solidFill>
            </a:endParaRPr>
          </a:p>
        </p:txBody>
      </p:sp>
      <p:cxnSp>
        <p:nvCxnSpPr>
          <p:cNvPr id="20" name="Łącznik prosty ze strzałką 9">
            <a:extLst>
              <a:ext uri="{FF2B5EF4-FFF2-40B4-BE49-F238E27FC236}">
                <a16:creationId xmlns:a16="http://schemas.microsoft.com/office/drawing/2014/main" id="{51AC408F-D673-E643-8BB3-CF6C3F81C156}"/>
              </a:ext>
            </a:extLst>
          </p:cNvPr>
          <p:cNvCxnSpPr>
            <a:cxnSpLocks/>
          </p:cNvCxnSpPr>
          <p:nvPr/>
        </p:nvCxnSpPr>
        <p:spPr>
          <a:xfrm flipH="1" flipV="1">
            <a:off x="5105400" y="5320544"/>
            <a:ext cx="838202" cy="242056"/>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0DACFBE-C91C-9143-AF21-5EA3AADE496A}"/>
              </a:ext>
            </a:extLst>
          </p:cNvPr>
          <p:cNvCxnSpPr/>
          <p:nvPr/>
        </p:nvCxnSpPr>
        <p:spPr>
          <a:xfrm>
            <a:off x="1066800" y="1676400"/>
            <a:ext cx="6934200" cy="1524000"/>
          </a:xfrm>
          <a:prstGeom prst="line">
            <a:avLst/>
          </a:prstGeom>
          <a:ln>
            <a:solidFill>
              <a:srgbClr val="FF0000"/>
            </a:solidFill>
            <a:prstDash val="dash"/>
          </a:ln>
        </p:spPr>
        <p:style>
          <a:lnRef idx="2">
            <a:schemeClr val="accent2"/>
          </a:lnRef>
          <a:fillRef idx="0">
            <a:schemeClr val="accent2"/>
          </a:fillRef>
          <a:effectRef idx="1">
            <a:schemeClr val="accent2"/>
          </a:effectRef>
          <a:fontRef idx="minor">
            <a:schemeClr val="tx1"/>
          </a:fontRef>
        </p:style>
      </p:cxnSp>
      <p:sp>
        <p:nvSpPr>
          <p:cNvPr id="15" name="Rectangle 14">
            <a:extLst>
              <a:ext uri="{FF2B5EF4-FFF2-40B4-BE49-F238E27FC236}">
                <a16:creationId xmlns:a16="http://schemas.microsoft.com/office/drawing/2014/main" id="{F9B00011-361F-7543-886C-D365151E69D1}"/>
              </a:ext>
            </a:extLst>
          </p:cNvPr>
          <p:cNvSpPr/>
          <p:nvPr/>
        </p:nvSpPr>
        <p:spPr>
          <a:xfrm>
            <a:off x="5791200" y="3225800"/>
            <a:ext cx="1524000" cy="304800"/>
          </a:xfrm>
          <a:prstGeom prst="rect">
            <a:avLst/>
          </a:prstGeom>
          <a:solidFill>
            <a:schemeClr val="bg1"/>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0000"/>
                </a:solidFill>
              </a:rPr>
              <a:t>TI12 near UJ12</a:t>
            </a:r>
          </a:p>
        </p:txBody>
      </p:sp>
      <p:sp>
        <p:nvSpPr>
          <p:cNvPr id="19" name="TextBox 18">
            <a:extLst>
              <a:ext uri="{FF2B5EF4-FFF2-40B4-BE49-F238E27FC236}">
                <a16:creationId xmlns:a16="http://schemas.microsoft.com/office/drawing/2014/main" id="{6614B13F-3DFC-3A46-A331-071303C2A09C}"/>
              </a:ext>
            </a:extLst>
          </p:cNvPr>
          <p:cNvSpPr txBox="1"/>
          <p:nvPr/>
        </p:nvSpPr>
        <p:spPr>
          <a:xfrm>
            <a:off x="3200400" y="4648200"/>
            <a:ext cx="646331" cy="369332"/>
          </a:xfrm>
          <a:prstGeom prst="rect">
            <a:avLst/>
          </a:prstGeom>
          <a:noFill/>
        </p:spPr>
        <p:txBody>
          <a:bodyPr wrap="none" rtlCol="0">
            <a:spAutoFit/>
          </a:bodyPr>
          <a:lstStyle/>
          <a:p>
            <a:r>
              <a:rPr lang="en-US" dirty="0">
                <a:solidFill>
                  <a:schemeClr val="bg1"/>
                </a:solidFill>
              </a:rPr>
              <a:t>TI12</a:t>
            </a:r>
          </a:p>
        </p:txBody>
      </p:sp>
      <p:sp>
        <p:nvSpPr>
          <p:cNvPr id="21" name="TextBox 20">
            <a:extLst>
              <a:ext uri="{FF2B5EF4-FFF2-40B4-BE49-F238E27FC236}">
                <a16:creationId xmlns:a16="http://schemas.microsoft.com/office/drawing/2014/main" id="{5F1EDD71-5A4E-F541-AC22-C480E5208DB8}"/>
              </a:ext>
            </a:extLst>
          </p:cNvPr>
          <p:cNvSpPr txBox="1"/>
          <p:nvPr/>
        </p:nvSpPr>
        <p:spPr>
          <a:xfrm>
            <a:off x="4953000" y="937736"/>
            <a:ext cx="2743200" cy="738664"/>
          </a:xfrm>
          <a:prstGeom prst="rect">
            <a:avLst/>
          </a:prstGeom>
          <a:solidFill>
            <a:schemeClr val="bg1"/>
          </a:solidFill>
          <a:ln w="28575">
            <a:solidFill>
              <a:srgbClr val="FF0000"/>
            </a:solidFill>
          </a:ln>
        </p:spPr>
        <p:txBody>
          <a:bodyPr wrap="square" rtlCol="0">
            <a:spAutoFit/>
          </a:bodyPr>
          <a:lstStyle/>
          <a:p>
            <a:pPr algn="ctr"/>
            <a:r>
              <a:rPr lang="en-US" sz="1400" dirty="0">
                <a:solidFill>
                  <a:srgbClr val="FF0000"/>
                </a:solidFill>
              </a:rPr>
              <a:t>Beam collision axis passes</a:t>
            </a:r>
          </a:p>
          <a:p>
            <a:pPr algn="ctr"/>
            <a:r>
              <a:rPr lang="en-US" sz="1400" dirty="0">
                <a:solidFill>
                  <a:srgbClr val="FF0000"/>
                </a:solidFill>
              </a:rPr>
              <a:t>through 100 m of rock, emerges in tunnel TI12 near cavern UJ12</a:t>
            </a:r>
          </a:p>
        </p:txBody>
      </p:sp>
      <p:sp>
        <p:nvSpPr>
          <p:cNvPr id="2" name="TextBox 1">
            <a:extLst>
              <a:ext uri="{FF2B5EF4-FFF2-40B4-BE49-F238E27FC236}">
                <a16:creationId xmlns:a16="http://schemas.microsoft.com/office/drawing/2014/main" id="{ADB2F5AF-00C0-F34F-A7DB-57B4E479597D}"/>
              </a:ext>
            </a:extLst>
          </p:cNvPr>
          <p:cNvSpPr txBox="1"/>
          <p:nvPr/>
        </p:nvSpPr>
        <p:spPr>
          <a:xfrm>
            <a:off x="7192524" y="2618601"/>
            <a:ext cx="550151" cy="276999"/>
          </a:xfrm>
          <a:prstGeom prst="rect">
            <a:avLst/>
          </a:prstGeom>
          <a:solidFill>
            <a:schemeClr val="bg1"/>
          </a:solidFill>
          <a:ln w="19050">
            <a:solidFill>
              <a:schemeClr val="tx1"/>
            </a:solidFill>
          </a:ln>
        </p:spPr>
        <p:txBody>
          <a:bodyPr wrap="none" rtlCol="0">
            <a:spAutoFit/>
          </a:bodyPr>
          <a:lstStyle/>
          <a:p>
            <a:r>
              <a:rPr lang="en-US" sz="1200" b="1" dirty="0"/>
              <a:t>UJ12</a:t>
            </a:r>
          </a:p>
        </p:txBody>
      </p:sp>
    </p:spTree>
    <p:extLst>
      <p:ext uri="{BB962C8B-B14F-4D97-AF65-F5344CB8AC3E}">
        <p14:creationId xmlns:p14="http://schemas.microsoft.com/office/powerpoint/2010/main" val="399639042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61185"/>
            <a:ext cx="8281672" cy="5468294"/>
          </a:xfrm>
        </p:spPr>
        <p:txBody>
          <a:bodyPr>
            <a:noAutofit/>
          </a:bodyPr>
          <a:lstStyle/>
          <a:p>
            <a:r>
              <a:rPr lang="en-US" sz="2000" dirty="0"/>
              <a:t>A few experiments are under construction or proposed for this location.  But they are severely limited by the tunnels and infrastructure that were created long ago (in the 1980’s for LEP!) and long before the physics potential of this space was appreciated.</a:t>
            </a:r>
          </a:p>
          <a:p>
            <a:endParaRPr lang="en-US" sz="12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1200" dirty="0"/>
          </a:p>
          <a:p>
            <a:endParaRPr lang="en-US" sz="1200" dirty="0"/>
          </a:p>
        </p:txBody>
      </p:sp>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1295400" y="244475"/>
            <a:ext cx="6858000" cy="441325"/>
          </a:xfrm>
        </p:spPr>
        <p:txBody>
          <a:bodyPr/>
          <a:lstStyle/>
          <a:p>
            <a:r>
              <a:rPr lang="en-US" dirty="0"/>
              <a:t>FORWARD PHYSICS FACILITY</a:t>
            </a:r>
          </a:p>
        </p:txBody>
      </p:sp>
      <p:grpSp>
        <p:nvGrpSpPr>
          <p:cNvPr id="23" name="Group 22">
            <a:extLst>
              <a:ext uri="{FF2B5EF4-FFF2-40B4-BE49-F238E27FC236}">
                <a16:creationId xmlns:a16="http://schemas.microsoft.com/office/drawing/2014/main" id="{47B25FFA-3709-604F-A875-2FC71E0DFCB4}"/>
              </a:ext>
            </a:extLst>
          </p:cNvPr>
          <p:cNvGrpSpPr/>
          <p:nvPr/>
        </p:nvGrpSpPr>
        <p:grpSpPr>
          <a:xfrm>
            <a:off x="0" y="2748349"/>
            <a:ext cx="9144000" cy="2692331"/>
            <a:chOff x="0" y="1905000"/>
            <a:chExt cx="9144000" cy="2692331"/>
          </a:xfrm>
        </p:grpSpPr>
        <p:pic>
          <p:nvPicPr>
            <p:cNvPr id="4" name="Picture 3">
              <a:extLst>
                <a:ext uri="{FF2B5EF4-FFF2-40B4-BE49-F238E27FC236}">
                  <a16:creationId xmlns:a16="http://schemas.microsoft.com/office/drawing/2014/main" id="{9BCE877A-04A5-D44E-BA73-28C784A234A7}"/>
                </a:ext>
              </a:extLst>
            </p:cNvPr>
            <p:cNvPicPr>
              <a:picLocks noChangeAspect="1"/>
            </p:cNvPicPr>
            <p:nvPr/>
          </p:nvPicPr>
          <p:blipFill>
            <a:blip r:embed="rId2"/>
            <a:stretch>
              <a:fillRect/>
            </a:stretch>
          </p:blipFill>
          <p:spPr>
            <a:xfrm>
              <a:off x="0" y="1905000"/>
              <a:ext cx="9144000" cy="2692331"/>
            </a:xfrm>
            <a:prstGeom prst="rect">
              <a:avLst/>
            </a:prstGeom>
          </p:spPr>
        </p:pic>
        <p:sp>
          <p:nvSpPr>
            <p:cNvPr id="11" name="TextBox 10">
              <a:extLst>
                <a:ext uri="{FF2B5EF4-FFF2-40B4-BE49-F238E27FC236}">
                  <a16:creationId xmlns:a16="http://schemas.microsoft.com/office/drawing/2014/main" id="{784CC564-EC3B-EB46-9A6F-01CAA4C621AD}"/>
                </a:ext>
              </a:extLst>
            </p:cNvPr>
            <p:cNvSpPr txBox="1"/>
            <p:nvPr/>
          </p:nvSpPr>
          <p:spPr>
            <a:xfrm>
              <a:off x="7162800" y="3628618"/>
              <a:ext cx="1576072" cy="307777"/>
            </a:xfrm>
            <a:prstGeom prst="rect">
              <a:avLst/>
            </a:prstGeom>
            <a:noFill/>
          </p:spPr>
          <p:txBody>
            <a:bodyPr wrap="none" rtlCol="0">
              <a:spAutoFit/>
            </a:bodyPr>
            <a:lstStyle/>
            <a:p>
              <a:r>
                <a:rPr lang="en-US" sz="1400" dirty="0"/>
                <a:t>Dougherty (2020)</a:t>
              </a:r>
            </a:p>
          </p:txBody>
        </p:sp>
        <p:sp>
          <p:nvSpPr>
            <p:cNvPr id="2" name="TextBox 1">
              <a:extLst>
                <a:ext uri="{FF2B5EF4-FFF2-40B4-BE49-F238E27FC236}">
                  <a16:creationId xmlns:a16="http://schemas.microsoft.com/office/drawing/2014/main" id="{A6B7ABE9-858C-CB44-A8C5-E62000D5142D}"/>
                </a:ext>
              </a:extLst>
            </p:cNvPr>
            <p:cNvSpPr txBox="1"/>
            <p:nvPr/>
          </p:nvSpPr>
          <p:spPr>
            <a:xfrm>
              <a:off x="838200" y="3038543"/>
              <a:ext cx="1531188" cy="369332"/>
            </a:xfrm>
            <a:prstGeom prst="rect">
              <a:avLst/>
            </a:prstGeom>
            <a:noFill/>
          </p:spPr>
          <p:txBody>
            <a:bodyPr wrap="none" rtlCol="0">
              <a:spAutoFit/>
            </a:bodyPr>
            <a:lstStyle/>
            <a:p>
              <a:r>
                <a:rPr lang="en-US" dirty="0"/>
                <a:t>Cavern UJ12</a:t>
              </a:r>
            </a:p>
          </p:txBody>
        </p:sp>
        <p:sp>
          <p:nvSpPr>
            <p:cNvPr id="7" name="TextBox 6">
              <a:extLst>
                <a:ext uri="{FF2B5EF4-FFF2-40B4-BE49-F238E27FC236}">
                  <a16:creationId xmlns:a16="http://schemas.microsoft.com/office/drawing/2014/main" id="{16965714-30FA-E744-BA62-0DA9A9A4CEBF}"/>
                </a:ext>
              </a:extLst>
            </p:cNvPr>
            <p:cNvSpPr txBox="1"/>
            <p:nvPr/>
          </p:nvSpPr>
          <p:spPr>
            <a:xfrm rot="21261639">
              <a:off x="6640602" y="2608099"/>
              <a:ext cx="995337" cy="276999"/>
            </a:xfrm>
            <a:prstGeom prst="rect">
              <a:avLst/>
            </a:prstGeom>
            <a:noFill/>
          </p:spPr>
          <p:txBody>
            <a:bodyPr wrap="none" rtlCol="0">
              <a:spAutoFit/>
            </a:bodyPr>
            <a:lstStyle/>
            <a:p>
              <a:r>
                <a:rPr lang="en-US" sz="1200" dirty="0"/>
                <a:t>Tunnel TI12</a:t>
              </a:r>
            </a:p>
          </p:txBody>
        </p:sp>
        <p:sp>
          <p:nvSpPr>
            <p:cNvPr id="9" name="TextBox 8">
              <a:extLst>
                <a:ext uri="{FF2B5EF4-FFF2-40B4-BE49-F238E27FC236}">
                  <a16:creationId xmlns:a16="http://schemas.microsoft.com/office/drawing/2014/main" id="{3441C5FD-FA2C-6D4C-93A8-B4EE3D2A649D}"/>
                </a:ext>
              </a:extLst>
            </p:cNvPr>
            <p:cNvSpPr txBox="1"/>
            <p:nvPr/>
          </p:nvSpPr>
          <p:spPr>
            <a:xfrm rot="245149">
              <a:off x="3109537" y="2361150"/>
              <a:ext cx="1530740" cy="276999"/>
            </a:xfrm>
            <a:prstGeom prst="rect">
              <a:avLst/>
            </a:prstGeom>
            <a:noFill/>
            <a:ln w="28575">
              <a:noFill/>
            </a:ln>
          </p:spPr>
          <p:txBody>
            <a:bodyPr wrap="none" rtlCol="0">
              <a:spAutoFit/>
            </a:bodyPr>
            <a:lstStyle/>
            <a:p>
              <a:r>
                <a:rPr lang="en-US" sz="1200" dirty="0"/>
                <a:t>Beam Collision Axis</a:t>
              </a:r>
            </a:p>
          </p:txBody>
        </p:sp>
        <p:sp>
          <p:nvSpPr>
            <p:cNvPr id="14" name="TextBox 13">
              <a:extLst>
                <a:ext uri="{FF2B5EF4-FFF2-40B4-BE49-F238E27FC236}">
                  <a16:creationId xmlns:a16="http://schemas.microsoft.com/office/drawing/2014/main" id="{F27CA86F-FDC4-C449-9534-06B75FC89265}"/>
                </a:ext>
              </a:extLst>
            </p:cNvPr>
            <p:cNvSpPr txBox="1"/>
            <p:nvPr/>
          </p:nvSpPr>
          <p:spPr>
            <a:xfrm>
              <a:off x="5950474" y="2085200"/>
              <a:ext cx="1360372" cy="276999"/>
            </a:xfrm>
            <a:prstGeom prst="rect">
              <a:avLst/>
            </a:prstGeom>
            <a:noFill/>
            <a:ln w="28575">
              <a:solidFill>
                <a:schemeClr val="tx1"/>
              </a:solidFill>
            </a:ln>
          </p:spPr>
          <p:txBody>
            <a:bodyPr wrap="none" rtlCol="0">
              <a:spAutoFit/>
            </a:bodyPr>
            <a:lstStyle/>
            <a:p>
              <a:r>
                <a:rPr lang="en-US" sz="1200" dirty="0"/>
                <a:t>FASER, </a:t>
              </a:r>
              <a:r>
                <a:rPr lang="en-US" sz="1200" dirty="0" err="1"/>
                <a:t>FASER</a:t>
              </a:r>
              <a:r>
                <a:rPr lang="en-US" sz="1200" dirty="0" err="1">
                  <a:latin typeface="Symbol" pitchFamily="2" charset="2"/>
                </a:rPr>
                <a:t>n</a:t>
              </a:r>
              <a:endParaRPr lang="en-US" sz="1200" dirty="0">
                <a:latin typeface="Symbol" pitchFamily="2" charset="2"/>
              </a:endParaRPr>
            </a:p>
          </p:txBody>
        </p:sp>
        <p:cxnSp>
          <p:nvCxnSpPr>
            <p:cNvPr id="15" name="Straight Arrow Connector 14">
              <a:extLst>
                <a:ext uri="{FF2B5EF4-FFF2-40B4-BE49-F238E27FC236}">
                  <a16:creationId xmlns:a16="http://schemas.microsoft.com/office/drawing/2014/main" id="{1A3E0B10-A2E2-944D-8B94-29C1DF21012B}"/>
                </a:ext>
              </a:extLst>
            </p:cNvPr>
            <p:cNvCxnSpPr>
              <a:cxnSpLocks/>
            </p:cNvCxnSpPr>
            <p:nvPr/>
          </p:nvCxnSpPr>
          <p:spPr>
            <a:xfrm flipH="1">
              <a:off x="6172200" y="2362199"/>
              <a:ext cx="458460" cy="3568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69740C49-CB09-4C45-983B-AFDC68B01678}"/>
                </a:ext>
              </a:extLst>
            </p:cNvPr>
            <p:cNvSpPr txBox="1"/>
            <p:nvPr/>
          </p:nvSpPr>
          <p:spPr>
            <a:xfrm>
              <a:off x="2626948" y="3378131"/>
              <a:ext cx="497252" cy="261610"/>
            </a:xfrm>
            <a:prstGeom prst="rect">
              <a:avLst/>
            </a:prstGeom>
            <a:solidFill>
              <a:schemeClr val="bg1"/>
            </a:solidFill>
          </p:spPr>
          <p:txBody>
            <a:bodyPr wrap="none" rtlCol="0">
              <a:spAutoFit/>
            </a:bodyPr>
            <a:lstStyle/>
            <a:p>
              <a:r>
                <a:rPr lang="en-US" sz="1100" dirty="0"/>
                <a:t>30 m</a:t>
              </a:r>
            </a:p>
          </p:txBody>
        </p:sp>
        <p:cxnSp>
          <p:nvCxnSpPr>
            <p:cNvPr id="19" name="Straight Arrow Connector 18">
              <a:extLst>
                <a:ext uri="{FF2B5EF4-FFF2-40B4-BE49-F238E27FC236}">
                  <a16:creationId xmlns:a16="http://schemas.microsoft.com/office/drawing/2014/main" id="{3072F348-4137-414F-86C9-5A1C53384308}"/>
                </a:ext>
              </a:extLst>
            </p:cNvPr>
            <p:cNvCxnSpPr>
              <a:cxnSpLocks/>
            </p:cNvCxnSpPr>
            <p:nvPr/>
          </p:nvCxnSpPr>
          <p:spPr>
            <a:xfrm>
              <a:off x="184836" y="3583440"/>
              <a:ext cx="5185376" cy="0"/>
            </a:xfrm>
            <a:prstGeom prst="straightConnector1">
              <a:avLst/>
            </a:prstGeom>
            <a:ln w="19050">
              <a:headEnd type="triangle" w="med" len="med"/>
              <a:tailEnd type="triangle" w="med" len="med"/>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157033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79462"/>
            <a:ext cx="9067800" cy="6002338"/>
          </a:xfrm>
        </p:spPr>
        <p:txBody>
          <a:bodyPr>
            <a:noAutofit/>
          </a:bodyPr>
          <a:lstStyle/>
          <a:p>
            <a:r>
              <a:rPr lang="en-US" sz="2000" dirty="0"/>
              <a:t>More generally, the potential of “external” detectors (</a:t>
            </a:r>
            <a:r>
              <a:rPr lang="en-US" sz="2000" dirty="0" err="1"/>
              <a:t>MoEDAL</a:t>
            </a:r>
            <a:r>
              <a:rPr lang="en-US" sz="2000" dirty="0"/>
              <a:t>, FASER, </a:t>
            </a:r>
            <a:r>
              <a:rPr lang="en-US" sz="2000" dirty="0" err="1"/>
              <a:t>milliQan</a:t>
            </a:r>
            <a:r>
              <a:rPr lang="en-US" sz="2000" dirty="0"/>
              <a:t>, Codex-b, MATHUSLA, FMS, …) is increasingly appreciated.</a:t>
            </a:r>
          </a:p>
          <a:p>
            <a:endParaRPr lang="en-US" sz="1200" dirty="0"/>
          </a:p>
          <a:p>
            <a:r>
              <a:rPr lang="en-US" sz="2000" dirty="0"/>
              <a:t>They all require surveying, civil engineering, and support services that are currently being developed piecemeal.</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pPr marL="0" indent="0">
              <a:buNone/>
            </a:pPr>
            <a:endParaRPr lang="en-US" sz="1200" dirty="0"/>
          </a:p>
          <a:p>
            <a:r>
              <a:rPr lang="en-US" sz="2000" dirty="0"/>
              <a:t>The Forward Physics Facility would consolidate many of these activities, support a suite of far forward experiments, and lead to a huge gain in sensitivity to new physics, neutrino studies, and hadronic physics.</a:t>
            </a:r>
          </a:p>
        </p:txBody>
      </p:sp>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1295400" y="244475"/>
            <a:ext cx="6858000" cy="441325"/>
          </a:xfrm>
        </p:spPr>
        <p:txBody>
          <a:bodyPr/>
          <a:lstStyle/>
          <a:p>
            <a:r>
              <a:rPr lang="en-US" dirty="0"/>
              <a:t>FORWARD PHYSICS FACILITY</a:t>
            </a:r>
          </a:p>
        </p:txBody>
      </p:sp>
      <p:grpSp>
        <p:nvGrpSpPr>
          <p:cNvPr id="9" name="Group 8">
            <a:extLst>
              <a:ext uri="{FF2B5EF4-FFF2-40B4-BE49-F238E27FC236}">
                <a16:creationId xmlns:a16="http://schemas.microsoft.com/office/drawing/2014/main" id="{E0A8B7F0-9C71-5F43-95FB-6A03A1CC74BA}"/>
              </a:ext>
            </a:extLst>
          </p:cNvPr>
          <p:cNvGrpSpPr/>
          <p:nvPr/>
        </p:nvGrpSpPr>
        <p:grpSpPr>
          <a:xfrm>
            <a:off x="0" y="2514600"/>
            <a:ext cx="9144000" cy="2920931"/>
            <a:chOff x="0" y="1676400"/>
            <a:chExt cx="9144000" cy="2920931"/>
          </a:xfrm>
        </p:grpSpPr>
        <p:pic>
          <p:nvPicPr>
            <p:cNvPr id="4" name="Picture 3">
              <a:extLst>
                <a:ext uri="{FF2B5EF4-FFF2-40B4-BE49-F238E27FC236}">
                  <a16:creationId xmlns:a16="http://schemas.microsoft.com/office/drawing/2014/main" id="{9BCE877A-04A5-D44E-BA73-28C784A234A7}"/>
                </a:ext>
              </a:extLst>
            </p:cNvPr>
            <p:cNvPicPr>
              <a:picLocks noChangeAspect="1"/>
            </p:cNvPicPr>
            <p:nvPr/>
          </p:nvPicPr>
          <p:blipFill>
            <a:blip r:embed="rId2"/>
            <a:stretch>
              <a:fillRect/>
            </a:stretch>
          </p:blipFill>
          <p:spPr>
            <a:xfrm>
              <a:off x="0" y="1905000"/>
              <a:ext cx="9144000" cy="2692331"/>
            </a:xfrm>
            <a:prstGeom prst="rect">
              <a:avLst/>
            </a:prstGeom>
          </p:spPr>
        </p:pic>
        <p:grpSp>
          <p:nvGrpSpPr>
            <p:cNvPr id="16" name="Group 15">
              <a:extLst>
                <a:ext uri="{FF2B5EF4-FFF2-40B4-BE49-F238E27FC236}">
                  <a16:creationId xmlns:a16="http://schemas.microsoft.com/office/drawing/2014/main" id="{7B4B418D-C2F3-4E42-A1EA-DBA4F4606FA4}"/>
                </a:ext>
              </a:extLst>
            </p:cNvPr>
            <p:cNvGrpSpPr/>
            <p:nvPr/>
          </p:nvGrpSpPr>
          <p:grpSpPr>
            <a:xfrm>
              <a:off x="129310" y="1676400"/>
              <a:ext cx="8866908" cy="2133600"/>
              <a:chOff x="200892" y="3581400"/>
              <a:chExt cx="8866908" cy="2133600"/>
            </a:xfrm>
          </p:grpSpPr>
          <p:sp>
            <p:nvSpPr>
              <p:cNvPr id="12" name="Manual Input 11">
                <a:extLst>
                  <a:ext uri="{FF2B5EF4-FFF2-40B4-BE49-F238E27FC236}">
                    <a16:creationId xmlns:a16="http://schemas.microsoft.com/office/drawing/2014/main" id="{EA8E0DAF-ED88-FC4D-BE85-D9FE4CB6E4C9}"/>
                  </a:ext>
                </a:extLst>
              </p:cNvPr>
              <p:cNvSpPr/>
              <p:nvPr/>
            </p:nvSpPr>
            <p:spPr>
              <a:xfrm flipH="1">
                <a:off x="200892" y="3581400"/>
                <a:ext cx="5334000" cy="2133600"/>
              </a:xfrm>
              <a:prstGeom prst="flowChartManualInpu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FF0000"/>
                  </a:highlight>
                </a:endParaRPr>
              </a:p>
            </p:txBody>
          </p:sp>
          <p:sp>
            <p:nvSpPr>
              <p:cNvPr id="5" name="Rectangle 4">
                <a:extLst>
                  <a:ext uri="{FF2B5EF4-FFF2-40B4-BE49-F238E27FC236}">
                    <a16:creationId xmlns:a16="http://schemas.microsoft.com/office/drawing/2014/main" id="{F8DF1896-FC3C-8A42-B508-4830F936D68F}"/>
                  </a:ext>
                </a:extLst>
              </p:cNvPr>
              <p:cNvSpPr/>
              <p:nvPr/>
            </p:nvSpPr>
            <p:spPr>
              <a:xfrm>
                <a:off x="259705" y="4495800"/>
                <a:ext cx="5261419"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867A5F82-5311-C048-B567-52728ED26ECA}"/>
                  </a:ext>
                </a:extLst>
              </p:cNvPr>
              <p:cNvCxnSpPr>
                <a:cxnSpLocks/>
              </p:cNvCxnSpPr>
              <p:nvPr/>
            </p:nvCxnSpPr>
            <p:spPr>
              <a:xfrm>
                <a:off x="372762" y="4191000"/>
                <a:ext cx="8695038" cy="762000"/>
              </a:xfrm>
              <a:prstGeom prst="straightConnector1">
                <a:avLst/>
              </a:prstGeom>
              <a:ln>
                <a:headEnd type="triangle" w="med" len="med"/>
                <a:tailEnd type="none" w="med" len="med"/>
              </a:ln>
            </p:spPr>
            <p:style>
              <a:lnRef idx="2">
                <a:schemeClr val="dk1"/>
              </a:lnRef>
              <a:fillRef idx="0">
                <a:schemeClr val="dk1"/>
              </a:fillRef>
              <a:effectRef idx="1">
                <a:schemeClr val="dk1"/>
              </a:effectRef>
              <a:fontRef idx="minor">
                <a:schemeClr val="tx1"/>
              </a:fontRef>
            </p:style>
          </p:cxnSp>
        </p:grpSp>
        <p:sp>
          <p:nvSpPr>
            <p:cNvPr id="2" name="TextBox 1">
              <a:extLst>
                <a:ext uri="{FF2B5EF4-FFF2-40B4-BE49-F238E27FC236}">
                  <a16:creationId xmlns:a16="http://schemas.microsoft.com/office/drawing/2014/main" id="{D0C4271C-8043-3441-A483-C386F892AD9F}"/>
                </a:ext>
              </a:extLst>
            </p:cNvPr>
            <p:cNvSpPr txBox="1"/>
            <p:nvPr/>
          </p:nvSpPr>
          <p:spPr>
            <a:xfrm>
              <a:off x="7162800" y="3628618"/>
              <a:ext cx="1576072" cy="307777"/>
            </a:xfrm>
            <a:prstGeom prst="rect">
              <a:avLst/>
            </a:prstGeom>
            <a:noFill/>
          </p:spPr>
          <p:txBody>
            <a:bodyPr wrap="none" rtlCol="0">
              <a:spAutoFit/>
            </a:bodyPr>
            <a:lstStyle/>
            <a:p>
              <a:r>
                <a:rPr lang="en-US" sz="1400" dirty="0"/>
                <a:t>Dougherty (2020)</a:t>
              </a:r>
            </a:p>
          </p:txBody>
        </p:sp>
        <p:sp>
          <p:nvSpPr>
            <p:cNvPr id="6" name="TextBox 5">
              <a:extLst>
                <a:ext uri="{FF2B5EF4-FFF2-40B4-BE49-F238E27FC236}">
                  <a16:creationId xmlns:a16="http://schemas.microsoft.com/office/drawing/2014/main" id="{EC063A03-9F1C-A542-AB7F-5601C4767256}"/>
                </a:ext>
              </a:extLst>
            </p:cNvPr>
            <p:cNvSpPr txBox="1"/>
            <p:nvPr/>
          </p:nvSpPr>
          <p:spPr>
            <a:xfrm>
              <a:off x="417773" y="2406402"/>
              <a:ext cx="1411027" cy="1200329"/>
            </a:xfrm>
            <a:prstGeom prst="rect">
              <a:avLst/>
            </a:prstGeom>
            <a:noFill/>
          </p:spPr>
          <p:txBody>
            <a:bodyPr wrap="none" rtlCol="0">
              <a:spAutoFit/>
            </a:bodyPr>
            <a:lstStyle/>
            <a:p>
              <a:r>
                <a:rPr lang="en-US" sz="2400" dirty="0">
                  <a:solidFill>
                    <a:schemeClr val="accent1">
                      <a:lumMod val="75000"/>
                    </a:schemeClr>
                  </a:solidFill>
                </a:rPr>
                <a:t>F</a:t>
              </a:r>
              <a:r>
                <a:rPr lang="en-US" dirty="0">
                  <a:solidFill>
                    <a:schemeClr val="accent1">
                      <a:lumMod val="75000"/>
                    </a:schemeClr>
                  </a:solidFill>
                </a:rPr>
                <a:t>ORWARD</a:t>
              </a:r>
            </a:p>
            <a:p>
              <a:r>
                <a:rPr lang="en-US" sz="2400" dirty="0">
                  <a:solidFill>
                    <a:schemeClr val="accent1">
                      <a:lumMod val="75000"/>
                    </a:schemeClr>
                  </a:solidFill>
                </a:rPr>
                <a:t>P</a:t>
              </a:r>
              <a:r>
                <a:rPr lang="en-US" dirty="0">
                  <a:solidFill>
                    <a:schemeClr val="accent1">
                      <a:lumMod val="75000"/>
                    </a:schemeClr>
                  </a:solidFill>
                </a:rPr>
                <a:t>HYSICS</a:t>
              </a:r>
            </a:p>
            <a:p>
              <a:r>
                <a:rPr lang="en-US" sz="2400" dirty="0">
                  <a:solidFill>
                    <a:schemeClr val="accent1">
                      <a:lumMod val="75000"/>
                    </a:schemeClr>
                  </a:solidFill>
                </a:rPr>
                <a:t>F</a:t>
              </a:r>
              <a:r>
                <a:rPr lang="en-US" dirty="0">
                  <a:solidFill>
                    <a:schemeClr val="accent1">
                      <a:lumMod val="75000"/>
                    </a:schemeClr>
                  </a:solidFill>
                </a:rPr>
                <a:t>ACILITY</a:t>
              </a:r>
            </a:p>
          </p:txBody>
        </p:sp>
        <p:cxnSp>
          <p:nvCxnSpPr>
            <p:cNvPr id="14" name="Straight Arrow Connector 13">
              <a:extLst>
                <a:ext uri="{FF2B5EF4-FFF2-40B4-BE49-F238E27FC236}">
                  <a16:creationId xmlns:a16="http://schemas.microsoft.com/office/drawing/2014/main" id="{328D1AE1-3B9F-1649-B705-C41A8C11B1B7}"/>
                </a:ext>
              </a:extLst>
            </p:cNvPr>
            <p:cNvCxnSpPr>
              <a:cxnSpLocks/>
            </p:cNvCxnSpPr>
            <p:nvPr/>
          </p:nvCxnSpPr>
          <p:spPr>
            <a:xfrm>
              <a:off x="184836" y="3583440"/>
              <a:ext cx="5185376" cy="0"/>
            </a:xfrm>
            <a:prstGeom prst="straightConnector1">
              <a:avLst/>
            </a:prstGeom>
            <a:ln w="19050">
              <a:headEnd type="triangle" w="med" len="med"/>
              <a:tailEnd type="triangle" w="med" len="med"/>
            </a:ln>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EF4FB103-D8AA-9F48-AE29-75B8C14D1F09}"/>
                </a:ext>
              </a:extLst>
            </p:cNvPr>
            <p:cNvSpPr txBox="1"/>
            <p:nvPr/>
          </p:nvSpPr>
          <p:spPr>
            <a:xfrm>
              <a:off x="2448973" y="3445031"/>
              <a:ext cx="497252" cy="261610"/>
            </a:xfrm>
            <a:prstGeom prst="rect">
              <a:avLst/>
            </a:prstGeom>
            <a:solidFill>
              <a:schemeClr val="bg1"/>
            </a:solidFill>
          </p:spPr>
          <p:txBody>
            <a:bodyPr wrap="none" rtlCol="0">
              <a:spAutoFit/>
            </a:bodyPr>
            <a:lstStyle/>
            <a:p>
              <a:r>
                <a:rPr lang="en-US" sz="1100" dirty="0"/>
                <a:t>30 m</a:t>
              </a:r>
            </a:p>
          </p:txBody>
        </p:sp>
      </p:grpSp>
      <p:sp>
        <p:nvSpPr>
          <p:cNvPr id="17" name="TextBox 16">
            <a:extLst>
              <a:ext uri="{FF2B5EF4-FFF2-40B4-BE49-F238E27FC236}">
                <a16:creationId xmlns:a16="http://schemas.microsoft.com/office/drawing/2014/main" id="{66AD7451-E7D8-E747-BFF2-B5D4263F04C7}"/>
              </a:ext>
            </a:extLst>
          </p:cNvPr>
          <p:cNvSpPr txBox="1"/>
          <p:nvPr/>
        </p:nvSpPr>
        <p:spPr>
          <a:xfrm rot="245149">
            <a:off x="3109537" y="3199350"/>
            <a:ext cx="1530740" cy="276999"/>
          </a:xfrm>
          <a:prstGeom prst="rect">
            <a:avLst/>
          </a:prstGeom>
          <a:noFill/>
          <a:ln w="28575">
            <a:noFill/>
          </a:ln>
        </p:spPr>
        <p:txBody>
          <a:bodyPr wrap="none" rtlCol="0">
            <a:spAutoFit/>
          </a:bodyPr>
          <a:lstStyle/>
          <a:p>
            <a:r>
              <a:rPr lang="en-US" sz="1200" dirty="0"/>
              <a:t>Beam Collision Axis</a:t>
            </a:r>
          </a:p>
        </p:txBody>
      </p:sp>
    </p:spTree>
    <p:extLst>
      <p:ext uri="{BB962C8B-B14F-4D97-AF65-F5344CB8AC3E}">
        <p14:creationId xmlns:p14="http://schemas.microsoft.com/office/powerpoint/2010/main" val="941748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76199" y="838201"/>
            <a:ext cx="4239181" cy="3200400"/>
          </a:xfrm>
        </p:spPr>
        <p:txBody>
          <a:bodyPr/>
          <a:lstStyle/>
          <a:p>
            <a:r>
              <a:rPr lang="en-US" sz="2000" dirty="0">
                <a:latin typeface="Arial" charset="0"/>
                <a:sym typeface="Wingdings" pitchFamily="2" charset="2"/>
              </a:rPr>
              <a:t>The Forward Physics Facility would require widening a pre-existing cavern, UJ12 or UJ18, by a few meters.</a:t>
            </a:r>
          </a:p>
          <a:p>
            <a:endParaRPr lang="en-US" sz="1200" dirty="0">
              <a:latin typeface="Arial" charset="0"/>
              <a:sym typeface="Wingdings" pitchFamily="2" charset="2"/>
            </a:endParaRPr>
          </a:p>
          <a:p>
            <a:r>
              <a:rPr lang="en-US" sz="2000" dirty="0">
                <a:latin typeface="Arial" charset="0"/>
                <a:sym typeface="Wingdings" pitchFamily="2" charset="2"/>
              </a:rPr>
              <a:t>Requires civil engineering near the LHC beam, but not much compared to what has already been invested in the HL LHC.</a:t>
            </a:r>
            <a:endParaRPr lang="en-US" dirty="0">
              <a:latin typeface="Arial" charset="0"/>
              <a:sym typeface="Wingdings"/>
            </a:endParaRPr>
          </a:p>
          <a:p>
            <a:endParaRPr lang="en-US" dirty="0">
              <a:latin typeface="Arial" charset="0"/>
              <a:sym typeface="Wingdings"/>
            </a:endParaRPr>
          </a:p>
          <a:p>
            <a:endParaRPr lang="en-US" dirty="0">
              <a:latin typeface="Arial" charset="0"/>
              <a:sym typeface="Wingdings"/>
            </a:endParaRPr>
          </a:p>
          <a:p>
            <a:endParaRPr lang="en-US" dirty="0">
              <a:latin typeface="Arial" charset="0"/>
              <a:sym typeface="Wingdings"/>
            </a:endParaRPr>
          </a:p>
          <a:p>
            <a:endParaRPr lang="en-US" dirty="0">
              <a:latin typeface="Arial" charset="0"/>
              <a:sym typeface="Wingdings"/>
            </a:endParaRPr>
          </a:p>
          <a:p>
            <a:pPr marL="0" indent="0">
              <a:buNone/>
            </a:pPr>
            <a:endParaRPr lang="en-US" sz="1000" dirty="0">
              <a:latin typeface="Arial" charset="0"/>
              <a:sym typeface="Wingdings"/>
            </a:endParaRPr>
          </a:p>
          <a:p>
            <a:endParaRPr lang="en-US" dirty="0">
              <a:latin typeface="Arial" charset="0"/>
              <a:sym typeface="Wingdings"/>
            </a:endParaRPr>
          </a:p>
        </p:txBody>
      </p:sp>
      <p:pic>
        <p:nvPicPr>
          <p:cNvPr id="3" name="Picture 2">
            <a:extLst>
              <a:ext uri="{FF2B5EF4-FFF2-40B4-BE49-F238E27FC236}">
                <a16:creationId xmlns:a16="http://schemas.microsoft.com/office/drawing/2014/main" id="{DA9EBC1E-60A2-0640-9285-CAFD0896BDD4}"/>
              </a:ext>
            </a:extLst>
          </p:cNvPr>
          <p:cNvPicPr>
            <a:picLocks noChangeAspect="1"/>
          </p:cNvPicPr>
          <p:nvPr/>
        </p:nvPicPr>
        <p:blipFill>
          <a:blip r:embed="rId2"/>
          <a:stretch>
            <a:fillRect/>
          </a:stretch>
        </p:blipFill>
        <p:spPr>
          <a:xfrm>
            <a:off x="4419600" y="866939"/>
            <a:ext cx="4239181" cy="5610061"/>
          </a:xfrm>
          <a:prstGeom prst="rect">
            <a:avLst/>
          </a:prstGeom>
        </p:spPr>
      </p:pic>
      <p:sp>
        <p:nvSpPr>
          <p:cNvPr id="5122" name="Title 1"/>
          <p:cNvSpPr>
            <a:spLocks noGrp="1"/>
          </p:cNvSpPr>
          <p:nvPr>
            <p:ph type="title"/>
          </p:nvPr>
        </p:nvSpPr>
        <p:spPr>
          <a:xfrm>
            <a:off x="685800" y="152400"/>
            <a:ext cx="7772400" cy="657225"/>
          </a:xfrm>
        </p:spPr>
        <p:txBody>
          <a:bodyPr/>
          <a:lstStyle/>
          <a:p>
            <a:pPr eaLnBrk="1" hangingPunct="1"/>
            <a:r>
              <a:rPr lang="en-US" dirty="0">
                <a:latin typeface="Arial" charset="0"/>
              </a:rPr>
              <a:t>UJ12 AND UJ 18 CAVERNS</a:t>
            </a:r>
          </a:p>
        </p:txBody>
      </p:sp>
      <p:pic>
        <p:nvPicPr>
          <p:cNvPr id="6" name="Picture 5">
            <a:extLst>
              <a:ext uri="{FF2B5EF4-FFF2-40B4-BE49-F238E27FC236}">
                <a16:creationId xmlns:a16="http://schemas.microsoft.com/office/drawing/2014/main" id="{D5F36C25-656E-F548-A189-CC9B9446390B}"/>
              </a:ext>
            </a:extLst>
          </p:cNvPr>
          <p:cNvPicPr>
            <a:picLocks noChangeAspect="1"/>
          </p:cNvPicPr>
          <p:nvPr/>
        </p:nvPicPr>
        <p:blipFill>
          <a:blip r:embed="rId3"/>
          <a:stretch>
            <a:fillRect/>
          </a:stretch>
        </p:blipFill>
        <p:spPr>
          <a:xfrm>
            <a:off x="409018" y="3811963"/>
            <a:ext cx="3553382" cy="2665037"/>
          </a:xfrm>
          <a:prstGeom prst="rect">
            <a:avLst/>
          </a:prstGeom>
        </p:spPr>
      </p:pic>
      <p:sp>
        <p:nvSpPr>
          <p:cNvPr id="8" name="TextBox 7">
            <a:extLst>
              <a:ext uri="{FF2B5EF4-FFF2-40B4-BE49-F238E27FC236}">
                <a16:creationId xmlns:a16="http://schemas.microsoft.com/office/drawing/2014/main" id="{8BD7BA29-0EA1-C649-8579-F23E5EC5014C}"/>
              </a:ext>
            </a:extLst>
          </p:cNvPr>
          <p:cNvSpPr txBox="1"/>
          <p:nvPr/>
        </p:nvSpPr>
        <p:spPr>
          <a:xfrm>
            <a:off x="6291852" y="5955268"/>
            <a:ext cx="723275" cy="369332"/>
          </a:xfrm>
          <a:prstGeom prst="rect">
            <a:avLst/>
          </a:prstGeom>
          <a:noFill/>
        </p:spPr>
        <p:txBody>
          <a:bodyPr wrap="none" rtlCol="0">
            <a:spAutoFit/>
          </a:bodyPr>
          <a:lstStyle/>
          <a:p>
            <a:r>
              <a:rPr lang="en-US" dirty="0">
                <a:solidFill>
                  <a:schemeClr val="bg1"/>
                </a:solidFill>
              </a:rPr>
              <a:t>UJ12</a:t>
            </a:r>
          </a:p>
        </p:txBody>
      </p:sp>
      <p:sp>
        <p:nvSpPr>
          <p:cNvPr id="11" name="TextBox 10">
            <a:extLst>
              <a:ext uri="{FF2B5EF4-FFF2-40B4-BE49-F238E27FC236}">
                <a16:creationId xmlns:a16="http://schemas.microsoft.com/office/drawing/2014/main" id="{BCDD17C9-BB88-6D46-9E97-0FEC8D64EE0D}"/>
              </a:ext>
            </a:extLst>
          </p:cNvPr>
          <p:cNvSpPr txBox="1"/>
          <p:nvPr/>
        </p:nvSpPr>
        <p:spPr>
          <a:xfrm>
            <a:off x="1687303" y="5955268"/>
            <a:ext cx="996811" cy="369332"/>
          </a:xfrm>
          <a:prstGeom prst="rect">
            <a:avLst/>
          </a:prstGeom>
          <a:noFill/>
        </p:spPr>
        <p:txBody>
          <a:bodyPr wrap="none" rtlCol="0">
            <a:spAutoFit/>
          </a:bodyPr>
          <a:lstStyle/>
          <a:p>
            <a:r>
              <a:rPr lang="en-US" dirty="0">
                <a:solidFill>
                  <a:schemeClr val="bg1"/>
                </a:solidFill>
              </a:rPr>
              <a:t>HL LHC</a:t>
            </a:r>
          </a:p>
        </p:txBody>
      </p:sp>
      <p:cxnSp>
        <p:nvCxnSpPr>
          <p:cNvPr id="28" name="Straight Arrow Connector 27">
            <a:extLst>
              <a:ext uri="{FF2B5EF4-FFF2-40B4-BE49-F238E27FC236}">
                <a16:creationId xmlns:a16="http://schemas.microsoft.com/office/drawing/2014/main" id="{119FDB1B-25D6-AA4B-9238-38CAA1AD5C08}"/>
              </a:ext>
            </a:extLst>
          </p:cNvPr>
          <p:cNvCxnSpPr>
            <a:cxnSpLocks/>
          </p:cNvCxnSpPr>
          <p:nvPr/>
        </p:nvCxnSpPr>
        <p:spPr>
          <a:xfrm flipH="1" flipV="1">
            <a:off x="7404100" y="4219575"/>
            <a:ext cx="1254681" cy="352425"/>
          </a:xfrm>
          <a:prstGeom prst="straightConnector1">
            <a:avLst/>
          </a:prstGeom>
          <a:ln>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9E486B42-461D-054F-83BC-1191630B0D7B}"/>
              </a:ext>
            </a:extLst>
          </p:cNvPr>
          <p:cNvSpPr txBox="1"/>
          <p:nvPr/>
        </p:nvSpPr>
        <p:spPr>
          <a:xfrm rot="889081">
            <a:off x="7300175" y="4155754"/>
            <a:ext cx="1386918" cy="261610"/>
          </a:xfrm>
          <a:prstGeom prst="rect">
            <a:avLst/>
          </a:prstGeom>
          <a:noFill/>
        </p:spPr>
        <p:txBody>
          <a:bodyPr wrap="none" rtlCol="0">
            <a:spAutoFit/>
          </a:bodyPr>
          <a:lstStyle/>
          <a:p>
            <a:r>
              <a:rPr lang="en-US" sz="1100" dirty="0">
                <a:solidFill>
                  <a:srgbClr val="FF0000"/>
                </a:solidFill>
              </a:rPr>
              <a:t>Beam collision axis</a:t>
            </a:r>
          </a:p>
        </p:txBody>
      </p:sp>
    </p:spTree>
    <p:extLst>
      <p:ext uri="{BB962C8B-B14F-4D97-AF65-F5344CB8AC3E}">
        <p14:creationId xmlns:p14="http://schemas.microsoft.com/office/powerpoint/2010/main" val="1701814110"/>
      </p:ext>
    </p:extLst>
  </p:cSld>
  <p:clrMapOvr>
    <a:masterClrMapping/>
  </p:clrMapOvr>
  <p:transition/>
</p:sld>
</file>

<file path=ppt/theme/theme1.xml><?xml version="1.0" encoding="utf-8"?>
<a:theme xmlns:a="http://schemas.openxmlformats.org/drawingml/2006/main" name="offic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65165</TotalTime>
  <Words>1485</Words>
  <Application>Microsoft Macintosh PowerPoint</Application>
  <PresentationFormat>On-screen Show (4:3)</PresentationFormat>
  <Paragraphs>231</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 Math</vt:lpstr>
      <vt:lpstr>Symbol</vt:lpstr>
      <vt:lpstr>office_arial</vt:lpstr>
      <vt:lpstr>PowerPoint Presentation</vt:lpstr>
      <vt:lpstr>THE BSM LANDSCAPE</vt:lpstr>
      <vt:lpstr>FORWARD PHYSICS AND NEW PHYSICS</vt:lpstr>
      <vt:lpstr>SM AND BSM PHYSICS POTENTIAL</vt:lpstr>
      <vt:lpstr>LHC TUNNELS</vt:lpstr>
      <vt:lpstr>BEAM COLLISION AXIS</vt:lpstr>
      <vt:lpstr>FORWARD PHYSICS FACILITY</vt:lpstr>
      <vt:lpstr>FORWARD PHYSICS FACILITY</vt:lpstr>
      <vt:lpstr>UJ12 AND UJ 18 CAVERNS</vt:lpstr>
      <vt:lpstr>WHAT’S IT GOOD FOR?</vt:lpstr>
      <vt:lpstr>NEUTRINO PHYSICS</vt:lpstr>
      <vt:lpstr>NEUTRINO PHYSICS</vt:lpstr>
      <vt:lpstr>QCD PHYSICS</vt:lpstr>
      <vt:lpstr>BSM PHYSICS</vt:lpstr>
      <vt:lpstr>LLP SEARCHES</vt:lpstr>
      <vt:lpstr>SNOWMASS PLANS</vt:lpstr>
      <vt:lpstr>OPEN QUESTIONS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Microsoft Office User</cp:lastModifiedBy>
  <cp:revision>1499</cp:revision>
  <cp:lastPrinted>2020-05-15T06:19:25Z</cp:lastPrinted>
  <dcterms:created xsi:type="dcterms:W3CDTF">2018-11-15T08:26:17Z</dcterms:created>
  <dcterms:modified xsi:type="dcterms:W3CDTF">2020-07-22T01:38:48Z</dcterms:modified>
</cp:coreProperties>
</file>