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1"/>
  </p:notesMasterIdLst>
  <p:handoutMasterIdLst>
    <p:handoutMasterId r:id="rId12"/>
  </p:handoutMasterIdLst>
  <p:sldIdLst>
    <p:sldId id="889" r:id="rId2"/>
    <p:sldId id="947" r:id="rId3"/>
    <p:sldId id="944" r:id="rId4"/>
    <p:sldId id="948" r:id="rId5"/>
    <p:sldId id="949" r:id="rId6"/>
    <p:sldId id="953" r:id="rId7"/>
    <p:sldId id="955" r:id="rId8"/>
    <p:sldId id="954" r:id="rId9"/>
    <p:sldId id="945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B4499"/>
    <a:srgbClr val="0B4399"/>
    <a:srgbClr val="73B2FF"/>
    <a:srgbClr val="F2E9D7"/>
    <a:srgbClr val="FF0000"/>
    <a:srgbClr val="0000FF"/>
    <a:srgbClr val="000000"/>
    <a:srgbClr val="4A7EBB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36" autoAdjust="0"/>
    <p:restoredTop sz="50000" autoAdjust="0"/>
  </p:normalViewPr>
  <p:slideViewPr>
    <p:cSldViewPr snapToObjects="1">
      <p:cViewPr varScale="1">
        <p:scale>
          <a:sx n="164" d="100"/>
          <a:sy n="164" d="100"/>
        </p:scale>
        <p:origin x="184" y="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5832"/>
    </p:cViewPr>
  </p:sorterViewPr>
  <p:notesViewPr>
    <p:cSldViewPr snapToObjects="1">
      <p:cViewPr varScale="1">
        <p:scale>
          <a:sx n="144" d="100"/>
          <a:sy n="144" d="100"/>
        </p:scale>
        <p:origin x="4536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15F4BDE-EB1E-5245-960C-40D7243C402E}" type="datetime1">
              <a:rPr lang="en-US"/>
              <a:pPr/>
              <a:t>11/8/20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6FDA90A-D940-C24D-B8BA-FEF64AE6C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18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6F9E314-5CA5-9043-97DF-2DA186874F47}" type="datetime1">
              <a:rPr lang="en-US"/>
              <a:pPr/>
              <a:t>11/8/20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E4DC66B-5A4D-704C-951F-C2EEB6AF2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48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2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6F9E314-5CA5-9043-97DF-2DA186874F47}" type="datetime1">
              <a:rPr lang="en-US" smtClean="0"/>
              <a:pPr/>
              <a:t>11/8/20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DC66B-5A4D-704C-951F-C2EEB6AF22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4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>
              <a:defRPr/>
            </a:pPr>
            <a:endParaRPr lang="en-US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35738"/>
            <a:ext cx="2489200" cy="300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9 Nov 2020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9624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1628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Feng  </a:t>
            </a:r>
            <a:fld id="{F817A6DC-7C87-374F-AFE6-43B3D5E1F40F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566C1A-1D13-9E48-8FEC-12896016A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sldNum="0"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chemeClr val="bg1"/>
          </a:solidFill>
          <a:ln>
            <a:solidFill>
              <a:srgbClr val="0B4499"/>
            </a:solidFill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73B2FF"/>
                </a:solidFill>
              </a:ln>
              <a:solidFill>
                <a:srgbClr val="73B2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072015"/>
            <a:ext cx="9144000" cy="218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i="1" dirty="0">
                <a:solidFill>
                  <a:schemeClr val="bg1"/>
                </a:solidFill>
              </a:rPr>
              <a:t>Forward Physics Facility Kickoff Meeting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</a:rPr>
              <a:t>9-10 November 2020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Jonathan Feng, UC Irvine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69DA5E-5C56-6B49-9A2D-BB6032CAA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734" y="5442457"/>
            <a:ext cx="1711308" cy="4889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0B97C5-96DE-E94A-A393-2C22EA2F0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176" y="5427253"/>
            <a:ext cx="2734564" cy="5193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EF246E-C0F0-284D-9F72-F701A6ED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77" y="5339419"/>
            <a:ext cx="695023" cy="6950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81E317-B8D8-BA43-9A3A-5399C6C49F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550"/>
          <a:stretch/>
        </p:blipFill>
        <p:spPr>
          <a:xfrm>
            <a:off x="7368874" y="5334000"/>
            <a:ext cx="1394126" cy="705861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2652BFD4-F3D5-3A41-B9DA-DACF1B2A5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FPF OVERVIEW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9936693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On behalf of my co-organizers Felix Kling and Maria </a:t>
            </a:r>
            <a:r>
              <a:rPr lang="en-US" sz="2000" dirty="0" err="1">
                <a:solidFill>
                  <a:schemeClr val="bg1"/>
                </a:solidFill>
              </a:rPr>
              <a:t>Garzelli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WELCOME!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And thank you to the following for their support: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BA2172A-3A91-F14E-A87D-19FC3401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4475"/>
            <a:ext cx="6858000" cy="4413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C4A87-BE52-7D4C-BD38-EC39F2091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571" y="5181600"/>
            <a:ext cx="4703807" cy="99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8E0D2-AB68-DF48-94B0-62BD5EA3E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72" y="5181600"/>
            <a:ext cx="2277828" cy="994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107DD2-4E14-CA41-A7ED-3B753EAA4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149" y="5181600"/>
            <a:ext cx="994851" cy="9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9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5626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As the LHC runs at higher energies and much higher luminosities in the next 15 years, how can its potential be maximally exploited?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Attention has focused on high </a:t>
            </a:r>
            <a:r>
              <a:rPr lang="en-US" sz="2000" dirty="0" err="1">
                <a:solidFill>
                  <a:schemeClr val="bg1"/>
                </a:solidFill>
              </a:rPr>
              <a:t>p</a:t>
            </a:r>
            <a:r>
              <a:rPr lang="en-US" sz="2000" baseline="-25000" dirty="0" err="1">
                <a:solidFill>
                  <a:schemeClr val="bg1"/>
                </a:solidFill>
              </a:rPr>
              <a:t>T</a:t>
            </a:r>
            <a:r>
              <a:rPr lang="en-US" sz="2000" baseline="-25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/ low cross section physics (~fb, pb, </a:t>
            </a:r>
            <a:r>
              <a:rPr lang="en-US" sz="2000" dirty="0" err="1">
                <a:solidFill>
                  <a:schemeClr val="bg1"/>
                </a:solidFill>
              </a:rPr>
              <a:t>nb</a:t>
            </a:r>
            <a:r>
              <a:rPr lang="en-US" sz="2000" dirty="0">
                <a:solidFill>
                  <a:schemeClr val="bg1"/>
                </a:solidFill>
              </a:rPr>
              <a:t>).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But the total cross section is ~100 mb, and most of these events (and most of the highest energy particles) are in the far forward region / low </a:t>
            </a:r>
            <a:r>
              <a:rPr lang="en-US" sz="2000" dirty="0" err="1">
                <a:solidFill>
                  <a:schemeClr val="bg1"/>
                </a:solidFill>
              </a:rPr>
              <a:t>p</a:t>
            </a:r>
            <a:r>
              <a:rPr lang="en-US" sz="2000" baseline="-25000" dirty="0" err="1">
                <a:solidFill>
                  <a:schemeClr val="bg1"/>
                </a:solidFill>
              </a:rPr>
              <a:t>T</a:t>
            </a:r>
            <a:r>
              <a:rPr lang="en-US" sz="2000" dirty="0" err="1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In recent years, it has become clear that there is a rich SM and BSM physics program that remains to be explored in the far forward region, and this can be done with relatively little additional investment.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The proposal: create a Forward Physics Facility for the HL-LHC to house a suite of experiments that will greatly enhance the LHC’s physics potential for neutrinos, LLP searches, QCD, dark matter, dark sectors, and cosmic ray physics.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BA2172A-3A91-F14E-A87D-19FC3401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4475"/>
            <a:ext cx="6858000" cy="4413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FORWARD PHYSICS FACILITY</a:t>
            </a:r>
          </a:p>
        </p:txBody>
      </p:sp>
    </p:spTree>
    <p:extLst>
      <p:ext uri="{BB962C8B-B14F-4D97-AF65-F5344CB8AC3E}">
        <p14:creationId xmlns:p14="http://schemas.microsoft.com/office/powerpoint/2010/main" val="262714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1200" y="1692264"/>
            <a:ext cx="5867400" cy="4937136"/>
          </a:xfrm>
          <a:prstGeom prst="rect">
            <a:avLst/>
          </a:prstGeom>
          <a:gradFill flip="none" rotWithShape="1">
            <a:gsLst>
              <a:gs pos="52000">
                <a:schemeClr val="tx1">
                  <a:lumMod val="0"/>
                </a:schemeClr>
              </a:gs>
              <a:gs pos="83000">
                <a:schemeClr val="bg1">
                  <a:lumMod val="34000"/>
                  <a:lumOff val="66000"/>
                </a:schemeClr>
              </a:gs>
            </a:gsLst>
            <a:lin ang="135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228985"/>
            <a:ext cx="9144000" cy="4413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THE NEW PARTICLE LANDSCAPE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4E6C81-E638-4942-BF5C-7C1F1B1E5787}"/>
              </a:ext>
            </a:extLst>
          </p:cNvPr>
          <p:cNvGrpSpPr/>
          <p:nvPr/>
        </p:nvGrpSpPr>
        <p:grpSpPr>
          <a:xfrm>
            <a:off x="990600" y="833735"/>
            <a:ext cx="6629400" cy="5871865"/>
            <a:chOff x="990600" y="833735"/>
            <a:chExt cx="6629400" cy="5871865"/>
          </a:xfrm>
        </p:grpSpPr>
        <p:sp>
          <p:nvSpPr>
            <p:cNvPr id="15" name="TextBox 14"/>
            <p:cNvSpPr txBox="1"/>
            <p:nvPr/>
          </p:nvSpPr>
          <p:spPr>
            <a:xfrm>
              <a:off x="4261607" y="833735"/>
              <a:ext cx="919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Mass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214217" y="3643217"/>
              <a:ext cx="2871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Interaction Strength</a:t>
              </a:r>
            </a:p>
          </p:txBody>
        </p:sp>
        <p:cxnSp>
          <p:nvCxnSpPr>
            <p:cNvPr id="3" name="Straight Arrow Connector 2"/>
            <p:cNvCxnSpPr>
              <a:cxnSpLocks/>
            </p:cNvCxnSpPr>
            <p:nvPr/>
          </p:nvCxnSpPr>
          <p:spPr>
            <a:xfrm flipV="1">
              <a:off x="1981200" y="1676400"/>
              <a:ext cx="5638800" cy="26016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V="1">
              <a:off x="1980824" y="1692266"/>
              <a:ext cx="0" cy="5013334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351776" y="1295400"/>
              <a:ext cx="58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TeV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19896" y="1295400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MeV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92205" y="1295400"/>
              <a:ext cx="646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GeV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40393" y="1981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07789" y="3657600"/>
              <a:ext cx="57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  <a:r>
                <a:rPr lang="en-US" baseline="30000" dirty="0">
                  <a:solidFill>
                    <a:schemeClr val="bg1"/>
                  </a:solidFill>
                </a:rPr>
                <a:t>-3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07789" y="5390647"/>
              <a:ext cx="578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10</a:t>
              </a:r>
              <a:r>
                <a:rPr lang="en-US" baseline="30000" dirty="0">
                  <a:solidFill>
                    <a:schemeClr val="bg1"/>
                  </a:solidFill>
                </a:rPr>
                <a:t>-6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DEBA128-577F-5348-A2F6-E767F9D39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4"/>
          <a:stretch/>
        </p:blipFill>
        <p:spPr>
          <a:xfrm>
            <a:off x="711525" y="42560"/>
            <a:ext cx="4851436" cy="4402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09995B-3F52-3C4C-A3E5-CF7222EBEFED}"/>
              </a:ext>
            </a:extLst>
          </p:cNvPr>
          <p:cNvSpPr txBox="1"/>
          <p:nvPr/>
        </p:nvSpPr>
        <p:spPr>
          <a:xfrm rot="3089523">
            <a:off x="947972" y="311104"/>
            <a:ext cx="77938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 Particle</a:t>
            </a:r>
          </a:p>
          <a:p>
            <a:pPr algn="ctr"/>
            <a:r>
              <a:rPr lang="en-US" sz="1200" dirty="0"/>
              <a:t>Colliders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9775" y="2303502"/>
            <a:ext cx="133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Already</a:t>
            </a:r>
          </a:p>
          <a:p>
            <a:pPr algn="ctr"/>
            <a:r>
              <a:rPr lang="en-US" dirty="0"/>
              <a:t>Discovered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4797154"/>
            <a:ext cx="2079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Weakly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Light Particles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84985" y="2303502"/>
            <a:ext cx="217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Strongly Interacting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Heavy Particles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7645" y="4797154"/>
            <a:ext cx="1608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Impossible to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Discover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B9343B-FC1F-554F-A9DD-B27B32C79AE5}"/>
              </a:ext>
            </a:extLst>
          </p:cNvPr>
          <p:cNvGrpSpPr/>
          <p:nvPr/>
        </p:nvGrpSpPr>
        <p:grpSpPr>
          <a:xfrm>
            <a:off x="4708616" y="2949834"/>
            <a:ext cx="2057400" cy="1469766"/>
            <a:chOff x="5928039" y="364737"/>
            <a:chExt cx="2057400" cy="14697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E1C7CC4-B84E-5247-B48F-69CCE2F2734E}"/>
                </a:ext>
              </a:extLst>
            </p:cNvPr>
            <p:cNvSpPr txBox="1"/>
            <p:nvPr/>
          </p:nvSpPr>
          <p:spPr>
            <a:xfrm>
              <a:off x="5928039" y="911173"/>
              <a:ext cx="2057400" cy="9233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Traditional Targets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of Existing LHC Experiments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5847D1F-68B8-D84D-9B0C-795184008A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6642" y="364737"/>
              <a:ext cx="0" cy="5464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441421-4D83-FB40-A9A1-674C8DD360DD}"/>
              </a:ext>
            </a:extLst>
          </p:cNvPr>
          <p:cNvGrpSpPr/>
          <p:nvPr/>
        </p:nvGrpSpPr>
        <p:grpSpPr>
          <a:xfrm>
            <a:off x="2133600" y="3505200"/>
            <a:ext cx="2117815" cy="1371600"/>
            <a:chOff x="2530384" y="3274495"/>
            <a:chExt cx="2117815" cy="13716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E7B269-3042-E441-8746-F7F7395CBC17}"/>
                </a:ext>
              </a:extLst>
            </p:cNvPr>
            <p:cNvSpPr txBox="1"/>
            <p:nvPr/>
          </p:nvSpPr>
          <p:spPr>
            <a:xfrm>
              <a:off x="2530384" y="3274495"/>
              <a:ext cx="2117815" cy="9233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New Targets of Experiments at the FPF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D82E805-87D9-E74E-B75D-7CC5427C55A2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3589292" y="4197825"/>
              <a:ext cx="0" cy="4482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8149EC9E-7948-2E4E-89E9-A323D0490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18" t="23660" r="34193" b="41590"/>
          <a:stretch/>
        </p:blipFill>
        <p:spPr>
          <a:xfrm>
            <a:off x="6934200" y="2083416"/>
            <a:ext cx="914400" cy="11552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9DD243-07CD-A042-9075-CD281FA1B3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030"/>
          <a:stretch/>
        </p:blipFill>
        <p:spPr>
          <a:xfrm>
            <a:off x="2734174" y="5519685"/>
            <a:ext cx="916668" cy="112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572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AN EXAMPLE: NEUTRINOS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326816" cy="342900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No collider neutrino has ever been detected.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But there is a huge flux of </a:t>
            </a:r>
            <a:r>
              <a:rPr lang="en-US" sz="1800" dirty="0" err="1">
                <a:solidFill>
                  <a:schemeClr val="bg1"/>
                </a:solidFill>
              </a:rPr>
              <a:t>TeV</a:t>
            </a:r>
            <a:r>
              <a:rPr lang="en-US" sz="1800" dirty="0">
                <a:solidFill>
                  <a:schemeClr val="bg1"/>
                </a:solidFill>
              </a:rPr>
              <a:t> neutrinos in the far forward direction.                </a:t>
            </a:r>
            <a:r>
              <a:rPr lang="en-US" sz="1800" baseline="-25000" dirty="0">
                <a:solidFill>
                  <a:schemeClr val="bg1"/>
                </a:solidFill>
              </a:rPr>
              <a:t>De </a:t>
            </a:r>
            <a:r>
              <a:rPr lang="en-US" sz="1800" baseline="-25000" dirty="0" err="1">
                <a:solidFill>
                  <a:schemeClr val="bg1"/>
                </a:solidFill>
              </a:rPr>
              <a:t>Rujula</a:t>
            </a:r>
            <a:r>
              <a:rPr lang="en-US" sz="1800" baseline="-25000" dirty="0">
                <a:solidFill>
                  <a:schemeClr val="bg1"/>
                </a:solidFill>
              </a:rPr>
              <a:t> et al. (1980s)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In 2018, FASER pilot ~30 kg emulsion detectors were placed in the far forward region for a few weeks (inserted and removed in TSs). 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Expect ~10 neutrino interactions.  Several neutral vertices have been identified, likely to be neutrinos.  Analysis ongoing.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573A52-871F-2A46-82C7-9F5EE140A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6" t="26817" r="66047" b="22989"/>
          <a:stretch/>
        </p:blipFill>
        <p:spPr>
          <a:xfrm>
            <a:off x="762000" y="4578141"/>
            <a:ext cx="4191000" cy="194542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DE018A3E-7A99-BB41-83DC-E1291A3EA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7989" y="2320001"/>
            <a:ext cx="5380565" cy="3026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16131C-DC6A-EA44-A736-9FB11E84A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213" y="5120558"/>
            <a:ext cx="1783343" cy="14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301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04775"/>
            <a:ext cx="7772400" cy="7334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FPF LOCATION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E6C834-17E4-F444-8010-3EAA697C8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112" y="990600"/>
            <a:ext cx="8754986" cy="502984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Two promising locations: caverns UJ12 and UJ18, each ~500 m from ATLAS and shielded from the ATLAS IP by ~100 m of rock, creating extremely quiet environments.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FPF would require enlarging these caverns to the south by a few meters. Alternatively, could construct a new cavern and new shaft to the surface.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C8AA5C-4AC4-8E4F-A4FB-574FF6DCE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51" b="8468"/>
          <a:stretch/>
        </p:blipFill>
        <p:spPr>
          <a:xfrm>
            <a:off x="-9040" y="0"/>
            <a:ext cx="915304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CD743A4-797F-474C-A516-35911E38D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7389"/>
            <a:ext cx="8458200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2A50FD4-D4B7-8547-93AE-098447D41E43}"/>
              </a:ext>
            </a:extLst>
          </p:cNvPr>
          <p:cNvSpPr txBox="1">
            <a:spLocks/>
          </p:cNvSpPr>
          <p:nvPr/>
        </p:nvSpPr>
        <p:spPr bwMode="auto">
          <a:xfrm>
            <a:off x="838200" y="762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FPF LOCATION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EE7F4DD-F227-D049-B5BF-F6CBF86F8D45}"/>
              </a:ext>
            </a:extLst>
          </p:cNvPr>
          <p:cNvSpPr txBox="1">
            <a:spLocks/>
          </p:cNvSpPr>
          <p:nvPr/>
        </p:nvSpPr>
        <p:spPr bwMode="auto">
          <a:xfrm>
            <a:off x="457200" y="1150970"/>
            <a:ext cx="8434688" cy="502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Two promising locations: caverns UJ12 and UJ18, each ~500 m from ATLAS and shielded from the ATLAS IP by ~100 m of rock, creating extremely quiet environments.</a:t>
            </a:r>
          </a:p>
          <a:p>
            <a:pPr marL="0" indent="0" algn="r">
              <a:buNone/>
            </a:pPr>
            <a:r>
              <a:rPr lang="en-US" sz="1600" dirty="0">
                <a:highlight>
                  <a:srgbClr val="F2E9D7"/>
                </a:highlight>
              </a:rPr>
              <a:t>See Jamie Boyd’s talk </a:t>
            </a:r>
          </a:p>
          <a:p>
            <a:pPr marL="0" indent="0">
              <a:buFont typeface="Arial" charset="0"/>
              <a:buNone/>
            </a:pPr>
            <a:endParaRPr lang="en-US" sz="2000" dirty="0">
              <a:highlight>
                <a:srgbClr val="F2E9D7"/>
              </a:highlight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FPF would require enlarging these caverns to the south by a few meters. Alternatively, construct a new cavern and new shaft to the surface.</a:t>
            </a:r>
          </a:p>
          <a:p>
            <a:pPr marL="0" indent="0" algn="r">
              <a:buNone/>
            </a:pPr>
            <a:r>
              <a:rPr lang="en-US" sz="1600" dirty="0">
                <a:highlight>
                  <a:srgbClr val="F2E9D7"/>
                </a:highlight>
              </a:rPr>
              <a:t>See Jonathan Gall’s talk</a:t>
            </a:r>
          </a:p>
          <a:p>
            <a:pPr marL="0" indent="0">
              <a:buNone/>
            </a:pPr>
            <a:endParaRPr lang="en-US" sz="1600" dirty="0">
              <a:highlight>
                <a:srgbClr val="F2E9D7"/>
              </a:highlight>
            </a:endParaRPr>
          </a:p>
          <a:p>
            <a:endParaRPr lang="en-US" sz="20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5B6DAB-EE64-C342-B511-2C5C5D0E3B8B}"/>
              </a:ext>
            </a:extLst>
          </p:cNvPr>
          <p:cNvCxnSpPr>
            <a:cxnSpLocks/>
          </p:cNvCxnSpPr>
          <p:nvPr/>
        </p:nvCxnSpPr>
        <p:spPr>
          <a:xfrm>
            <a:off x="-9040" y="2780283"/>
            <a:ext cx="9168538" cy="212769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3F7ED34-AA47-284F-879E-A2D2288FD406}"/>
              </a:ext>
            </a:extLst>
          </p:cNvPr>
          <p:cNvSpPr txBox="1"/>
          <p:nvPr/>
        </p:nvSpPr>
        <p:spPr>
          <a:xfrm>
            <a:off x="6477000" y="4511181"/>
            <a:ext cx="492443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73B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3B2FF"/>
                </a:solidFill>
              </a:rPr>
              <a:t>TI12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140CF-96D9-7446-B37D-6557D26F7823}"/>
              </a:ext>
            </a:extLst>
          </p:cNvPr>
          <p:cNvSpPr txBox="1"/>
          <p:nvPr/>
        </p:nvSpPr>
        <p:spPr>
          <a:xfrm rot="1690636">
            <a:off x="1636421" y="3356948"/>
            <a:ext cx="492443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73B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3B2FF"/>
                </a:solidFill>
              </a:rPr>
              <a:t>TI18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FAF969-9872-C94D-85B5-BC724F5FF118}"/>
              </a:ext>
            </a:extLst>
          </p:cNvPr>
          <p:cNvSpPr txBox="1"/>
          <p:nvPr/>
        </p:nvSpPr>
        <p:spPr>
          <a:xfrm rot="520481">
            <a:off x="8018743" y="4230904"/>
            <a:ext cx="550151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73B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3B2FF"/>
                </a:solidFill>
              </a:rPr>
              <a:t>UJ12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66663-F8B2-5A46-9A88-3EF70364E6E9}"/>
              </a:ext>
            </a:extLst>
          </p:cNvPr>
          <p:cNvSpPr txBox="1"/>
          <p:nvPr/>
        </p:nvSpPr>
        <p:spPr>
          <a:xfrm rot="20008101">
            <a:off x="8363508" y="3361401"/>
            <a:ext cx="492443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73B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3B2FF"/>
                </a:solidFill>
              </a:rPr>
              <a:t>SPS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CD53B6-5A3A-084F-AE8F-0FD7758D5449}"/>
              </a:ext>
            </a:extLst>
          </p:cNvPr>
          <p:cNvSpPr txBox="1"/>
          <p:nvPr/>
        </p:nvSpPr>
        <p:spPr>
          <a:xfrm rot="812331">
            <a:off x="4290089" y="3276875"/>
            <a:ext cx="686213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73B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3B2FF"/>
                </a:solidFill>
              </a:rPr>
              <a:t>ATLAS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D891B6-10E7-894D-8728-A4AB1B79135D}"/>
              </a:ext>
            </a:extLst>
          </p:cNvPr>
          <p:cNvSpPr txBox="1"/>
          <p:nvPr/>
        </p:nvSpPr>
        <p:spPr>
          <a:xfrm rot="935681">
            <a:off x="563124" y="2489383"/>
            <a:ext cx="550151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73B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3B2FF"/>
                </a:solidFill>
              </a:rPr>
              <a:t>UJ18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B4014-3C7F-D84B-A9D1-E10AF9EA8BFF}"/>
              </a:ext>
            </a:extLst>
          </p:cNvPr>
          <p:cNvSpPr txBox="1"/>
          <p:nvPr/>
        </p:nvSpPr>
        <p:spPr>
          <a:xfrm>
            <a:off x="4165375" y="6438180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CERN GIS</a:t>
            </a:r>
          </a:p>
        </p:txBody>
      </p:sp>
    </p:spTree>
    <p:extLst>
      <p:ext uri="{BB962C8B-B14F-4D97-AF65-F5344CB8AC3E}">
        <p14:creationId xmlns:p14="http://schemas.microsoft.com/office/powerpoint/2010/main" val="34873385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7F530F-979D-B944-9BDF-B9F5843B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" y="9041"/>
            <a:ext cx="9144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BA2172A-3A91-F14E-A87D-19FC3401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44475"/>
            <a:ext cx="8991600" cy="441325"/>
          </a:xfrm>
        </p:spPr>
        <p:txBody>
          <a:bodyPr/>
          <a:lstStyle/>
          <a:p>
            <a:r>
              <a:rPr lang="en-US" dirty="0">
                <a:latin typeface="+mn-lt"/>
              </a:rPr>
              <a:t>UJ12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B906F2-0451-9944-88A1-0F2304501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472" y="5181600"/>
            <a:ext cx="3503928" cy="14054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B2B7F8-0F72-164A-8FF5-920C5052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7389"/>
            <a:ext cx="8458200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C0792B-CB1E-0B4A-8B01-985FD93BDEE5}"/>
              </a:ext>
            </a:extLst>
          </p:cNvPr>
          <p:cNvSpPr txBox="1">
            <a:spLocks/>
          </p:cNvSpPr>
          <p:nvPr/>
        </p:nvSpPr>
        <p:spPr bwMode="auto">
          <a:xfrm>
            <a:off x="838200" y="76200"/>
            <a:ext cx="777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UJ12: POSSIBLE SITE OF THE FPF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939F7F4E-427D-BE42-9F6A-48142C366773}"/>
              </a:ext>
            </a:extLst>
          </p:cNvPr>
          <p:cNvSpPr/>
          <p:nvPr/>
        </p:nvSpPr>
        <p:spPr>
          <a:xfrm rot="18049826">
            <a:off x="4461987" y="5713460"/>
            <a:ext cx="664305" cy="609600"/>
          </a:xfrm>
          <a:prstGeom prst="rightArrow">
            <a:avLst>
              <a:gd name="adj1" fmla="val 46513"/>
              <a:gd name="adj2" fmla="val 4040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East</a:t>
            </a:r>
          </a:p>
        </p:txBody>
      </p:sp>
    </p:spTree>
    <p:extLst>
      <p:ext uri="{BB962C8B-B14F-4D97-AF65-F5344CB8AC3E}">
        <p14:creationId xmlns:p14="http://schemas.microsoft.com/office/powerpoint/2010/main" val="117073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39273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There are already many experiments that would be excellent fits for the FPF.  These build on current experiments, such as FASER, </a:t>
            </a:r>
            <a:r>
              <a:rPr lang="en-US" sz="2000" dirty="0" err="1">
                <a:solidFill>
                  <a:schemeClr val="bg1"/>
                </a:solidFill>
              </a:rPr>
              <a:t>FASER</a:t>
            </a:r>
            <a:r>
              <a:rPr lang="en-US" sz="2000" dirty="0" err="1">
                <a:solidFill>
                  <a:schemeClr val="bg1"/>
                </a:solidFill>
                <a:latin typeface="Symbol" pitchFamily="2" charset="2"/>
              </a:rPr>
              <a:t>n</a:t>
            </a:r>
            <a:r>
              <a:rPr lang="en-US" sz="2000" dirty="0">
                <a:solidFill>
                  <a:schemeClr val="bg1"/>
                </a:solidFill>
              </a:rPr>
              <a:t>, SND@LHC, and </a:t>
            </a:r>
            <a:r>
              <a:rPr lang="en-US" sz="2000" dirty="0" err="1">
                <a:solidFill>
                  <a:schemeClr val="bg1"/>
                </a:solidFill>
              </a:rPr>
              <a:t>MilliQan</a:t>
            </a:r>
            <a:r>
              <a:rPr lang="en-US" sz="2000" dirty="0">
                <a:solidFill>
                  <a:schemeClr val="bg1"/>
                </a:solidFill>
              </a:rPr>
              <a:t>, but ideas, such as a </a:t>
            </a:r>
            <a:r>
              <a:rPr lang="en-US" sz="2000" dirty="0" err="1">
                <a:solidFill>
                  <a:schemeClr val="bg1"/>
                </a:solidFill>
              </a:rPr>
              <a:t>LAr</a:t>
            </a:r>
            <a:r>
              <a:rPr lang="en-US" sz="2000" dirty="0">
                <a:solidFill>
                  <a:schemeClr val="bg1"/>
                </a:solidFill>
              </a:rPr>
              <a:t> detector, are also being discussed.  Lots of room for new ideas here.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The physics topics addressed by these experiments are already astoundingly diverse: measurements of </a:t>
            </a:r>
            <a:r>
              <a:rPr lang="en-US" sz="2000" dirty="0" err="1">
                <a:solidFill>
                  <a:schemeClr val="bg1"/>
                </a:solidFill>
              </a:rPr>
              <a:t>TeV</a:t>
            </a:r>
            <a:r>
              <a:rPr lang="en-US" sz="2000" dirty="0">
                <a:solidFill>
                  <a:schemeClr val="bg1"/>
                </a:solidFill>
              </a:rPr>
              <a:t> neutrino properties, proton pdfs, nuclear pdfs, forward hadron production, implications for </a:t>
            </a:r>
            <a:r>
              <a:rPr lang="en-US" sz="2000" dirty="0" err="1">
                <a:solidFill>
                  <a:schemeClr val="bg1"/>
                </a:solidFill>
              </a:rPr>
              <a:t>IceCube</a:t>
            </a:r>
            <a:r>
              <a:rPr lang="en-US" sz="2000" dirty="0">
                <a:solidFill>
                  <a:schemeClr val="bg1"/>
                </a:solidFill>
              </a:rPr>
              <a:t> and other cosmic ray experiments, searches for dark portal particles, light gauge bosons, axion-like particles, other LLPs, dark matter scattering, milli-charged particles, …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Ideally we would like to determine the optimal suite of experiments that will maximize the physics potential within the physical constraints.  An interesting and multi-faceted optimization problem!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BA2172A-3A91-F14E-A87D-19FC3401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44475"/>
            <a:ext cx="8991600" cy="4413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FPF EXPERIMENTS</a:t>
            </a:r>
          </a:p>
        </p:txBody>
      </p:sp>
    </p:spTree>
    <p:extLst>
      <p:ext uri="{BB962C8B-B14F-4D97-AF65-F5344CB8AC3E}">
        <p14:creationId xmlns:p14="http://schemas.microsoft.com/office/powerpoint/2010/main" val="75778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A2172A-3A91-F14E-A87D-19FC3401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4475"/>
            <a:ext cx="8458200" cy="4413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FPF SCHEDULE AND GLOBAL CONTEXT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1FA402-B0DA-C942-8FA8-723E82343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77875"/>
            <a:ext cx="8763000" cy="569912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FPF is well-aligned with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the European Strategy Update’s recommendations for a diverse experimental program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CERN’s Physics Beyond Colliders study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the American Snowmass community study and P5 prioritization exercise (FPF LOI completed July 2020, white paper to be completed in Spring 2021)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The current, COVID-delayed LHC schedule has Run 3 from 2022-24, LS3 from 2025-27, and the HL-LHC era from 2027-36.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Clearly, now is the time to establish the FPF’s physics case and feasibility if it is to be included in the LS3 schedule.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We hope this workshop stimulates many good discussions and ideas and provides a good start toward that goal.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B96DE-92AF-E348-AA99-828C4C5B2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94" y="3352800"/>
            <a:ext cx="625221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65691</TotalTime>
  <Words>746</Words>
  <Application>Microsoft Macintosh PowerPoint</Application>
  <PresentationFormat>On-screen Show (4:3)</PresentationFormat>
  <Paragraphs>120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Symbol</vt:lpstr>
      <vt:lpstr>office_arial</vt:lpstr>
      <vt:lpstr>PowerPoint Presentation</vt:lpstr>
      <vt:lpstr>INTRODUCTION</vt:lpstr>
      <vt:lpstr>FORWARD PHYSICS FACILITY</vt:lpstr>
      <vt:lpstr>THE NEW PARTICLE LANDSCAPE</vt:lpstr>
      <vt:lpstr>AN EXAMPLE: NEUTRINOS</vt:lpstr>
      <vt:lpstr>FPF LOCATION</vt:lpstr>
      <vt:lpstr>UJ12</vt:lpstr>
      <vt:lpstr>FPF EXPERIMENTS</vt:lpstr>
      <vt:lpstr>FPF SCHEDULE AND GLOBAL CONTEXT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Microsoft Office User</cp:lastModifiedBy>
  <cp:revision>1500</cp:revision>
  <cp:lastPrinted>2020-05-15T06:19:25Z</cp:lastPrinted>
  <dcterms:created xsi:type="dcterms:W3CDTF">2018-11-15T08:26:17Z</dcterms:created>
  <dcterms:modified xsi:type="dcterms:W3CDTF">2020-11-09T09:15:26Z</dcterms:modified>
</cp:coreProperties>
</file>