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9"/>
  </p:notesMasterIdLst>
  <p:handoutMasterIdLst>
    <p:handoutMasterId r:id="rId60"/>
  </p:handoutMasterIdLst>
  <p:sldIdLst>
    <p:sldId id="889" r:id="rId2"/>
    <p:sldId id="851" r:id="rId3"/>
    <p:sldId id="894" r:id="rId4"/>
    <p:sldId id="823" r:id="rId5"/>
    <p:sldId id="916" r:id="rId6"/>
    <p:sldId id="825" r:id="rId7"/>
    <p:sldId id="828" r:id="rId8"/>
    <p:sldId id="829" r:id="rId9"/>
    <p:sldId id="875" r:id="rId10"/>
    <p:sldId id="876" r:id="rId11"/>
    <p:sldId id="877" r:id="rId12"/>
    <p:sldId id="878" r:id="rId13"/>
    <p:sldId id="836" r:id="rId14"/>
    <p:sldId id="895" r:id="rId15"/>
    <p:sldId id="883" r:id="rId16"/>
    <p:sldId id="810" r:id="rId17"/>
    <p:sldId id="884" r:id="rId18"/>
    <p:sldId id="937" r:id="rId19"/>
    <p:sldId id="860" r:id="rId20"/>
    <p:sldId id="856" r:id="rId21"/>
    <p:sldId id="886" r:id="rId22"/>
    <p:sldId id="896" r:id="rId23"/>
    <p:sldId id="633" r:id="rId24"/>
    <p:sldId id="939" r:id="rId25"/>
    <p:sldId id="717" r:id="rId26"/>
    <p:sldId id="931" r:id="rId27"/>
    <p:sldId id="865" r:id="rId28"/>
    <p:sldId id="708" r:id="rId29"/>
    <p:sldId id="940" r:id="rId30"/>
    <p:sldId id="690" r:id="rId31"/>
    <p:sldId id="914" r:id="rId32"/>
    <p:sldId id="740" r:id="rId33"/>
    <p:sldId id="897" r:id="rId34"/>
    <p:sldId id="872" r:id="rId35"/>
    <p:sldId id="846" r:id="rId36"/>
    <p:sldId id="867" r:id="rId37"/>
    <p:sldId id="787" r:id="rId38"/>
    <p:sldId id="901" r:id="rId39"/>
    <p:sldId id="751" r:id="rId40"/>
    <p:sldId id="936" r:id="rId41"/>
    <p:sldId id="942" r:id="rId42"/>
    <p:sldId id="999" r:id="rId43"/>
    <p:sldId id="973" r:id="rId44"/>
    <p:sldId id="998" r:id="rId45"/>
    <p:sldId id="975" r:id="rId46"/>
    <p:sldId id="982" r:id="rId47"/>
    <p:sldId id="983" r:id="rId48"/>
    <p:sldId id="986" r:id="rId49"/>
    <p:sldId id="989" r:id="rId50"/>
    <p:sldId id="992" r:id="rId51"/>
    <p:sldId id="993" r:id="rId52"/>
    <p:sldId id="906" r:id="rId53"/>
    <p:sldId id="997" r:id="rId54"/>
    <p:sldId id="1001" r:id="rId55"/>
    <p:sldId id="1000" r:id="rId56"/>
    <p:sldId id="944" r:id="rId57"/>
    <p:sldId id="873"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99"/>
    <a:srgbClr val="00FF00"/>
    <a:srgbClr val="4A7EBB"/>
    <a:srgbClr val="00B050"/>
    <a:srgbClr val="FF0000"/>
    <a:srgbClr val="F2E9D7"/>
    <a:srgbClr val="1737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50000" autoAdjust="0"/>
  </p:normalViewPr>
  <p:slideViewPr>
    <p:cSldViewPr snapToObjects="1">
      <p:cViewPr varScale="1">
        <p:scale>
          <a:sx n="120" d="100"/>
          <a:sy n="120" d="100"/>
        </p:scale>
        <p:origin x="20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5</a:t>
            </a:fld>
            <a:endParaRPr lang="en-US" altLang="en-US" sz="1200"/>
          </a:p>
        </p:txBody>
      </p:sp>
    </p:spTree>
    <p:extLst>
      <p:ext uri="{BB962C8B-B14F-4D97-AF65-F5344CB8AC3E}">
        <p14:creationId xmlns:p14="http://schemas.microsoft.com/office/powerpoint/2010/main" val="130414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6</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207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18</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54</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1/7/21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56</a:t>
            </a:fld>
            <a:endParaRPr lang="en-US"/>
          </a:p>
        </p:txBody>
      </p:sp>
    </p:spTree>
    <p:extLst>
      <p:ext uri="{BB962C8B-B14F-4D97-AF65-F5344CB8AC3E}">
        <p14:creationId xmlns:p14="http://schemas.microsoft.com/office/powerpoint/2010/main" val="357570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7 Jan 2021</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 id="2147483724"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3.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7.tiff"/><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tiff"/><Relationship Id="rId7" Type="http://schemas.openxmlformats.org/officeDocument/2006/relationships/image" Target="../media/image56.tiff"/><Relationship Id="rId12" Type="http://schemas.openxmlformats.org/officeDocument/2006/relationships/image" Target="../media/image61.tiff"/><Relationship Id="rId17" Type="http://schemas.openxmlformats.org/officeDocument/2006/relationships/image" Target="../media/image66.jpg"/><Relationship Id="rId2" Type="http://schemas.openxmlformats.org/officeDocument/2006/relationships/image" Target="../media/image53.png"/><Relationship Id="rId16" Type="http://schemas.openxmlformats.org/officeDocument/2006/relationships/image" Target="../media/image65.jp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5.tiff"/><Relationship Id="rId11" Type="http://schemas.openxmlformats.org/officeDocument/2006/relationships/image" Target="../media/image60.tiff"/><Relationship Id="rId5" Type="http://schemas.openxmlformats.org/officeDocument/2006/relationships/image" Target="../media/image54.tiff"/><Relationship Id="rId15" Type="http://schemas.openxmlformats.org/officeDocument/2006/relationships/image" Target="../media/image64.png"/><Relationship Id="rId10" Type="http://schemas.openxmlformats.org/officeDocument/2006/relationships/image" Target="../media/image59.tiff"/><Relationship Id="rId19" Type="http://schemas.openxmlformats.org/officeDocument/2006/relationships/image" Target="../media/image68.png"/><Relationship Id="rId4" Type="http://schemas.openxmlformats.org/officeDocument/2006/relationships/image" Target="../media/image4.tiff"/><Relationship Id="rId9" Type="http://schemas.openxmlformats.org/officeDocument/2006/relationships/image" Target="../media/image58.tiff"/><Relationship Id="rId14" Type="http://schemas.openxmlformats.org/officeDocument/2006/relationships/image" Target="../media/image63.tiff"/></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8.jp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733800"/>
            <a:ext cx="9144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Department Colloquium, University of Oregon</a:t>
            </a:r>
          </a:p>
          <a:p>
            <a:pPr algn="ctr"/>
            <a:endParaRPr lang="en-US" sz="800" dirty="0"/>
          </a:p>
          <a:p>
            <a:pPr algn="ctr"/>
            <a:r>
              <a:rPr lang="en-US" sz="2000" dirty="0"/>
              <a:t>Jonathan Feng, UC Irvine, 7 October </a:t>
            </a:r>
            <a:r>
              <a:rPr lang="en-US" sz="2000" dirty="0">
                <a:sym typeface="Wingdings"/>
              </a:rPr>
              <a:t>2021</a:t>
            </a: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399"/>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b="1" dirty="0"/>
              <a:t>FASTER, SMALLER, CHEAPER</a:t>
            </a:r>
          </a:p>
          <a:p>
            <a:pPr algn="ctr"/>
            <a:endParaRPr lang="en-US" sz="1000" b="1" dirty="0"/>
          </a:p>
          <a:p>
            <a:pPr algn="ctr"/>
            <a:endParaRPr lang="en-US" sz="3200" b="1" dirty="0"/>
          </a:p>
          <a:p>
            <a:pPr algn="ctr"/>
            <a:endParaRPr lang="en-US" sz="3200" b="1" dirty="0"/>
          </a:p>
          <a:p>
            <a:pPr algn="ctr"/>
            <a:endParaRPr lang="en-US" sz="3200" b="1" dirty="0"/>
          </a:p>
          <a:p>
            <a:pPr algn="ctr"/>
            <a:r>
              <a:rPr lang="en-US" sz="2400" b="1" dirty="0"/>
              <a:t>AND THE NEW FRONTIER IN </a:t>
            </a:r>
          </a:p>
          <a:p>
            <a:pPr algn="ctr"/>
            <a:r>
              <a:rPr lang="en-US" sz="2400" b="1" dirty="0"/>
              <a:t>PARTICLE SEARCHES AT THE LHC</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12" name="Picture 11">
            <a:extLst>
              <a:ext uri="{FF2B5EF4-FFF2-40B4-BE49-F238E27FC236}">
                <a16:creationId xmlns:a16="http://schemas.microsoft.com/office/drawing/2014/main" id="{4706A277-314C-8E44-A113-566A917556F4}"/>
              </a:ext>
            </a:extLst>
          </p:cNvPr>
          <p:cNvPicPr>
            <a:picLocks noChangeAspect="1"/>
          </p:cNvPicPr>
          <p:nvPr/>
        </p:nvPicPr>
        <p:blipFill>
          <a:blip r:embed="rId8"/>
          <a:stretch>
            <a:fillRect/>
          </a:stretch>
        </p:blipFill>
        <p:spPr>
          <a:xfrm>
            <a:off x="2781300" y="1583788"/>
            <a:ext cx="3505200" cy="1159412"/>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7" name="Picture 6">
            <a:extLst>
              <a:ext uri="{FF2B5EF4-FFF2-40B4-BE49-F238E27FC236}">
                <a16:creationId xmlns:a16="http://schemas.microsoft.com/office/drawing/2014/main" id="{51917808-5F1B-BD47-835B-F19EB6B03265}"/>
              </a:ext>
            </a:extLst>
          </p:cNvPr>
          <p:cNvPicPr>
            <a:picLocks noChangeAspect="1"/>
          </p:cNvPicPr>
          <p:nvPr/>
        </p:nvPicPr>
        <p:blipFill>
          <a:blip r:embed="rId2"/>
          <a:stretch>
            <a:fillRect/>
          </a:stretch>
        </p:blipFill>
        <p:spPr>
          <a:xfrm>
            <a:off x="3172417" y="1752600"/>
            <a:ext cx="2800033" cy="3962400"/>
          </a:xfrm>
          <a:prstGeom prst="rect">
            <a:avLst/>
          </a:prstGeom>
          <a:ln w="19050">
            <a:solidFill>
              <a:schemeClr val="tx1"/>
            </a:solidFill>
          </a:ln>
        </p:spPr>
      </p:pic>
      <p:pic>
        <p:nvPicPr>
          <p:cNvPr id="9" name="Picture 8">
            <a:extLst>
              <a:ext uri="{FF2B5EF4-FFF2-40B4-BE49-F238E27FC236}">
                <a16:creationId xmlns:a16="http://schemas.microsoft.com/office/drawing/2014/main" id="{E5F24020-BEE3-994F-B4DC-C4D4E7F37694}"/>
              </a:ext>
            </a:extLst>
          </p:cNvPr>
          <p:cNvPicPr>
            <a:picLocks noChangeAspect="1"/>
          </p:cNvPicPr>
          <p:nvPr/>
        </p:nvPicPr>
        <p:blipFill>
          <a:blip r:embed="rId3"/>
          <a:stretch>
            <a:fillRect/>
          </a:stretch>
        </p:blipFill>
        <p:spPr>
          <a:xfrm>
            <a:off x="6200809" y="2514600"/>
            <a:ext cx="2788811" cy="3946519"/>
          </a:xfrm>
          <a:prstGeom prst="rect">
            <a:avLst/>
          </a:prstGeom>
          <a:ln w="19050">
            <a:solidFill>
              <a:schemeClr val="tx1"/>
            </a:solidFill>
          </a:ln>
        </p:spPr>
      </p:pic>
      <p:pic>
        <p:nvPicPr>
          <p:cNvPr id="13" name="Picture 12">
            <a:extLst>
              <a:ext uri="{FF2B5EF4-FFF2-40B4-BE49-F238E27FC236}">
                <a16:creationId xmlns:a16="http://schemas.microsoft.com/office/drawing/2014/main" id="{2E0E2D2A-B2F8-A340-993F-CF7340E11888}"/>
              </a:ext>
            </a:extLst>
          </p:cNvPr>
          <p:cNvPicPr>
            <a:picLocks noChangeAspect="1"/>
          </p:cNvPicPr>
          <p:nvPr/>
        </p:nvPicPr>
        <p:blipFill>
          <a:blip r:embed="rId4"/>
          <a:stretch>
            <a:fillRect/>
          </a:stretch>
        </p:blipFill>
        <p:spPr>
          <a:xfrm>
            <a:off x="144025" y="990601"/>
            <a:ext cx="2800033" cy="3962400"/>
          </a:xfrm>
          <a:prstGeom prst="rect">
            <a:avLst/>
          </a:prstGeom>
          <a:ln w="19050">
            <a:solidFill>
              <a:schemeClr val="tx1"/>
            </a:solidFill>
          </a:ln>
        </p:spPr>
      </p:pic>
    </p:spTree>
    <p:extLst>
      <p:ext uri="{BB962C8B-B14F-4D97-AF65-F5344CB8AC3E}">
        <p14:creationId xmlns:p14="http://schemas.microsoft.com/office/powerpoint/2010/main" val="117418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E91817DF-5FA8-D24E-9D20-4B803F50D070}"/>
              </a:ext>
            </a:extLst>
          </p:cNvPr>
          <p:cNvPicPr>
            <a:picLocks noChangeAspect="1"/>
          </p:cNvPicPr>
          <p:nvPr/>
        </p:nvPicPr>
        <p:blipFill>
          <a:blip r:embed="rId2"/>
          <a:stretch>
            <a:fillRect/>
          </a:stretch>
        </p:blipFill>
        <p:spPr>
          <a:xfrm>
            <a:off x="205853" y="1066800"/>
            <a:ext cx="2100024" cy="2971800"/>
          </a:xfrm>
          <a:prstGeom prst="rect">
            <a:avLst/>
          </a:prstGeom>
          <a:ln w="19050">
            <a:solidFill>
              <a:schemeClr val="tx1"/>
            </a:solidFill>
          </a:ln>
        </p:spPr>
      </p:pic>
      <p:pic>
        <p:nvPicPr>
          <p:cNvPr id="5" name="Picture 4">
            <a:extLst>
              <a:ext uri="{FF2B5EF4-FFF2-40B4-BE49-F238E27FC236}">
                <a16:creationId xmlns:a16="http://schemas.microsoft.com/office/drawing/2014/main" id="{AA1F2D19-015E-1D4F-833F-1D0E1677BAA9}"/>
              </a:ext>
            </a:extLst>
          </p:cNvPr>
          <p:cNvPicPr>
            <a:picLocks noChangeAspect="1"/>
          </p:cNvPicPr>
          <p:nvPr/>
        </p:nvPicPr>
        <p:blipFill>
          <a:blip r:embed="rId3"/>
          <a:stretch>
            <a:fillRect/>
          </a:stretch>
        </p:blipFill>
        <p:spPr>
          <a:xfrm>
            <a:off x="2422810" y="1878999"/>
            <a:ext cx="2101299" cy="2973604"/>
          </a:xfrm>
          <a:prstGeom prst="rect">
            <a:avLst/>
          </a:prstGeom>
          <a:ln w="19050">
            <a:solidFill>
              <a:schemeClr val="tx1"/>
            </a:solidFill>
          </a:ln>
        </p:spPr>
      </p:pic>
      <p:pic>
        <p:nvPicPr>
          <p:cNvPr id="7" name="Picture 6">
            <a:extLst>
              <a:ext uri="{FF2B5EF4-FFF2-40B4-BE49-F238E27FC236}">
                <a16:creationId xmlns:a16="http://schemas.microsoft.com/office/drawing/2014/main" id="{7BB47FE1-CAA3-0641-BD80-7ECA427A1224}"/>
              </a:ext>
            </a:extLst>
          </p:cNvPr>
          <p:cNvPicPr>
            <a:picLocks noChangeAspect="1"/>
          </p:cNvPicPr>
          <p:nvPr/>
        </p:nvPicPr>
        <p:blipFill>
          <a:blip r:embed="rId4"/>
          <a:stretch>
            <a:fillRect/>
          </a:stretch>
        </p:blipFill>
        <p:spPr>
          <a:xfrm>
            <a:off x="4641042" y="2693002"/>
            <a:ext cx="2100025" cy="2971800"/>
          </a:xfrm>
          <a:prstGeom prst="rect">
            <a:avLst/>
          </a:prstGeom>
          <a:ln w="19050">
            <a:solidFill>
              <a:schemeClr val="tx1"/>
            </a:solidFill>
          </a:ln>
        </p:spPr>
      </p:pic>
      <p:pic>
        <p:nvPicPr>
          <p:cNvPr id="9" name="Picture 8">
            <a:extLst>
              <a:ext uri="{FF2B5EF4-FFF2-40B4-BE49-F238E27FC236}">
                <a16:creationId xmlns:a16="http://schemas.microsoft.com/office/drawing/2014/main" id="{F25EC8FD-D39C-2246-AF44-C35F8A609E2B}"/>
              </a:ext>
            </a:extLst>
          </p:cNvPr>
          <p:cNvPicPr>
            <a:picLocks noChangeAspect="1"/>
          </p:cNvPicPr>
          <p:nvPr/>
        </p:nvPicPr>
        <p:blipFill>
          <a:blip r:embed="rId5"/>
          <a:stretch>
            <a:fillRect/>
          </a:stretch>
        </p:blipFill>
        <p:spPr>
          <a:xfrm>
            <a:off x="6858000" y="3505200"/>
            <a:ext cx="2106594" cy="2981096"/>
          </a:xfrm>
          <a:prstGeom prst="rect">
            <a:avLst/>
          </a:prstGeom>
          <a:ln w="19050">
            <a:solidFill>
              <a:schemeClr val="tx1"/>
            </a:solidFill>
          </a:ln>
        </p:spPr>
      </p:pic>
    </p:spTree>
    <p:extLst>
      <p:ext uri="{BB962C8B-B14F-4D97-AF65-F5344CB8AC3E}">
        <p14:creationId xmlns:p14="http://schemas.microsoft.com/office/powerpoint/2010/main" val="413638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B0931CF0-A872-C142-834B-303D16C526CE}"/>
              </a:ext>
            </a:extLst>
          </p:cNvPr>
          <p:cNvPicPr>
            <a:picLocks noChangeAspect="1"/>
          </p:cNvPicPr>
          <p:nvPr/>
        </p:nvPicPr>
        <p:blipFill>
          <a:blip r:embed="rId2"/>
          <a:stretch>
            <a:fillRect/>
          </a:stretch>
        </p:blipFill>
        <p:spPr>
          <a:xfrm>
            <a:off x="123168" y="871331"/>
            <a:ext cx="1723098" cy="2438400"/>
          </a:xfrm>
          <a:prstGeom prst="rect">
            <a:avLst/>
          </a:prstGeom>
          <a:ln w="19050">
            <a:solidFill>
              <a:schemeClr val="tx1"/>
            </a:solidFill>
          </a:ln>
        </p:spPr>
      </p:pic>
      <p:pic>
        <p:nvPicPr>
          <p:cNvPr id="5" name="Picture 4">
            <a:extLst>
              <a:ext uri="{FF2B5EF4-FFF2-40B4-BE49-F238E27FC236}">
                <a16:creationId xmlns:a16="http://schemas.microsoft.com/office/drawing/2014/main" id="{205A4B89-86FF-CA48-9815-A06E49017213}"/>
              </a:ext>
            </a:extLst>
          </p:cNvPr>
          <p:cNvPicPr>
            <a:picLocks noChangeAspect="1"/>
          </p:cNvPicPr>
          <p:nvPr/>
        </p:nvPicPr>
        <p:blipFill>
          <a:blip r:embed="rId3"/>
          <a:stretch>
            <a:fillRect/>
          </a:stretch>
        </p:blipFill>
        <p:spPr>
          <a:xfrm>
            <a:off x="1935300" y="1554646"/>
            <a:ext cx="1699686" cy="2405270"/>
          </a:xfrm>
          <a:prstGeom prst="rect">
            <a:avLst/>
          </a:prstGeom>
          <a:ln w="19050">
            <a:solidFill>
              <a:schemeClr val="tx1"/>
            </a:solidFill>
          </a:ln>
        </p:spPr>
      </p:pic>
      <p:pic>
        <p:nvPicPr>
          <p:cNvPr id="7" name="Picture 6">
            <a:extLst>
              <a:ext uri="{FF2B5EF4-FFF2-40B4-BE49-F238E27FC236}">
                <a16:creationId xmlns:a16="http://schemas.microsoft.com/office/drawing/2014/main" id="{04B427B7-D00E-2F4E-BDA0-DD0C5613F5A9}"/>
              </a:ext>
            </a:extLst>
          </p:cNvPr>
          <p:cNvPicPr>
            <a:picLocks noChangeAspect="1"/>
          </p:cNvPicPr>
          <p:nvPr/>
        </p:nvPicPr>
        <p:blipFill>
          <a:blip r:embed="rId4"/>
          <a:stretch>
            <a:fillRect/>
          </a:stretch>
        </p:blipFill>
        <p:spPr>
          <a:xfrm>
            <a:off x="3724020" y="2204831"/>
            <a:ext cx="1699685" cy="2405269"/>
          </a:xfrm>
          <a:prstGeom prst="rect">
            <a:avLst/>
          </a:prstGeom>
          <a:ln w="19050">
            <a:solidFill>
              <a:schemeClr val="tx1"/>
            </a:solidFill>
          </a:ln>
        </p:spPr>
      </p:pic>
      <p:pic>
        <p:nvPicPr>
          <p:cNvPr id="9" name="Picture 8">
            <a:extLst>
              <a:ext uri="{FF2B5EF4-FFF2-40B4-BE49-F238E27FC236}">
                <a16:creationId xmlns:a16="http://schemas.microsoft.com/office/drawing/2014/main" id="{0187984A-0C67-8544-AB9B-30C00BD14CA5}"/>
              </a:ext>
            </a:extLst>
          </p:cNvPr>
          <p:cNvPicPr>
            <a:picLocks noChangeAspect="1"/>
          </p:cNvPicPr>
          <p:nvPr/>
        </p:nvPicPr>
        <p:blipFill>
          <a:blip r:embed="rId5"/>
          <a:stretch>
            <a:fillRect/>
          </a:stretch>
        </p:blipFill>
        <p:spPr>
          <a:xfrm>
            <a:off x="5512739" y="2855015"/>
            <a:ext cx="1699685" cy="2405269"/>
          </a:xfrm>
          <a:prstGeom prst="rect">
            <a:avLst/>
          </a:prstGeom>
          <a:ln w="19050">
            <a:solidFill>
              <a:schemeClr val="tx1"/>
            </a:solidFill>
          </a:ln>
        </p:spPr>
      </p:pic>
      <p:pic>
        <p:nvPicPr>
          <p:cNvPr id="13" name="Picture 12">
            <a:extLst>
              <a:ext uri="{FF2B5EF4-FFF2-40B4-BE49-F238E27FC236}">
                <a16:creationId xmlns:a16="http://schemas.microsoft.com/office/drawing/2014/main" id="{FFAA60BE-1779-784F-A51D-B90DA3081145}"/>
              </a:ext>
            </a:extLst>
          </p:cNvPr>
          <p:cNvPicPr>
            <a:picLocks noChangeAspect="1"/>
          </p:cNvPicPr>
          <p:nvPr/>
        </p:nvPicPr>
        <p:blipFill>
          <a:blip r:embed="rId6"/>
          <a:stretch>
            <a:fillRect/>
          </a:stretch>
        </p:blipFill>
        <p:spPr>
          <a:xfrm>
            <a:off x="7301457" y="3505200"/>
            <a:ext cx="1706709" cy="2415208"/>
          </a:xfrm>
          <a:prstGeom prst="rect">
            <a:avLst/>
          </a:prstGeom>
          <a:ln w="19050">
            <a:solidFill>
              <a:schemeClr val="tx1"/>
            </a:solidFill>
          </a:ln>
        </p:spPr>
      </p:pic>
      <p:sp>
        <p:nvSpPr>
          <p:cNvPr id="14" name="Rectangle 2">
            <a:extLst>
              <a:ext uri="{FF2B5EF4-FFF2-40B4-BE49-F238E27FC236}">
                <a16:creationId xmlns:a16="http://schemas.microsoft.com/office/drawing/2014/main" id="{551D2C58-3070-5B4C-9A35-E0FA13E6ECBA}"/>
              </a:ext>
            </a:extLst>
          </p:cNvPr>
          <p:cNvSpPr txBox="1">
            <a:spLocks noChangeArrowheads="1"/>
          </p:cNvSpPr>
          <p:nvPr/>
        </p:nvSpPr>
        <p:spPr bwMode="auto">
          <a:xfrm>
            <a:off x="0" y="5979340"/>
            <a:ext cx="9144000" cy="5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4000 collaborators from 230 institutions in 51 countries </a:t>
            </a:r>
          </a:p>
        </p:txBody>
      </p:sp>
    </p:spTree>
    <p:extLst>
      <p:ext uri="{BB962C8B-B14F-4D97-AF65-F5344CB8AC3E}">
        <p14:creationId xmlns:p14="http://schemas.microsoft.com/office/powerpoint/2010/main" val="316750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0"/>
            <a:ext cx="8839200" cy="1676400"/>
          </a:xfrm>
        </p:spPr>
        <p:txBody>
          <a:bodyPr/>
          <a:lstStyle/>
          <a:p>
            <a:r>
              <a:rPr lang="en-US" altLang="en-US" dirty="0"/>
              <a:t>The discovery of the Higgs boson in 2012 completed the standard model of particle physics, a remarkable achievement, but so far there has been no other evidence for new particles.</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514600"/>
            <a:ext cx="40386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The LHC is currently in Long Shutdown 2, but will start up again in 2022 and run till ~2037. Will we find new particles through conventional searches?</a:t>
            </a:r>
          </a:p>
          <a:p>
            <a:endParaRPr lang="en-US" altLang="en-US" sz="1200" dirty="0"/>
          </a:p>
          <a:p>
            <a:r>
              <a:rPr lang="en-US" altLang="en-US" dirty="0"/>
              <a:t>What other approaches can enhance the prospects for discovering new particles?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2537460"/>
            <a:ext cx="4724400" cy="4015740"/>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THE LIFETIME FRONTIER</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8459131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D1EE18A6-250F-3843-B99F-CB53D16FCD4E}"/>
              </a:ext>
            </a:extLst>
          </p:cNvPr>
          <p:cNvSpPr>
            <a:spLocks noGrp="1" noChangeArrowheads="1"/>
          </p:cNvSpPr>
          <p:nvPr>
            <p:ph type="title"/>
          </p:nvPr>
        </p:nvSpPr>
        <p:spPr>
          <a:xfrm>
            <a:off x="0" y="152400"/>
            <a:ext cx="9144000" cy="571500"/>
          </a:xfrm>
        </p:spPr>
        <p:txBody>
          <a:bodyPr/>
          <a:lstStyle/>
          <a:p>
            <a:pPr eaLnBrk="1" hangingPunct="1"/>
            <a:r>
              <a:rPr lang="en-US" altLang="en-US" sz="3200" dirty="0">
                <a:solidFill>
                  <a:schemeClr val="tx1"/>
                </a:solidFill>
              </a:rPr>
              <a:t>THE UNIVERSE TODAY</a:t>
            </a:r>
          </a:p>
        </p:txBody>
      </p:sp>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76200" y="44196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cs typeface="Arial" panose="020B0604020202020204" pitchFamily="34" charset="0"/>
              </a:rPr>
              <a:t>We now have an overall picture of the Universe.</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We know a lot about a little: the normal matter (5%).</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But we know little about a lot: dark matter / dark energy (95%).  Most of the universe is still to be discovered and understood.</a:t>
            </a:r>
          </a:p>
        </p:txBody>
      </p:sp>
      <p:pic>
        <p:nvPicPr>
          <p:cNvPr id="8" name="Picture 7">
            <a:extLst>
              <a:ext uri="{FF2B5EF4-FFF2-40B4-BE49-F238E27FC236}">
                <a16:creationId xmlns:a16="http://schemas.microsoft.com/office/drawing/2014/main" id="{65B27303-8E0F-DD4A-82BB-0F521672B13D}"/>
              </a:ext>
            </a:extLst>
          </p:cNvPr>
          <p:cNvPicPr>
            <a:picLocks noChangeAspect="1"/>
          </p:cNvPicPr>
          <p:nvPr/>
        </p:nvPicPr>
        <p:blipFill rotWithShape="1">
          <a:blip r:embed="rId2"/>
          <a:srcRect t="9302" r="19768" b="9593"/>
          <a:stretch/>
        </p:blipFill>
        <p:spPr>
          <a:xfrm>
            <a:off x="4267200" y="838200"/>
            <a:ext cx="4623347" cy="3505200"/>
          </a:xfrm>
          <a:prstGeom prst="rect">
            <a:avLst/>
          </a:prstGeom>
        </p:spPr>
      </p:pic>
      <p:pic>
        <p:nvPicPr>
          <p:cNvPr id="3" name="Picture 2">
            <a:extLst>
              <a:ext uri="{FF2B5EF4-FFF2-40B4-BE49-F238E27FC236}">
                <a16:creationId xmlns:a16="http://schemas.microsoft.com/office/drawing/2014/main" id="{97D6DF5B-38B9-AE40-A902-3EABD23E8009}"/>
              </a:ext>
            </a:extLst>
          </p:cNvPr>
          <p:cNvPicPr>
            <a:picLocks noChangeAspect="1"/>
          </p:cNvPicPr>
          <p:nvPr/>
        </p:nvPicPr>
        <p:blipFill>
          <a:blip r:embed="rId3"/>
          <a:stretch>
            <a:fillRect/>
          </a:stretch>
        </p:blipFill>
        <p:spPr>
          <a:xfrm>
            <a:off x="304800" y="1143000"/>
            <a:ext cx="3556000" cy="2667000"/>
          </a:xfrm>
          <a:prstGeom prst="rect">
            <a:avLst/>
          </a:prstGeom>
        </p:spPr>
      </p:pic>
      <p:cxnSp>
        <p:nvCxnSpPr>
          <p:cNvPr id="6" name="Straight Connector 5">
            <a:extLst>
              <a:ext uri="{FF2B5EF4-FFF2-40B4-BE49-F238E27FC236}">
                <a16:creationId xmlns:a16="http://schemas.microsoft.com/office/drawing/2014/main" id="{9974D97C-9573-F745-9734-C48701F5A17F}"/>
              </a:ext>
            </a:extLst>
          </p:cNvPr>
          <p:cNvCxnSpPr>
            <a:cxnSpLocks/>
            <a:endCxn id="8" idx="1"/>
          </p:cNvCxnSpPr>
          <p:nvPr/>
        </p:nvCxnSpPr>
        <p:spPr>
          <a:xfrm>
            <a:off x="3860800" y="1143000"/>
            <a:ext cx="4064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8BCFDA7-259D-DA49-A03F-48C74A141860}"/>
              </a:ext>
            </a:extLst>
          </p:cNvPr>
          <p:cNvCxnSpPr>
            <a:cxnSpLocks/>
          </p:cNvCxnSpPr>
          <p:nvPr/>
        </p:nvCxnSpPr>
        <p:spPr>
          <a:xfrm flipV="1">
            <a:off x="3860800" y="3505200"/>
            <a:ext cx="482600" cy="304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09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ADB919-C103-1D4B-A20B-4BCB5E13EEA9}"/>
              </a:ext>
            </a:extLst>
          </p:cNvPr>
          <p:cNvGrpSpPr/>
          <p:nvPr/>
        </p:nvGrpSpPr>
        <p:grpSpPr>
          <a:xfrm>
            <a:off x="4953000" y="3609862"/>
            <a:ext cx="3911423" cy="2993780"/>
            <a:chOff x="4953000" y="3609862"/>
            <a:chExt cx="3911423" cy="2993780"/>
          </a:xfrm>
        </p:grpSpPr>
        <p:grpSp>
          <p:nvGrpSpPr>
            <p:cNvPr id="9" name="Group 29"/>
            <p:cNvGrpSpPr>
              <a:grpSpLocks/>
            </p:cNvGrpSpPr>
            <p:nvPr/>
          </p:nvGrpSpPr>
          <p:grpSpPr bwMode="auto">
            <a:xfrm>
              <a:off x="4953000" y="3609862"/>
              <a:ext cx="3746553" cy="2993780"/>
              <a:chOff x="4457699" y="3381376"/>
              <a:chExt cx="4357365" cy="314018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 name="TextBox 1">
              <a:extLst>
                <a:ext uri="{FF2B5EF4-FFF2-40B4-BE49-F238E27FC236}">
                  <a16:creationId xmlns:a16="http://schemas.microsoft.com/office/drawing/2014/main" id="{E69587E3-61A3-D044-A542-2F1DCC463670}"/>
                </a:ext>
              </a:extLst>
            </p:cNvPr>
            <p:cNvSpPr txBox="1"/>
            <p:nvPr/>
          </p:nvSpPr>
          <p:spPr>
            <a:xfrm rot="5400000">
              <a:off x="7563122" y="4756595"/>
              <a:ext cx="2348779" cy="253822"/>
            </a:xfrm>
            <a:prstGeom prst="rect">
              <a:avLst/>
            </a:prstGeom>
            <a:noFill/>
          </p:spPr>
          <p:txBody>
            <a:bodyPr wrap="none" rtlCol="0">
              <a:spAutoFit/>
            </a:bodyPr>
            <a:lstStyle/>
            <a:p>
              <a:r>
                <a:rPr lang="en-US" sz="1000" dirty="0"/>
                <a:t>Feng, Kumar (2008); Feng, Tu, Yu (2010</a:t>
              </a:r>
              <a:r>
                <a:rPr lang="en-US" sz="1200" dirty="0"/>
                <a:t>)</a:t>
              </a:r>
            </a:p>
          </p:txBody>
        </p:sp>
      </p:grpSp>
      <p:grpSp>
        <p:nvGrpSpPr>
          <p:cNvPr id="8" name="Group 7">
            <a:extLst>
              <a:ext uri="{FF2B5EF4-FFF2-40B4-BE49-F238E27FC236}">
                <a16:creationId xmlns:a16="http://schemas.microsoft.com/office/drawing/2014/main" id="{275879E4-4EBA-5842-B65B-D541EAC3307A}"/>
              </a:ext>
            </a:extLst>
          </p:cNvPr>
          <p:cNvGrpSpPr/>
          <p:nvPr/>
        </p:nvGrpSpPr>
        <p:grpSpPr>
          <a:xfrm>
            <a:off x="6001295" y="4277638"/>
            <a:ext cx="2338424" cy="1740665"/>
            <a:chOff x="6001295" y="4277638"/>
            <a:chExt cx="2338424" cy="1740665"/>
          </a:xfrm>
        </p:grpSpPr>
        <p:sp>
          <p:nvSpPr>
            <p:cNvPr id="15" name="TextBox 20"/>
            <p:cNvSpPr txBox="1">
              <a:spLocks noChangeArrowheads="1"/>
            </p:cNvSpPr>
            <p:nvPr/>
          </p:nvSpPr>
          <p:spPr bwMode="auto">
            <a:xfrm>
              <a:off x="6878450" y="5656409"/>
              <a:ext cx="1461269" cy="361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dirty="0" err="1">
                  <a:solidFill>
                    <a:srgbClr val="00BE00"/>
                  </a:solidFill>
                </a:rPr>
                <a:t>WIMPless</a:t>
              </a:r>
              <a:r>
                <a:rPr lang="en-US" sz="2800" baseline="-25000" dirty="0">
                  <a:solidFill>
                    <a:srgbClr val="00BE00"/>
                  </a:solidFill>
                </a:rPr>
                <a:t> DM</a:t>
              </a:r>
            </a:p>
          </p:txBody>
        </p:sp>
        <p:cxnSp>
          <p:nvCxnSpPr>
            <p:cNvPr id="16" name="Straight Arrow Connector 22"/>
            <p:cNvCxnSpPr>
              <a:cxnSpLocks noChangeShapeType="1"/>
            </p:cNvCxnSpPr>
            <p:nvPr/>
          </p:nvCxnSpPr>
          <p:spPr bwMode="auto">
            <a:xfrm rot="10800000">
              <a:off x="6001295" y="5787196"/>
              <a:ext cx="822557" cy="126508"/>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7" name="Straight Arrow Connector 24"/>
            <p:cNvCxnSpPr>
              <a:cxnSpLocks noChangeShapeType="1"/>
            </p:cNvCxnSpPr>
            <p:nvPr/>
          </p:nvCxnSpPr>
          <p:spPr bwMode="auto">
            <a:xfrm rot="16200000" flipV="1">
              <a:off x="6603753" y="5295064"/>
              <a:ext cx="490371" cy="384921"/>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25"/>
            <p:cNvCxnSpPr>
              <a:cxnSpLocks noChangeShapeType="1"/>
            </p:cNvCxnSpPr>
            <p:nvPr/>
          </p:nvCxnSpPr>
          <p:spPr bwMode="auto">
            <a:xfrm rot="16200000" flipV="1">
              <a:off x="6866253" y="5144507"/>
              <a:ext cx="899011" cy="204747"/>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9" name="Straight Arrow Connector 26"/>
            <p:cNvCxnSpPr>
              <a:cxnSpLocks noChangeShapeType="1"/>
            </p:cNvCxnSpPr>
            <p:nvPr/>
          </p:nvCxnSpPr>
          <p:spPr bwMode="auto">
            <a:xfrm flipH="1" flipV="1">
              <a:off x="7866621" y="4277638"/>
              <a:ext cx="26517" cy="1391505"/>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grpSp>
      <p:grpSp>
        <p:nvGrpSpPr>
          <p:cNvPr id="7" name="Group 6">
            <a:extLst>
              <a:ext uri="{FF2B5EF4-FFF2-40B4-BE49-F238E27FC236}">
                <a16:creationId xmlns:a16="http://schemas.microsoft.com/office/drawing/2014/main" id="{06A18AFC-843C-D54A-9733-410FD979CF7B}"/>
              </a:ext>
            </a:extLst>
          </p:cNvPr>
          <p:cNvGrpSpPr/>
          <p:nvPr/>
        </p:nvGrpSpPr>
        <p:grpSpPr>
          <a:xfrm>
            <a:off x="6907857" y="3776503"/>
            <a:ext cx="1325129" cy="312539"/>
            <a:chOff x="6907857" y="3776503"/>
            <a:chExt cx="1325129" cy="312539"/>
          </a:xfrm>
        </p:grpSpPr>
        <p:sp>
          <p:nvSpPr>
            <p:cNvPr id="14" name="TextBox 19"/>
            <p:cNvSpPr txBox="1">
              <a:spLocks noChangeArrowheads="1"/>
            </p:cNvSpPr>
            <p:nvPr/>
          </p:nvSpPr>
          <p:spPr bwMode="auto">
            <a:xfrm>
              <a:off x="6907857" y="3776503"/>
              <a:ext cx="1023630" cy="31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dirty="0">
                  <a:solidFill>
                    <a:srgbClr val="FF0000"/>
                  </a:solidFill>
                </a:rPr>
                <a:t>WIMP DM</a:t>
              </a:r>
            </a:p>
          </p:txBody>
        </p:sp>
        <p:sp>
          <p:nvSpPr>
            <p:cNvPr id="20" name="Oval 27"/>
            <p:cNvSpPr>
              <a:spLocks noChangeArrowheads="1"/>
            </p:cNvSpPr>
            <p:nvPr/>
          </p:nvSpPr>
          <p:spPr bwMode="auto">
            <a:xfrm>
              <a:off x="8040549" y="3900451"/>
              <a:ext cx="192437" cy="177534"/>
            </a:xfrm>
            <a:prstGeom prst="ellipse">
              <a:avLst/>
            </a:prstGeom>
            <a:solidFill>
              <a:srgbClr val="FF0000"/>
            </a:solidFill>
            <a:ln w="9525">
              <a:solidFill>
                <a:srgbClr val="FF0000"/>
              </a:solidFill>
              <a:round/>
              <a:headEnd/>
              <a:tailEnd/>
            </a:ln>
          </p:spPr>
          <p:txBody>
            <a:bodyPr wrap="none" anchor="ctr"/>
            <a:lstStyle/>
            <a:p>
              <a:endParaRPr lang="en-US" baseline="-25000"/>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54" name="Rectangle 3"/>
          <p:cNvSpPr txBox="1">
            <a:spLocks noChangeArrowheads="1"/>
          </p:cNvSpPr>
          <p:nvPr/>
        </p:nvSpPr>
        <p:spPr bwMode="auto">
          <a:xfrm>
            <a:off x="-1" y="914400"/>
            <a:ext cx="5216815" cy="2897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What properties should DM have?</a:t>
            </a:r>
          </a:p>
          <a:p>
            <a:endParaRPr lang="en-US" sz="1200" dirty="0"/>
          </a:p>
          <a:p>
            <a:r>
              <a:rPr lang="en-US" sz="2000" dirty="0"/>
              <a:t>A simple mechanism for generating DM: DM particles exist in the early universe, then pair annihilate until they “freeze out.”</a:t>
            </a:r>
          </a:p>
          <a:p>
            <a:endParaRPr lang="en-US" sz="1200" dirty="0"/>
          </a:p>
          <a:p>
            <a:r>
              <a:rPr lang="en-US" sz="2000" dirty="0"/>
              <a:t>The weaker their interactions, the more dark matter survives to the present day:</a:t>
            </a:r>
          </a:p>
          <a:p>
            <a:endParaRPr lang="en-US" sz="2000" dirty="0"/>
          </a:p>
          <a:p>
            <a:endParaRPr lang="en-US" sz="2000" dirty="0"/>
          </a:p>
          <a:p>
            <a:endParaRPr lang="en-US" sz="2000" dirty="0"/>
          </a:p>
        </p:txBody>
      </p:sp>
      <p:sp>
        <p:nvSpPr>
          <p:cNvPr id="25" name="Rectangle 3"/>
          <p:cNvSpPr txBox="1">
            <a:spLocks noChangeArrowheads="1"/>
          </p:cNvSpPr>
          <p:nvPr/>
        </p:nvSpPr>
        <p:spPr bwMode="auto">
          <a:xfrm>
            <a:off x="0" y="4419600"/>
            <a:ext cx="4943141" cy="1946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solidFill>
                  <a:srgbClr val="FF0000"/>
                </a:solidFill>
                <a:latin typeface="Arial" charset="0"/>
              </a:rPr>
              <a:t>WIMP Miracle: ~100 GeV to 1 </a:t>
            </a:r>
            <a:r>
              <a:rPr lang="en-US" sz="2000" dirty="0" err="1">
                <a:solidFill>
                  <a:srgbClr val="FF0000"/>
                </a:solidFill>
                <a:latin typeface="Arial" charset="0"/>
              </a:rPr>
              <a:t>TeV</a:t>
            </a:r>
            <a:r>
              <a:rPr lang="en-US" sz="2000" dirty="0">
                <a:solidFill>
                  <a:srgbClr val="FF0000"/>
                </a:solidFill>
                <a:latin typeface="Arial" charset="0"/>
              </a:rPr>
              <a:t> masses, strong couplings </a:t>
            </a:r>
            <a:r>
              <a:rPr lang="en-US" sz="2000" dirty="0">
                <a:solidFill>
                  <a:srgbClr val="FF0000"/>
                </a:solidFill>
                <a:latin typeface="Arial" charset="0"/>
                <a:sym typeface="Wingdings" pitchFamily="2" charset="2"/>
              </a:rPr>
              <a:t> right abundance</a:t>
            </a:r>
          </a:p>
          <a:p>
            <a:pPr eaLnBrk="1" hangingPunct="1"/>
            <a:endParaRPr lang="en-US" sz="1200" dirty="0">
              <a:solidFill>
                <a:srgbClr val="FF0000"/>
              </a:solidFill>
              <a:latin typeface="Arial" charset="0"/>
              <a:sym typeface="Wingdings" pitchFamily="2" charset="2"/>
            </a:endParaRPr>
          </a:p>
          <a:p>
            <a:pPr eaLnBrk="1" hangingPunct="1"/>
            <a:r>
              <a:rPr lang="en-US" sz="2000" dirty="0" err="1">
                <a:solidFill>
                  <a:srgbClr val="00B050"/>
                </a:solidFill>
                <a:latin typeface="Arial" charset="0"/>
              </a:rPr>
              <a:t>WIMPless</a:t>
            </a:r>
            <a:r>
              <a:rPr lang="en-US" sz="2000" dirty="0">
                <a:solidFill>
                  <a:srgbClr val="00B050"/>
                </a:solidFill>
                <a:latin typeface="Arial" charset="0"/>
              </a:rPr>
              <a:t> Miracle: lighter particles, weaker interactions </a:t>
            </a:r>
            <a:r>
              <a:rPr lang="en-US" sz="2000" dirty="0">
                <a:solidFill>
                  <a:srgbClr val="00B050"/>
                </a:solidFill>
                <a:latin typeface="Arial" charset="0"/>
                <a:sym typeface="Wingdings" pitchFamily="2" charset="2"/>
              </a:rPr>
              <a:t> right abundance</a:t>
            </a:r>
            <a:endParaRPr lang="en-US" sz="2000" dirty="0">
              <a:solidFill>
                <a:srgbClr val="00B050"/>
              </a:solidFill>
            </a:endParaRPr>
          </a:p>
        </p:txBody>
      </p:sp>
      <p:pic>
        <p:nvPicPr>
          <p:cNvPr id="1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417" y="847578"/>
            <a:ext cx="3883183" cy="2810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
            <a:extLst>
              <a:ext uri="{FF2B5EF4-FFF2-40B4-BE49-F238E27FC236}">
                <a16:creationId xmlns:a16="http://schemas.microsoft.com/office/drawing/2014/main" id="{EC450CF7-BF4C-5141-AB94-8139655F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265" y="3429000"/>
            <a:ext cx="2700783" cy="802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5131A813-0723-8648-8B5A-D283D356CFBD}"/>
              </a:ext>
            </a:extLst>
          </p:cNvPr>
          <p:cNvGrpSpPr/>
          <p:nvPr/>
        </p:nvGrpSpPr>
        <p:grpSpPr>
          <a:xfrm>
            <a:off x="5638800" y="2153856"/>
            <a:ext cx="1121753" cy="1275144"/>
            <a:chOff x="5334001" y="2386921"/>
            <a:chExt cx="1121753" cy="1275144"/>
          </a:xfrm>
        </p:grpSpPr>
        <p:grpSp>
          <p:nvGrpSpPr>
            <p:cNvPr id="27" name="Group 21">
              <a:extLst>
                <a:ext uri="{FF2B5EF4-FFF2-40B4-BE49-F238E27FC236}">
                  <a16:creationId xmlns:a16="http://schemas.microsoft.com/office/drawing/2014/main" id="{1E68A39D-9607-6549-834F-AC8A20179BE5}"/>
                </a:ext>
              </a:extLst>
            </p:cNvPr>
            <p:cNvGrpSpPr>
              <a:grpSpLocks/>
            </p:cNvGrpSpPr>
            <p:nvPr/>
          </p:nvGrpSpPr>
          <p:grpSpPr bwMode="auto">
            <a:xfrm>
              <a:off x="5334001" y="2386921"/>
              <a:ext cx="1121753" cy="966128"/>
              <a:chOff x="3526" y="2033"/>
              <a:chExt cx="2151" cy="1920"/>
            </a:xfrm>
          </p:grpSpPr>
          <p:sp>
            <p:nvSpPr>
              <p:cNvPr id="31" name="Text Box 33">
                <a:extLst>
                  <a:ext uri="{FF2B5EF4-FFF2-40B4-BE49-F238E27FC236}">
                    <a16:creationId xmlns:a16="http://schemas.microsoft.com/office/drawing/2014/main" id="{8B1860CB-D35A-504D-B546-E56E46AC1B72}"/>
                  </a:ext>
                </a:extLst>
              </p:cNvPr>
              <p:cNvSpPr txBox="1">
                <a:spLocks noChangeArrowheads="1"/>
              </p:cNvSpPr>
              <p:nvPr/>
            </p:nvSpPr>
            <p:spPr bwMode="auto">
              <a:xfrm>
                <a:off x="3554" y="2033"/>
                <a:ext cx="752"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2" name="Text Box 34">
                <a:extLst>
                  <a:ext uri="{FF2B5EF4-FFF2-40B4-BE49-F238E27FC236}">
                    <a16:creationId xmlns:a16="http://schemas.microsoft.com/office/drawing/2014/main" id="{CCE7F64D-802E-8C43-8679-04A73E31A329}"/>
                  </a:ext>
                </a:extLst>
              </p:cNvPr>
              <p:cNvSpPr txBox="1">
                <a:spLocks noChangeArrowheads="1"/>
              </p:cNvSpPr>
              <p:nvPr/>
            </p:nvSpPr>
            <p:spPr bwMode="auto">
              <a:xfrm>
                <a:off x="4919" y="2033"/>
                <a:ext cx="7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sp>
            <p:nvSpPr>
              <p:cNvPr id="33" name="Text Box 35">
                <a:extLst>
                  <a:ext uri="{FF2B5EF4-FFF2-40B4-BE49-F238E27FC236}">
                    <a16:creationId xmlns:a16="http://schemas.microsoft.com/office/drawing/2014/main" id="{AAD03A91-8B2A-4346-B50F-BEB5F916E846}"/>
                  </a:ext>
                </a:extLst>
              </p:cNvPr>
              <p:cNvSpPr txBox="1">
                <a:spLocks noChangeArrowheads="1"/>
              </p:cNvSpPr>
              <p:nvPr/>
            </p:nvSpPr>
            <p:spPr bwMode="auto">
              <a:xfrm>
                <a:off x="3526" y="3456"/>
                <a:ext cx="738"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4" name="Text Box 35">
                <a:extLst>
                  <a:ext uri="{FF2B5EF4-FFF2-40B4-BE49-F238E27FC236}">
                    <a16:creationId xmlns:a16="http://schemas.microsoft.com/office/drawing/2014/main" id="{003356D4-6031-9545-AC47-E7819088D32B}"/>
                  </a:ext>
                </a:extLst>
              </p:cNvPr>
              <p:cNvSpPr txBox="1">
                <a:spLocks noChangeArrowheads="1"/>
              </p:cNvSpPr>
              <p:nvPr/>
            </p:nvSpPr>
            <p:spPr bwMode="auto">
              <a:xfrm>
                <a:off x="4939" y="3456"/>
                <a:ext cx="7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grpSp>
            <p:nvGrpSpPr>
              <p:cNvPr id="35" name="Group 37">
                <a:extLst>
                  <a:ext uri="{FF2B5EF4-FFF2-40B4-BE49-F238E27FC236}">
                    <a16:creationId xmlns:a16="http://schemas.microsoft.com/office/drawing/2014/main" id="{35F4618C-8FE6-6948-9AFD-BDF2E29C99EB}"/>
                  </a:ext>
                </a:extLst>
              </p:cNvPr>
              <p:cNvGrpSpPr>
                <a:grpSpLocks/>
              </p:cNvGrpSpPr>
              <p:nvPr/>
            </p:nvGrpSpPr>
            <p:grpSpPr bwMode="auto">
              <a:xfrm>
                <a:off x="4030" y="2433"/>
                <a:ext cx="1149" cy="1114"/>
                <a:chOff x="1047752" y="1657351"/>
                <a:chExt cx="1823039" cy="1767162"/>
              </a:xfrm>
            </p:grpSpPr>
            <p:sp>
              <p:nvSpPr>
                <p:cNvPr id="36" name="Line 21">
                  <a:extLst>
                    <a:ext uri="{FF2B5EF4-FFF2-40B4-BE49-F238E27FC236}">
                      <a16:creationId xmlns:a16="http://schemas.microsoft.com/office/drawing/2014/main" id="{EBD7F203-DBD0-1741-BBEF-9A0EB9ECA1CB}"/>
                    </a:ext>
                  </a:extLst>
                </p:cNvPr>
                <p:cNvSpPr>
                  <a:spLocks noChangeShapeType="1"/>
                </p:cNvSpPr>
                <p:nvPr/>
              </p:nvSpPr>
              <p:spPr bwMode="auto">
                <a:xfrm>
                  <a:off x="1047752" y="1657351"/>
                  <a:ext cx="1766191" cy="1767162"/>
                </a:xfrm>
                <a:prstGeom prst="line">
                  <a:avLst/>
                </a:prstGeom>
                <a:noFill/>
                <a:ln w="19050">
                  <a:solidFill>
                    <a:schemeClr val="tx1"/>
                  </a:solidFill>
                  <a:round/>
                  <a:headEnd/>
                  <a:tailEnd/>
                </a:ln>
              </p:spPr>
              <p:txBody>
                <a:bodyPr wrap="none" anchor="ctr"/>
                <a:lstStyle/>
                <a:p>
                  <a:endParaRPr lang="en-US"/>
                </a:p>
              </p:txBody>
            </p:sp>
            <p:sp>
              <p:nvSpPr>
                <p:cNvPr id="37" name="Line 24">
                  <a:extLst>
                    <a:ext uri="{FF2B5EF4-FFF2-40B4-BE49-F238E27FC236}">
                      <a16:creationId xmlns:a16="http://schemas.microsoft.com/office/drawing/2014/main" id="{99E210F2-6ACE-0243-A8CF-423C2E488F61}"/>
                    </a:ext>
                  </a:extLst>
                </p:cNvPr>
                <p:cNvSpPr>
                  <a:spLocks noChangeShapeType="1"/>
                </p:cNvSpPr>
                <p:nvPr/>
              </p:nvSpPr>
              <p:spPr bwMode="auto">
                <a:xfrm flipV="1">
                  <a:off x="1049097" y="1679944"/>
                  <a:ext cx="1821694" cy="1731878"/>
                </a:xfrm>
                <a:prstGeom prst="line">
                  <a:avLst/>
                </a:prstGeom>
                <a:noFill/>
                <a:ln w="19050">
                  <a:solidFill>
                    <a:schemeClr val="tx1"/>
                  </a:solidFill>
                  <a:round/>
                  <a:headEnd/>
                  <a:tailEnd/>
                </a:ln>
              </p:spPr>
              <p:txBody>
                <a:bodyPr wrap="none" anchor="ctr"/>
                <a:lstStyle/>
                <a:p>
                  <a:endParaRPr lang="en-US"/>
                </a:p>
              </p:txBody>
            </p:sp>
            <p:sp>
              <p:nvSpPr>
                <p:cNvPr id="38" name="Oval 36">
                  <a:extLst>
                    <a:ext uri="{FF2B5EF4-FFF2-40B4-BE49-F238E27FC236}">
                      <a16:creationId xmlns:a16="http://schemas.microsoft.com/office/drawing/2014/main" id="{FA2ABF1C-5879-CD45-AF7B-B5CDEDEBAC62}"/>
                    </a:ext>
                  </a:extLst>
                </p:cNvPr>
                <p:cNvSpPr>
                  <a:spLocks noChangeArrowheads="1"/>
                </p:cNvSpPr>
                <p:nvPr/>
              </p:nvSpPr>
              <p:spPr bwMode="auto">
                <a:xfrm>
                  <a:off x="1575358" y="2099330"/>
                  <a:ext cx="845007" cy="865009"/>
                </a:xfrm>
                <a:prstGeom prst="ellipse">
                  <a:avLst/>
                </a:prstGeom>
                <a:solidFill>
                  <a:schemeClr val="tx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400" dirty="0"/>
                </a:p>
              </p:txBody>
            </p:sp>
          </p:grpSp>
        </p:grpSp>
        <p:sp>
          <p:nvSpPr>
            <p:cNvPr id="29" name="Text Box 37">
              <a:extLst>
                <a:ext uri="{FF2B5EF4-FFF2-40B4-BE49-F238E27FC236}">
                  <a16:creationId xmlns:a16="http://schemas.microsoft.com/office/drawing/2014/main" id="{71D9D900-C8DB-2A4D-8903-11E5A3959D1B}"/>
                </a:ext>
              </a:extLst>
            </p:cNvPr>
            <p:cNvSpPr txBox="1">
              <a:spLocks noChangeArrowheads="1"/>
            </p:cNvSpPr>
            <p:nvPr/>
          </p:nvSpPr>
          <p:spPr bwMode="auto">
            <a:xfrm>
              <a:off x="5486400" y="3200400"/>
              <a:ext cx="74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200" dirty="0"/>
            </a:p>
            <a:p>
              <a:pPr algn="ctr">
                <a:spcBef>
                  <a:spcPct val="0"/>
                </a:spcBef>
                <a:buFontTx/>
                <a:buNone/>
              </a:pPr>
              <a:r>
                <a:rPr lang="en-US" altLang="en-US" sz="1200" dirty="0"/>
                <a:t>time  </a:t>
              </a:r>
            </a:p>
          </p:txBody>
        </p:sp>
        <p:cxnSp>
          <p:nvCxnSpPr>
            <p:cNvPr id="30" name="Straight Arrow Connector 40">
              <a:extLst>
                <a:ext uri="{FF2B5EF4-FFF2-40B4-BE49-F238E27FC236}">
                  <a16:creationId xmlns:a16="http://schemas.microsoft.com/office/drawing/2014/main" id="{29759567-1F0C-5F45-A15D-F23A7D806350}"/>
                </a:ext>
              </a:extLst>
            </p:cNvPr>
            <p:cNvCxnSpPr>
              <a:cxnSpLocks noChangeShapeType="1"/>
            </p:cNvCxnSpPr>
            <p:nvPr/>
          </p:nvCxnSpPr>
          <p:spPr bwMode="auto">
            <a:xfrm rot="10800000">
              <a:off x="5469603" y="3401660"/>
              <a:ext cx="842343" cy="3651"/>
            </a:xfrm>
            <a:prstGeom prst="straightConnector1">
              <a:avLst/>
            </a:prstGeom>
            <a:ln w="19050">
              <a:headEnd type="arrow" w="med" len="med"/>
              <a:tailEnd type="non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353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4" end="4"/>
                                            </p:txEl>
                                          </p:spTgt>
                                        </p:tgtEl>
                                        <p:attrNameLst>
                                          <p:attrName>style.visibility</p:attrName>
                                        </p:attrNameLst>
                                      </p:cBhvr>
                                      <p:to>
                                        <p:strVal val="visible"/>
                                      </p:to>
                                    </p:set>
                                    <p:animEffect transition="in" filter="dissolve">
                                      <p:cBhvr>
                                        <p:cTn id="7" dur="500"/>
                                        <p:tgtEl>
                                          <p:spTgt spid="5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dissolve">
                                      <p:cBhvr>
                                        <p:cTn id="20" dur="500"/>
                                        <p:tgtEl>
                                          <p:spTgt spid="25">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Effect transition="in" filter="dissolve">
                                      <p:cBhvr>
                                        <p:cTn id="28" dur="500"/>
                                        <p:tgtEl>
                                          <p:spTgt spid="25">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505200"/>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505200"/>
                <a:ext cx="418833" cy="46166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AN EXAMPLE: DARK PHOTONS</a:t>
            </a:r>
          </a:p>
        </p:txBody>
      </p:sp>
      <p:sp>
        <p:nvSpPr>
          <p:cNvPr id="5123" name="Content Placeholder 2"/>
          <p:cNvSpPr>
            <a:spLocks noGrp="1"/>
          </p:cNvSpPr>
          <p:nvPr>
            <p:ph idx="1"/>
          </p:nvPr>
        </p:nvSpPr>
        <p:spPr>
          <a:xfrm>
            <a:off x="76200" y="990600"/>
            <a:ext cx="89916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Generically, the force carriers of the SM and dark EM will mix</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resulting theory contains a new particle, the </a:t>
            </a:r>
            <a:r>
              <a:rPr lang="en-US" sz="2000" dirty="0">
                <a:solidFill>
                  <a:srgbClr val="0000FF"/>
                </a:solidFill>
                <a:latin typeface="Arial" charset="0"/>
              </a:rPr>
              <a:t>dark photon</a:t>
            </a:r>
            <a:r>
              <a:rPr lang="en-US" sz="2000" dirty="0">
                <a:latin typeface="Arial" charset="0"/>
              </a:rPr>
              <a:t>.  It’s like a normal photon, except that it can have a small mass, and its couplings to charged particles are suppressed by a small parameter: it is </a:t>
            </a:r>
            <a:r>
              <a:rPr lang="en-US" sz="2000" dirty="0">
                <a:solidFill>
                  <a:srgbClr val="0000FF"/>
                </a:solidFill>
                <a:latin typeface="Arial" charset="0"/>
              </a:rPr>
              <a:t>a weakly-interacting, light particle</a:t>
            </a:r>
            <a:r>
              <a:rPr lang="en-US" sz="2000" dirty="0">
                <a:latin typeface="Arial" charset="0"/>
              </a:rPr>
              <a:t>.  </a:t>
            </a:r>
          </a:p>
          <a:p>
            <a:endParaRPr lang="en-US" sz="1200" dirty="0">
              <a:latin typeface="Arial" charset="0"/>
            </a:endParaRPr>
          </a:p>
          <a:p>
            <a:r>
              <a:rPr lang="en-US" sz="2000" dirty="0">
                <a:latin typeface="Arial" charset="0"/>
              </a:rPr>
              <a:t>Finding a dark photon would imply the discovery of a new fundamental force and also our first “portal” through which to view the dark sector.</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5146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5146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1024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5146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194974" y="3276600"/>
              <a:ext cx="377026" cy="369332"/>
            </a:xfrm>
            <a:prstGeom prst="rect">
              <a:avLst/>
            </a:prstGeom>
            <a:noFill/>
          </p:spPr>
          <p:txBody>
            <a:bodyPr wrap="none" rtlCol="0">
              <a:spAutoFit/>
            </a:bodyPr>
            <a:lstStyle/>
            <a:p>
              <a:r>
                <a:rPr lang="en-US" i="1" dirty="0"/>
                <a:t>M</a:t>
              </a:r>
            </a:p>
          </p:txBody>
        </p:sp>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p:pic>
        <p:nvPicPr>
          <p:cNvPr id="12" name="Picture 11">
            <a:extLst>
              <a:ext uri="{FF2B5EF4-FFF2-40B4-BE49-F238E27FC236}">
                <a16:creationId xmlns:a16="http://schemas.microsoft.com/office/drawing/2014/main" id="{8F29AFD6-6780-1F4B-AE6F-367C0E5AC277}"/>
              </a:ext>
            </a:extLst>
          </p:cNvPr>
          <p:cNvPicPr>
            <a:picLocks noChangeAspect="1"/>
          </p:cNvPicPr>
          <p:nvPr/>
        </p:nvPicPr>
        <p:blipFill>
          <a:blip r:embed="rId3"/>
          <a:stretch>
            <a:fillRect/>
          </a:stretch>
        </p:blipFill>
        <p:spPr>
          <a:xfrm>
            <a:off x="4060040" y="3095784"/>
            <a:ext cx="646331" cy="241793"/>
          </a:xfrm>
          <a:prstGeom prst="rect">
            <a:avLst/>
          </a:prstGeom>
        </p:spPr>
      </p:pic>
    </p:spTree>
    <p:extLst>
      <p:ext uri="{BB962C8B-B14F-4D97-AF65-F5344CB8AC3E}">
        <p14:creationId xmlns:p14="http://schemas.microsoft.com/office/powerpoint/2010/main" val="21250867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PARTICLE PHYSICS NOW</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6735305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18F42F8B-662A-F942-BEB1-5429F692FA38}"/>
              </a:ext>
            </a:extLst>
          </p:cNvPr>
          <p:cNvSpPr txBox="1">
            <a:spLocks noChangeArrowheads="1"/>
          </p:cNvSpPr>
          <p:nvPr/>
        </p:nvSpPr>
        <p:spPr bwMode="auto">
          <a:xfrm>
            <a:off x="152400" y="4021960"/>
            <a:ext cx="8991600" cy="2683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They may decay to visible particles, but only after a long time:</a:t>
            </a:r>
          </a:p>
          <a:p>
            <a:endParaRPr lang="en-US" altLang="en-US" sz="2000" dirty="0"/>
          </a:p>
          <a:p>
            <a:endParaRPr lang="en-US" altLang="en-US" sz="2000" dirty="0"/>
          </a:p>
          <a:p>
            <a:endParaRPr lang="en-US" altLang="en-US" sz="2000" dirty="0"/>
          </a:p>
          <a:p>
            <a:endParaRPr lang="en-US" altLang="en-US" sz="2000" dirty="0"/>
          </a:p>
          <a:p>
            <a:r>
              <a:rPr lang="en-US" altLang="en-US" sz="2000" dirty="0"/>
              <a:t>Strong dependence on </a:t>
            </a:r>
            <a:r>
              <a:rPr lang="en-US" altLang="en-US" sz="2000" i="1" dirty="0"/>
              <a:t>m</a:t>
            </a:r>
            <a:r>
              <a:rPr lang="en-US" altLang="en-US" sz="2000" dirty="0"/>
              <a:t> and </a:t>
            </a:r>
            <a:r>
              <a:rPr lang="en-US" altLang="en-US" sz="2000" dirty="0">
                <a:latin typeface="Symbol" pitchFamily="2" charset="2"/>
              </a:rPr>
              <a:t>e</a:t>
            </a:r>
            <a:r>
              <a:rPr lang="en-US" altLang="en-US" sz="2000" dirty="0"/>
              <a:t>, but these are long-lived particles and decay lengths may be meters or kilometers: human length scales!  </a:t>
            </a:r>
            <a:endParaRPr lang="en-US" altLang="en-US" sz="1200" dirty="0"/>
          </a:p>
          <a:p>
            <a:endParaRPr lang="en-US" altLang="en-US" sz="1200" dirty="0"/>
          </a:p>
        </p:txBody>
      </p:sp>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24026"/>
            <a:ext cx="8915400" cy="2854342"/>
          </a:xfrm>
        </p:spPr>
        <p:txBody>
          <a:bodyPr/>
          <a:lstStyle/>
          <a:p>
            <a:r>
              <a:rPr lang="en-US" altLang="en-US" sz="2000" dirty="0"/>
              <a:t>What are the basic properties of light and weakly interacting particles? </a:t>
            </a:r>
          </a:p>
          <a:p>
            <a:endParaRPr lang="en-US" altLang="en-US" sz="1200" dirty="0"/>
          </a:p>
          <a:p>
            <a:r>
              <a:rPr lang="en-US" altLang="en-US" sz="2000" dirty="0"/>
              <a:t>Consider such a neutral particle with energy </a:t>
            </a:r>
            <a:r>
              <a:rPr lang="en-US" altLang="en-US" sz="2000" i="1" dirty="0"/>
              <a:t>E </a:t>
            </a:r>
            <a:r>
              <a:rPr lang="en-US" altLang="en-US" sz="2000" dirty="0"/>
              <a:t>~ </a:t>
            </a:r>
            <a:r>
              <a:rPr lang="en-US" altLang="en-US" sz="2000" dirty="0" err="1"/>
              <a:t>TeV</a:t>
            </a:r>
            <a:r>
              <a:rPr lang="en-US" altLang="en-US" sz="2000" dirty="0"/>
              <a:t>, and</a:t>
            </a:r>
          </a:p>
          <a:p>
            <a:pPr lvl="1"/>
            <a:r>
              <a:rPr lang="en-US" altLang="en-US" sz="1800" dirty="0"/>
              <a:t>mass between electron (0.5 MeV) and proton (1 GeV): take </a:t>
            </a:r>
            <a:r>
              <a:rPr lang="en-US" altLang="en-US" sz="1800" i="1" dirty="0"/>
              <a:t>m </a:t>
            </a:r>
            <a:r>
              <a:rPr lang="en-US" altLang="en-US" sz="1800" dirty="0"/>
              <a:t>~ 100 MeV</a:t>
            </a:r>
          </a:p>
          <a:p>
            <a:pPr lvl="1"/>
            <a:r>
              <a:rPr lang="en-US" altLang="en-US" sz="1800" dirty="0"/>
              <a:t>coupling between milli-charged and micro-charged: take </a:t>
            </a:r>
            <a:r>
              <a:rPr lang="en-US" altLang="en-US" sz="1800" dirty="0">
                <a:latin typeface="Symbol" pitchFamily="2" charset="2"/>
              </a:rPr>
              <a:t>e </a:t>
            </a:r>
            <a:r>
              <a:rPr lang="en-US" altLang="en-US" sz="1800" dirty="0"/>
              <a:t>~ 10</a:t>
            </a:r>
            <a:r>
              <a:rPr lang="en-US" altLang="en-US" sz="1800" baseline="30000" dirty="0"/>
              <a:t>-5 </a:t>
            </a:r>
            <a:endParaRPr lang="en-US" altLang="en-US" sz="1800" dirty="0"/>
          </a:p>
          <a:p>
            <a:endParaRPr lang="en-US" altLang="en-US" sz="1200" dirty="0"/>
          </a:p>
          <a:p>
            <a:r>
              <a:rPr lang="en-US" altLang="en-US" sz="2000" dirty="0"/>
              <a:t>They pass through matter essentially without interacting: radiation length is (10 cm) </a:t>
            </a:r>
            <a:r>
              <a:rPr lang="en-US" altLang="en-US" sz="2000" dirty="0">
                <a:latin typeface="Symbol" pitchFamily="2" charset="2"/>
              </a:rPr>
              <a:t>e</a:t>
            </a:r>
            <a:r>
              <a:rPr lang="en-US" altLang="en-US" sz="2000" baseline="30000" dirty="0"/>
              <a:t>-2</a:t>
            </a:r>
            <a:r>
              <a:rPr lang="en-US" altLang="en-US" sz="2000" dirty="0"/>
              <a:t>  ~ 10</a:t>
            </a:r>
            <a:r>
              <a:rPr lang="en-US" altLang="en-US" sz="2000" baseline="30000" dirty="0"/>
              <a:t>9</a:t>
            </a:r>
            <a:r>
              <a:rPr lang="en-US" altLang="en-US" sz="2000" dirty="0"/>
              <a:t> m.  The distance to the moon!</a:t>
            </a:r>
          </a:p>
          <a:p>
            <a:endParaRPr lang="en-US" altLang="en-US" sz="1200" dirty="0"/>
          </a:p>
          <a:p>
            <a:r>
              <a:rPr lang="en-US" altLang="en-US" sz="2000" dirty="0"/>
              <a:t>They go straight; unaffected by E and B fields.</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LIFETIME FRONTIER</a:t>
            </a:r>
          </a:p>
        </p:txBody>
      </p:sp>
      <p:pic>
        <p:nvPicPr>
          <p:cNvPr id="3" name="Picture 2">
            <a:extLst>
              <a:ext uri="{FF2B5EF4-FFF2-40B4-BE49-F238E27FC236}">
                <a16:creationId xmlns:a16="http://schemas.microsoft.com/office/drawing/2014/main" id="{402F2767-D6C9-E84C-8298-6CFAC80EE067}"/>
              </a:ext>
            </a:extLst>
          </p:cNvPr>
          <p:cNvPicPr>
            <a:picLocks noChangeAspect="1"/>
          </p:cNvPicPr>
          <p:nvPr/>
        </p:nvPicPr>
        <p:blipFill>
          <a:blip r:embed="rId2"/>
          <a:stretch>
            <a:fillRect/>
          </a:stretch>
        </p:blipFill>
        <p:spPr>
          <a:xfrm>
            <a:off x="609600" y="4571899"/>
            <a:ext cx="5791200" cy="886940"/>
          </a:xfrm>
          <a:prstGeom prst="rect">
            <a:avLst/>
          </a:prstGeom>
        </p:spPr>
      </p:pic>
      <p:pic>
        <p:nvPicPr>
          <p:cNvPr id="36" name="Picture 35">
            <a:extLst>
              <a:ext uri="{FF2B5EF4-FFF2-40B4-BE49-F238E27FC236}">
                <a16:creationId xmlns:a16="http://schemas.microsoft.com/office/drawing/2014/main" id="{83D26448-0ADA-6B4C-863D-6B2BAD86A5A8}"/>
              </a:ext>
            </a:extLst>
          </p:cNvPr>
          <p:cNvPicPr>
            <a:picLocks noChangeAspect="1"/>
          </p:cNvPicPr>
          <p:nvPr/>
        </p:nvPicPr>
        <p:blipFill>
          <a:blip r:embed="rId3"/>
          <a:stretch>
            <a:fillRect/>
          </a:stretch>
        </p:blipFill>
        <p:spPr>
          <a:xfrm>
            <a:off x="6629401" y="4571899"/>
            <a:ext cx="1689972" cy="1066901"/>
          </a:xfrm>
          <a:prstGeom prst="rect">
            <a:avLst/>
          </a:prstGeom>
        </p:spPr>
      </p:pic>
    </p:spTree>
    <p:extLst>
      <p:ext uri="{BB962C8B-B14F-4D97-AF65-F5344CB8AC3E}">
        <p14:creationId xmlns:p14="http://schemas.microsoft.com/office/powerpoint/2010/main" val="527377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810000" y="3163788"/>
            <a:ext cx="1574757" cy="1408212"/>
            <a:chOff x="3810000" y="3163788"/>
            <a:chExt cx="1574757"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4007457" y="3313744"/>
              <a:ext cx="1377300" cy="830997"/>
            </a:xfrm>
            <a:prstGeom prst="rect">
              <a:avLst/>
            </a:prstGeom>
            <a:noFill/>
          </p:spPr>
          <p:txBody>
            <a:bodyPr wrap="none" rtlCol="0">
              <a:spAutoFit/>
            </a:bodyPr>
            <a:lstStyle/>
            <a:p>
              <a:pPr algn="ctr"/>
              <a:r>
                <a:rPr lang="en-US" dirty="0">
                  <a:solidFill>
                    <a:srgbClr val="FF0000"/>
                  </a:solidFill>
                </a:rPr>
                <a:t>LONGER</a:t>
              </a:r>
            </a:p>
            <a:p>
              <a:pPr algn="ctr"/>
              <a:endParaRPr lang="en-US" sz="1000" dirty="0">
                <a:solidFill>
                  <a:srgbClr val="FF0000"/>
                </a:solidFill>
              </a:endParaRPr>
            </a:p>
            <a:p>
              <a:pPr algn="ctr"/>
              <a:r>
                <a:rPr lang="en-US" dirty="0">
                  <a:solidFill>
                    <a:srgbClr val="FF0000"/>
                  </a:solidFill>
                </a:rPr>
                <a:t>LIFETIMES</a:t>
              </a:r>
            </a:p>
          </p:txBody>
        </p:sp>
      </p:grpSp>
    </p:spTree>
    <p:extLst>
      <p:ext uri="{BB962C8B-B14F-4D97-AF65-F5344CB8AC3E}">
        <p14:creationId xmlns:p14="http://schemas.microsoft.com/office/powerpoint/2010/main" val="230552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FASER</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14005325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8956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228601" y="838200"/>
            <a:ext cx="8610599" cy="5562600"/>
          </a:xfrm>
        </p:spPr>
        <p:txBody>
          <a:bodyPr/>
          <a:lstStyle/>
          <a:p>
            <a:pPr eaLnBrk="1" hangingPunct="1"/>
            <a:r>
              <a:rPr lang="en-US" sz="2000" dirty="0">
                <a:latin typeface="Arial" charset="0"/>
              </a:rPr>
              <a:t>If new particles are light and weakly interacting, existing detectors are perfectly designed NOT to see them.</a:t>
            </a:r>
          </a:p>
          <a:p>
            <a:pPr eaLnBrk="1" hangingPunct="1"/>
            <a:endParaRPr lang="en-US" sz="1200" dirty="0">
              <a:latin typeface="Arial" charset="0"/>
            </a:endParaRPr>
          </a:p>
          <a:p>
            <a:pPr eaLnBrk="1" hangingPunct="1"/>
            <a:r>
              <a:rPr lang="en-US" sz="2000" dirty="0">
                <a:latin typeface="Arial" charset="0"/>
              </a:rPr>
              <a:t>Existing detectors are designed to find new heavy particles.  To make such particles, the colliding beam energy is converted mainly to rest mass, and so these particles are produced almost at rest and decay </a:t>
            </a:r>
            <a:r>
              <a:rPr lang="en-US" sz="2000" dirty="0" err="1">
                <a:latin typeface="Arial" charset="0"/>
              </a:rPr>
              <a:t>isotropically</a:t>
            </a:r>
            <a:r>
              <a:rPr lang="en-US" sz="2000" dirty="0">
                <a:latin typeface="Arial" charset="0"/>
              </a:rPr>
              <a:t>.</a:t>
            </a:r>
          </a:p>
          <a:p>
            <a:pPr marL="0" indent="0" eaLnBrk="1" hangingPunct="1">
              <a:buNone/>
            </a:pPr>
            <a:endParaRPr lang="en-US" sz="12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But new light particles are dominantly produced in glancing collisions and so travel along the beamline, where existing detectors have holes to let the colliding beams in.</a:t>
            </a:r>
          </a:p>
          <a:p>
            <a:pPr eaLnBrk="1" hangingPunct="1"/>
            <a:endParaRPr lang="en-US" sz="1200" dirty="0">
              <a:latin typeface="Arial" charset="0"/>
            </a:endParaRPr>
          </a:p>
          <a:p>
            <a:pPr eaLnBrk="1" hangingPunct="1"/>
            <a:r>
              <a:rPr lang="en-US" sz="2000" dirty="0">
                <a:latin typeface="Arial" charset="0"/>
              </a:rPr>
              <a:t>To add insult to injury, light particles are long-lived, and so would anyway pass right through existing detectors and decay far away.</a:t>
            </a:r>
            <a:endParaRPr lang="en-US" sz="2000"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3075167"/>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 THE BASIC IDEA</a:t>
            </a:r>
          </a:p>
        </p:txBody>
      </p:sp>
      <p:sp>
        <p:nvSpPr>
          <p:cNvPr id="5123" name="Content Placeholder 2"/>
          <p:cNvSpPr>
            <a:spLocks noGrp="1"/>
          </p:cNvSpPr>
          <p:nvPr>
            <p:ph idx="1"/>
          </p:nvPr>
        </p:nvSpPr>
        <p:spPr>
          <a:xfrm>
            <a:off x="228601" y="838200"/>
            <a:ext cx="8610599" cy="5562600"/>
          </a:xfrm>
        </p:spPr>
        <p:txBody>
          <a:bodyPr/>
          <a:lstStyle/>
          <a:p>
            <a:pPr eaLnBrk="1" hangingPunct="1"/>
            <a:r>
              <a:rPr lang="en-US" dirty="0">
                <a:latin typeface="Arial" charset="0"/>
              </a:rPr>
              <a:t>Clearly what we need is a detector to complement existing detectors and cover their “blind spots.”</a:t>
            </a:r>
          </a:p>
          <a:p>
            <a:pPr eaLnBrk="1" hangingPunct="1"/>
            <a:endParaRPr lang="en-US" dirty="0">
              <a:latin typeface="Arial" charset="0"/>
              <a:sym typeface="Wingdings"/>
            </a:endParaRPr>
          </a:p>
          <a:p>
            <a:pPr eaLnBrk="1" hangingPunct="1"/>
            <a:r>
              <a:rPr lang="en-US" dirty="0">
                <a:latin typeface="Arial" charset="0"/>
                <a:sym typeface="Wingdings"/>
              </a:rPr>
              <a:t>We can’t put such a detector too close to the interaction point, or it would block the beams.  </a:t>
            </a: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r>
              <a:rPr lang="en-US" dirty="0">
                <a:latin typeface="Arial" charset="0"/>
                <a:sym typeface="Wingdings"/>
              </a:rPr>
              <a:t>But if we go far enough away, the protons beams are bent by magnets (it’s a circular collider!), whereas the new light particles will go straight.</a:t>
            </a:r>
            <a:endParaRPr lang="en-US" dirty="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22676344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LOCATION OF FASER</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5350079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FASER</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82F165-7B97-E543-8C07-7FCEEEBFA354}"/>
              </a:ext>
            </a:extLst>
          </p:cNvPr>
          <p:cNvGrpSpPr/>
          <p:nvPr/>
        </p:nvGrpSpPr>
        <p:grpSpPr>
          <a:xfrm>
            <a:off x="5715000" y="990601"/>
            <a:ext cx="2888232" cy="1905000"/>
            <a:chOff x="2590800" y="2921287"/>
            <a:chExt cx="3163561" cy="2852947"/>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2921287"/>
              <a:ext cx="3163561" cy="2852947"/>
              <a:chOff x="2876550" y="2438400"/>
              <a:chExt cx="3163561" cy="2852947"/>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590800"/>
                <a:ext cx="3067050" cy="2700547"/>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598173"/>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562600" y="2438400"/>
                <a:ext cx="477511" cy="691394"/>
              </a:xfrm>
              <a:prstGeom prst="rect">
                <a:avLst/>
              </a:prstGeom>
              <a:solidFill>
                <a:schemeClr val="bg1"/>
              </a:solidFill>
            </p:spPr>
            <p:txBody>
              <a:bodyPr wrap="none" rtlCol="0">
                <a:spAutoFit/>
              </a:bodyPr>
              <a:lstStyle/>
              <a:p>
                <a:r>
                  <a:rPr lang="en-US" sz="2400" dirty="0"/>
                  <a:t>A’</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45876" y="3174894"/>
              <a:ext cx="374339" cy="783579"/>
            </a:xfrm>
            <a:prstGeom prst="rect">
              <a:avLst/>
            </a:prstGeom>
            <a:noFill/>
          </p:spPr>
          <p:txBody>
            <a:bodyPr wrap="none" rtlCol="0">
              <a:spAutoFit/>
            </a:bodyPr>
            <a:lstStyle/>
            <a:p>
              <a:r>
                <a:rPr lang="en-US" sz="2800" dirty="0">
                  <a:latin typeface="Symbol" pitchFamily="2" charset="2"/>
                </a:rPr>
                <a:t>e</a:t>
              </a:r>
            </a:p>
          </p:txBody>
        </p: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152400" y="990599"/>
            <a:ext cx="5334000" cy="4108465"/>
          </a:xfrm>
        </p:spPr>
        <p:txBody>
          <a:bodyPr/>
          <a:lstStyle/>
          <a:p>
            <a:r>
              <a:rPr lang="en-US" sz="2000" dirty="0">
                <a:latin typeface="Arial" charset="0"/>
              </a:rPr>
              <a:t>Consider the dark photon: like normal photons, it can be produced in pion decay.</a:t>
            </a:r>
          </a:p>
          <a:p>
            <a:pPr eaLnBrk="1" hangingPunct="1"/>
            <a:endParaRPr lang="en-US" sz="1200" dirty="0">
              <a:latin typeface="Arial" charset="0"/>
            </a:endParaRPr>
          </a:p>
          <a:p>
            <a:pPr eaLnBrk="1" hangingPunct="1"/>
            <a:r>
              <a:rPr lang="en-US" sz="2000" dirty="0">
                <a:latin typeface="Arial" charset="0"/>
              </a:rPr>
              <a:t>The typical transverse momentum is therefore </a:t>
            </a:r>
            <a:r>
              <a:rPr lang="en-US" sz="2000" dirty="0" err="1">
                <a:latin typeface="Arial" charset="0"/>
              </a:rPr>
              <a:t>m</a:t>
            </a:r>
            <a:r>
              <a:rPr lang="en-US" sz="2000" baseline="-25000" dirty="0" err="1">
                <a:latin typeface="Symbol" pitchFamily="2" charset="2"/>
              </a:rPr>
              <a:t>p</a:t>
            </a:r>
            <a:r>
              <a:rPr lang="en-US" sz="2000" dirty="0">
                <a:latin typeface="Arial" charset="0"/>
              </a:rPr>
              <a:t> ~ </a:t>
            </a:r>
            <a:r>
              <a:rPr lang="en-US" sz="2000" dirty="0">
                <a:latin typeface="Symbol" pitchFamily="2" charset="2"/>
              </a:rPr>
              <a:t>L</a:t>
            </a:r>
            <a:r>
              <a:rPr lang="en-US" sz="2000" baseline="-25000" dirty="0">
                <a:latin typeface="Arial" charset="0"/>
              </a:rPr>
              <a:t>QCD</a:t>
            </a:r>
            <a:r>
              <a:rPr lang="en-US" sz="2000" dirty="0">
                <a:latin typeface="Arial" charset="0"/>
              </a:rPr>
              <a:t> ~ 200 MeV.</a:t>
            </a:r>
          </a:p>
          <a:p>
            <a:pPr eaLnBrk="1" hangingPunct="1"/>
            <a:endParaRPr lang="en-US" sz="1200" dirty="0">
              <a:latin typeface="Arial" charset="0"/>
            </a:endParaRPr>
          </a:p>
          <a:p>
            <a:r>
              <a:rPr lang="en-US" sz="2000" dirty="0">
                <a:latin typeface="Arial" charset="0"/>
              </a:rPr>
              <a:t>For a </a:t>
            </a:r>
            <a:r>
              <a:rPr lang="en-US" sz="2000" dirty="0" err="1">
                <a:latin typeface="Arial" charset="0"/>
              </a:rPr>
              <a:t>TeV</a:t>
            </a:r>
            <a:r>
              <a:rPr lang="en-US" sz="2000" dirty="0">
                <a:latin typeface="Arial" charset="0"/>
              </a:rPr>
              <a:t> dark photon, the typical angle relative to the beampipe is 200 MeV/</a:t>
            </a:r>
            <a:r>
              <a:rPr lang="en-US" sz="2000" dirty="0" err="1">
                <a:latin typeface="Arial" charset="0"/>
              </a:rPr>
              <a:t>TeV</a:t>
            </a:r>
            <a:r>
              <a:rPr lang="en-US" sz="2000" dirty="0">
                <a:latin typeface="Arial" charset="0"/>
              </a:rPr>
              <a:t> = 0.2 </a:t>
            </a:r>
            <a:r>
              <a:rPr lang="en-US" sz="2000" dirty="0" err="1">
                <a:latin typeface="Arial" charset="0"/>
              </a:rPr>
              <a:t>mrad</a:t>
            </a:r>
            <a:r>
              <a:rPr lang="en-US" sz="2000" dirty="0">
                <a:latin typeface="Arial" charset="0"/>
              </a:rPr>
              <a:t>.  Extremely collimated; cf. the moon: 7 </a:t>
            </a:r>
            <a:r>
              <a:rPr lang="en-US" sz="2000" dirty="0" err="1">
                <a:latin typeface="Arial" charset="0"/>
              </a:rPr>
              <a:t>mrad</a:t>
            </a:r>
            <a:r>
              <a:rPr lang="en-US" sz="2000" dirty="0">
                <a:latin typeface="Arial" charset="0"/>
              </a:rPr>
              <a:t>.</a:t>
            </a:r>
          </a:p>
          <a:p>
            <a:endParaRPr lang="en-US" sz="1200" dirty="0">
              <a:latin typeface="Arial" charset="0"/>
            </a:endParaRPr>
          </a:p>
          <a:p>
            <a:r>
              <a:rPr lang="en-US" sz="2000" dirty="0">
                <a:latin typeface="Arial" charset="0"/>
              </a:rPr>
              <a:t>The spread in the transverse plane after traveling 480 m is therefore ~10 cm, smaller than a sheet of paper.</a:t>
            </a:r>
          </a:p>
        </p:txBody>
      </p:sp>
      <p:sp>
        <p:nvSpPr>
          <p:cNvPr id="24" name="Content Placeholder 2">
            <a:extLst>
              <a:ext uri="{FF2B5EF4-FFF2-40B4-BE49-F238E27FC236}">
                <a16:creationId xmlns:a16="http://schemas.microsoft.com/office/drawing/2014/main" id="{5EB6D0BA-52C6-E141-9E99-0A3C8C57909C}"/>
              </a:ext>
            </a:extLst>
          </p:cNvPr>
          <p:cNvSpPr txBox="1">
            <a:spLocks/>
          </p:cNvSpPr>
          <p:nvPr/>
        </p:nvSpPr>
        <p:spPr bwMode="auto">
          <a:xfrm>
            <a:off x="152400" y="5486400"/>
            <a:ext cx="858566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These considerations motivate a small, inexpensive experiment placed in the very forward region of ATLAS, 480 m downstream.</a:t>
            </a:r>
          </a:p>
          <a:p>
            <a:endParaRPr lang="en-US" sz="1200" dirty="0">
              <a:latin typeface="Arial" charset="0"/>
            </a:endParaRPr>
          </a:p>
        </p:txBody>
      </p:sp>
      <p:pic>
        <p:nvPicPr>
          <p:cNvPr id="25" name="Picture 24">
            <a:extLst>
              <a:ext uri="{FF2B5EF4-FFF2-40B4-BE49-F238E27FC236}">
                <a16:creationId xmlns:a16="http://schemas.microsoft.com/office/drawing/2014/main" id="{F3FFD96E-A810-E147-8461-6ED2EE2DE4F2}"/>
              </a:ext>
            </a:extLst>
          </p:cNvPr>
          <p:cNvPicPr>
            <a:picLocks noChangeAspect="1"/>
          </p:cNvPicPr>
          <p:nvPr/>
        </p:nvPicPr>
        <p:blipFill>
          <a:blip r:embed="rId3"/>
          <a:stretch>
            <a:fillRect/>
          </a:stretch>
        </p:blipFill>
        <p:spPr>
          <a:xfrm>
            <a:off x="5715000" y="3060715"/>
            <a:ext cx="3034200" cy="1885950"/>
          </a:xfrm>
          <a:prstGeom prst="rect">
            <a:avLst/>
          </a:prstGeom>
        </p:spPr>
      </p:pic>
    </p:spTree>
    <p:extLst>
      <p:ext uri="{BB962C8B-B14F-4D97-AF65-F5344CB8AC3E}">
        <p14:creationId xmlns:p14="http://schemas.microsoft.com/office/powerpoint/2010/main" val="24830102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3276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FASER: THE BASIC IDEA</a:t>
            </a:r>
          </a:p>
        </p:txBody>
      </p:sp>
      <p:sp>
        <p:nvSpPr>
          <p:cNvPr id="5123" name="Content Placeholder 2"/>
          <p:cNvSpPr>
            <a:spLocks noGrp="1"/>
          </p:cNvSpPr>
          <p:nvPr>
            <p:ph idx="1"/>
          </p:nvPr>
        </p:nvSpPr>
        <p:spPr>
          <a:xfrm>
            <a:off x="228601" y="1447800"/>
            <a:ext cx="8610599" cy="4953000"/>
          </a:xfrm>
        </p:spPr>
        <p:txBody>
          <a:bodyPr/>
          <a:lstStyle/>
          <a:p>
            <a:pPr eaLnBrk="1" hangingPunct="1"/>
            <a:r>
              <a:rPr lang="en-US" dirty="0">
                <a:latin typeface="Arial" charset="0"/>
              </a:rPr>
              <a:t>In short, the population of </a:t>
            </a:r>
            <a:r>
              <a:rPr lang="en-US" dirty="0" err="1">
                <a:latin typeface="Arial" charset="0"/>
              </a:rPr>
              <a:t>TeV</a:t>
            </a:r>
            <a:r>
              <a:rPr lang="en-US" dirty="0">
                <a:latin typeface="Arial" charset="0"/>
              </a:rPr>
              <a:t> dark photons, or any other new particle produced in pion decay, or even K, D, B, decay, is far more collimated than shown in this diagram.</a:t>
            </a: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pPr eaLnBrk="1" hangingPunct="1"/>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 BRIEF HISTORY OF PARTICLE PHYSICS</a:t>
            </a:r>
          </a:p>
        </p:txBody>
      </p:sp>
      <p:sp>
        <p:nvSpPr>
          <p:cNvPr id="5123" name="Content Placeholder 2"/>
          <p:cNvSpPr>
            <a:spLocks noGrp="1"/>
          </p:cNvSpPr>
          <p:nvPr>
            <p:ph idx="1"/>
          </p:nvPr>
        </p:nvSpPr>
        <p:spPr>
          <a:xfrm>
            <a:off x="151369" y="1524000"/>
            <a:ext cx="3887231" cy="3352800"/>
          </a:xfrm>
        </p:spPr>
        <p:txBody>
          <a:bodyPr/>
          <a:lstStyle/>
          <a:p>
            <a:pPr eaLnBrk="1" hangingPunct="1"/>
            <a:r>
              <a:rPr lang="en-US" dirty="0"/>
              <a:t>In the last century, we have been tremendously successful in discovering new particles and deepening our understanding of the laws of nature and the contents of the Universe.</a:t>
            </a:r>
          </a:p>
          <a:p>
            <a:pPr marL="0" indent="0" eaLnBrk="1" hangingPunct="1">
              <a:buNone/>
            </a:pPr>
            <a:endParaRPr lang="en-US" dirty="0">
              <a:latin typeface="Arial" charset="0"/>
            </a:endParaRPr>
          </a:p>
        </p:txBody>
      </p:sp>
      <p:sp>
        <p:nvSpPr>
          <p:cNvPr id="4" name="Content Placeholder 2">
            <a:extLst>
              <a:ext uri="{FF2B5EF4-FFF2-40B4-BE49-F238E27FC236}">
                <a16:creationId xmlns:a16="http://schemas.microsoft.com/office/drawing/2014/main" id="{347DD0F1-5AD3-ED49-8B45-7E1BBED16BC1}"/>
              </a:ext>
            </a:extLst>
          </p:cNvPr>
          <p:cNvSpPr txBox="1">
            <a:spLocks/>
          </p:cNvSpPr>
          <p:nvPr/>
        </p:nvSpPr>
        <p:spPr bwMode="auto">
          <a:xfrm>
            <a:off x="151370" y="5638800"/>
            <a:ext cx="876403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The workhorse tools leading to much of this progress have been particle accelerators and colliders.</a:t>
            </a:r>
          </a:p>
        </p:txBody>
      </p:sp>
      <p:pic>
        <p:nvPicPr>
          <p:cNvPr id="5" name="Picture 4">
            <a:extLst>
              <a:ext uri="{FF2B5EF4-FFF2-40B4-BE49-F238E27FC236}">
                <a16:creationId xmlns:a16="http://schemas.microsoft.com/office/drawing/2014/main" id="{D3159468-6EA3-6B47-A15B-2E850A573C52}"/>
              </a:ext>
            </a:extLst>
          </p:cNvPr>
          <p:cNvPicPr>
            <a:picLocks noChangeAspect="1"/>
          </p:cNvPicPr>
          <p:nvPr/>
        </p:nvPicPr>
        <p:blipFill>
          <a:blip r:embed="rId2"/>
          <a:stretch>
            <a:fillRect/>
          </a:stretch>
        </p:blipFill>
        <p:spPr>
          <a:xfrm>
            <a:off x="4343401" y="1141631"/>
            <a:ext cx="4186586" cy="4192369"/>
          </a:xfrm>
          <a:prstGeom prst="rect">
            <a:avLst/>
          </a:prstGeom>
        </p:spPr>
      </p:pic>
    </p:spTree>
    <p:extLst>
      <p:ext uri="{BB962C8B-B14F-4D97-AF65-F5344CB8AC3E}">
        <p14:creationId xmlns:p14="http://schemas.microsoft.com/office/powerpoint/2010/main" val="12936854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rgbClr val="FF0000"/>
                </a:solidFill>
                <a:latin typeface="Arial" charset="0"/>
                <a:sym typeface="Wingdings"/>
              </a:rPr>
              <a:t>F</a:t>
            </a:r>
            <a:r>
              <a:rPr lang="en-US" dirty="0">
                <a:solidFill>
                  <a:schemeClr val="tx1"/>
                </a:solidFill>
                <a:latin typeface="Arial" charset="0"/>
                <a:sym typeface="Wingdings"/>
              </a:rPr>
              <a:t>ORW</a:t>
            </a:r>
            <a:r>
              <a:rPr lang="en-US" dirty="0">
                <a:solidFill>
                  <a:srgbClr val="FF0000"/>
                </a:solidFill>
                <a:latin typeface="Arial" charset="0"/>
                <a:sym typeface="Wingdings"/>
              </a:rPr>
              <a:t>A</a:t>
            </a:r>
            <a:r>
              <a:rPr lang="en-US" dirty="0">
                <a:solidFill>
                  <a:schemeClr val="tx1"/>
                </a:solidFill>
                <a:latin typeface="Arial" charset="0"/>
                <a:sym typeface="Wingdings"/>
              </a:rPr>
              <a:t>RD </a:t>
            </a:r>
            <a:r>
              <a:rPr lang="en-US" dirty="0">
                <a:solidFill>
                  <a:srgbClr val="FF0000"/>
                </a:solidFill>
                <a:latin typeface="Arial" charset="0"/>
                <a:sym typeface="Wingdings"/>
              </a:rPr>
              <a:t>S</a:t>
            </a:r>
            <a:r>
              <a:rPr lang="en-US" dirty="0">
                <a:solidFill>
                  <a:schemeClr val="tx1"/>
                </a:solidFill>
                <a:latin typeface="Arial" charset="0"/>
                <a:sym typeface="Wingdings"/>
              </a:rPr>
              <a:t>EARCH </a:t>
            </a:r>
            <a:r>
              <a:rPr lang="en-US" dirty="0">
                <a:solidFill>
                  <a:srgbClr val="FF0000"/>
                </a:solidFill>
                <a:latin typeface="Arial" charset="0"/>
                <a:sym typeface="Wingdings"/>
              </a:rPr>
              <a:t>E</a:t>
            </a:r>
            <a:r>
              <a:rPr lang="en-US" dirty="0">
                <a:solidFill>
                  <a:schemeClr val="tx1"/>
                </a:solidFill>
                <a:latin typeface="Arial" charset="0"/>
                <a:sym typeface="Wingdings"/>
              </a:rPr>
              <a:t>XPE</a:t>
            </a:r>
            <a:r>
              <a:rPr lang="en-US" dirty="0">
                <a:solidFill>
                  <a:srgbClr val="FF0000"/>
                </a:solidFill>
                <a:latin typeface="Arial" charset="0"/>
                <a:sym typeface="Wingdings"/>
              </a:rPr>
              <a:t>R</a:t>
            </a:r>
            <a:r>
              <a:rPr lang="en-US" dirty="0">
                <a:solidFill>
                  <a:schemeClr val="tx1"/>
                </a:solidFill>
                <a:latin typeface="Arial" charset="0"/>
                <a:sym typeface="Wingdings"/>
              </a:rPr>
              <a:t>IMENT</a:t>
            </a:r>
            <a:endParaRPr lang="en-US" dirty="0">
              <a:solidFill>
                <a:schemeClr val="tx1"/>
              </a:solidFill>
              <a:latin typeface="Arial" charset="0"/>
            </a:endParaRP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667000"/>
            <a:ext cx="4469779" cy="3581400"/>
          </a:xfrm>
          <a:prstGeom prst="rect">
            <a:avLst/>
          </a:prstGeom>
        </p:spPr>
      </p:pic>
      <p:sp>
        <p:nvSpPr>
          <p:cNvPr id="8" name="Content Placeholder 2">
            <a:extLst>
              <a:ext uri="{FF2B5EF4-FFF2-40B4-BE49-F238E27FC236}">
                <a16:creationId xmlns:a16="http://schemas.microsoft.com/office/drawing/2014/main" id="{A308D912-BBD9-3E4A-98F0-51B5265FCC02}"/>
              </a:ext>
            </a:extLst>
          </p:cNvPr>
          <p:cNvSpPr txBox="1">
            <a:spLocks/>
          </p:cNvSpPr>
          <p:nvPr/>
        </p:nvSpPr>
        <p:spPr bwMode="auto">
          <a:xfrm>
            <a:off x="152400" y="2667000"/>
            <a:ext cx="350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acronym recalls another marvelous instrument that harnessed highly collimated particles and was used to explore strange new worlds.”</a:t>
            </a:r>
          </a:p>
          <a:p>
            <a:endParaRPr lang="en-US" dirty="0">
              <a:latin typeface="Arial" charset="0"/>
              <a:sym typeface="Wingdings"/>
            </a:endParaRPr>
          </a:p>
          <a:p>
            <a:endParaRPr lang="en-US" dirty="0">
              <a:latin typeface="Arial" charset="0"/>
              <a:sym typeface="Wingdings"/>
            </a:endParaRPr>
          </a:p>
        </p:txBody>
      </p:sp>
      <p:pic>
        <p:nvPicPr>
          <p:cNvPr id="9" name="Picture 8">
            <a:extLst>
              <a:ext uri="{FF2B5EF4-FFF2-40B4-BE49-F238E27FC236}">
                <a16:creationId xmlns:a16="http://schemas.microsoft.com/office/drawing/2014/main" id="{9C50CDC6-815A-3F43-AF15-BD5D807E7558}"/>
              </a:ext>
            </a:extLst>
          </p:cNvPr>
          <p:cNvPicPr>
            <a:picLocks noChangeAspect="1"/>
          </p:cNvPicPr>
          <p:nvPr/>
        </p:nvPicPr>
        <p:blipFill>
          <a:blip r:embed="rId3"/>
          <a:stretch>
            <a:fillRect/>
          </a:stretch>
        </p:blipFill>
        <p:spPr>
          <a:xfrm>
            <a:off x="2286000" y="990600"/>
            <a:ext cx="4182210" cy="1394069"/>
          </a:xfrm>
          <a:prstGeom prst="rect">
            <a:avLst/>
          </a:prstGeom>
        </p:spPr>
      </p:pic>
      <p:sp>
        <p:nvSpPr>
          <p:cNvPr id="10" name="TextBox 9">
            <a:extLst>
              <a:ext uri="{FF2B5EF4-FFF2-40B4-BE49-F238E27FC236}">
                <a16:creationId xmlns:a16="http://schemas.microsoft.com/office/drawing/2014/main" id="{F819F4B6-AC3E-6947-8C80-97D6CFA6883C}"/>
              </a:ext>
            </a:extLst>
          </p:cNvPr>
          <p:cNvSpPr txBox="1"/>
          <p:nvPr/>
        </p:nvSpPr>
        <p:spPr>
          <a:xfrm>
            <a:off x="609600" y="5791200"/>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Tree>
    <p:extLst>
      <p:ext uri="{BB962C8B-B14F-4D97-AF65-F5344CB8AC3E}">
        <p14:creationId xmlns:p14="http://schemas.microsoft.com/office/powerpoint/2010/main" val="4105344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356E46-5F6A-CE49-AAB5-155FB4B5D1B6}"/>
              </a:ext>
            </a:extLst>
          </p:cNvPr>
          <p:cNvGrpSpPr/>
          <p:nvPr/>
        </p:nvGrpSpPr>
        <p:grpSpPr>
          <a:xfrm>
            <a:off x="4598619" y="1797666"/>
            <a:ext cx="4240581" cy="3492212"/>
            <a:chOff x="4598619" y="1797666"/>
            <a:chExt cx="4240581" cy="3492212"/>
          </a:xfrm>
        </p:grpSpPr>
        <p:sp>
          <p:nvSpPr>
            <p:cNvPr id="6" name="TextBox 5">
              <a:extLst>
                <a:ext uri="{FF2B5EF4-FFF2-40B4-BE49-F238E27FC236}">
                  <a16:creationId xmlns:a16="http://schemas.microsoft.com/office/drawing/2014/main" id="{FF35EBE8-4161-F14A-B064-A565DBE50E00}"/>
                </a:ext>
              </a:extLst>
            </p:cNvPr>
            <p:cNvSpPr txBox="1"/>
            <p:nvPr/>
          </p:nvSpPr>
          <p:spPr>
            <a:xfrm rot="5400000">
              <a:off x="7282107" y="3413694"/>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grpSp>
          <p:nvGrpSpPr>
            <p:cNvPr id="4" name="Group 3">
              <a:extLst>
                <a:ext uri="{FF2B5EF4-FFF2-40B4-BE49-F238E27FC236}">
                  <a16:creationId xmlns:a16="http://schemas.microsoft.com/office/drawing/2014/main" id="{3D7633AB-6846-7345-A622-9608F552FD46}"/>
                </a:ext>
              </a:extLst>
            </p:cNvPr>
            <p:cNvGrpSpPr/>
            <p:nvPr/>
          </p:nvGrpSpPr>
          <p:grpSpPr>
            <a:xfrm>
              <a:off x="4598619" y="1995097"/>
              <a:ext cx="4010434" cy="3294781"/>
              <a:chOff x="4639536" y="1995097"/>
              <a:chExt cx="3713115" cy="3567503"/>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2"/>
              <a:stretch>
                <a:fillRect/>
              </a:stretch>
            </p:blipFill>
            <p:spPr>
              <a:xfrm>
                <a:off x="4639536" y="1995097"/>
                <a:ext cx="3713115" cy="3567503"/>
              </a:xfrm>
              <a:prstGeom prst="rect">
                <a:avLst/>
              </a:prstGeom>
            </p:spPr>
          </p:pic>
          <p:sp>
            <p:nvSpPr>
              <p:cNvPr id="2" name="Rectangle 1">
                <a:extLst>
                  <a:ext uri="{FF2B5EF4-FFF2-40B4-BE49-F238E27FC236}">
                    <a16:creationId xmlns:a16="http://schemas.microsoft.com/office/drawing/2014/main" id="{05B422DC-D1BC-014F-A630-1F6F301DCE47}"/>
                  </a:ext>
                </a:extLst>
              </p:cNvPr>
              <p:cNvSpPr/>
              <p:nvPr/>
            </p:nvSpPr>
            <p:spPr>
              <a:xfrm>
                <a:off x="6096000" y="3581400"/>
                <a:ext cx="108030" cy="169063"/>
              </a:xfrm>
              <a:prstGeom prst="rect">
                <a:avLst/>
              </a:prstGeom>
              <a:solidFill>
                <a:srgbClr val="E4E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83CDA97-14D8-114D-B953-6E4DAD6B1FB1}"/>
                </a:ext>
              </a:extLst>
            </p:cNvPr>
            <p:cNvSpPr txBox="1"/>
            <p:nvPr/>
          </p:nvSpPr>
          <p:spPr>
            <a:xfrm>
              <a:off x="5679341" y="1797666"/>
              <a:ext cx="2454646" cy="369332"/>
            </a:xfrm>
            <a:prstGeom prst="rect">
              <a:avLst/>
            </a:prstGeom>
            <a:noFill/>
          </p:spPr>
          <p:txBody>
            <a:bodyPr wrap="none" rtlCol="0">
              <a:spAutoFit/>
            </a:bodyPr>
            <a:lstStyle/>
            <a:p>
              <a:r>
                <a:rPr lang="en-US" b="1" dirty="0"/>
                <a:t>FASER and FASER 2</a:t>
              </a:r>
            </a:p>
          </p:txBody>
        </p:sp>
      </p:grpSp>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3"/>
          <a:stretch>
            <a:fillRect/>
          </a:stretch>
        </p:blipFill>
        <p:spPr>
          <a:xfrm>
            <a:off x="96968" y="2125938"/>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28600" y="809625"/>
            <a:ext cx="8763000" cy="5819775"/>
          </a:xfrm>
        </p:spPr>
        <p:txBody>
          <a:bodyPr/>
          <a:lstStyle/>
          <a:p>
            <a:r>
              <a:rPr lang="en-US" sz="2000" dirty="0">
                <a:latin typeface="Arial" charset="0"/>
                <a:sym typeface="Wingdings"/>
              </a:rPr>
              <a:t>Consider cylindrical detectors in two sizes</a:t>
            </a:r>
          </a:p>
          <a:p>
            <a:pPr lvl="1"/>
            <a:r>
              <a:rPr lang="en-US" sz="1800" dirty="0">
                <a:latin typeface="Arial" charset="0"/>
                <a:sym typeface="Wingdings"/>
              </a:rPr>
              <a:t>FASER: R = 10 cm, L = 1.5 m, tabletop experiment!</a:t>
            </a:r>
          </a:p>
          <a:p>
            <a:pPr lvl="1"/>
            <a:r>
              <a:rPr lang="en-US" sz="1800" dirty="0">
                <a:latin typeface="Arial" charset="0"/>
                <a:sym typeface="Wingdings"/>
              </a:rPr>
              <a:t>FASER 2: R = 1 m, L = 5 m, a possible upgrade</a:t>
            </a: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1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2022.</a:t>
            </a:r>
          </a:p>
          <a:p>
            <a:endParaRPr lang="en-US" sz="1000" dirty="0">
              <a:latin typeface="Arial" charset="0"/>
              <a:sym typeface="Wingdings"/>
            </a:endParaRPr>
          </a:p>
          <a:p>
            <a:r>
              <a:rPr lang="en-US" sz="2000" dirty="0">
                <a:latin typeface="Arial" charset="0"/>
                <a:sym typeface="Wingdings"/>
              </a:rPr>
              <a:t>Without upgrade, HL-LHC extends (L*Volume) by factor of 3000; possible upgrade to FASER 2 extends (L*Volume) by ~10</a:t>
            </a:r>
            <a:r>
              <a:rPr lang="en-US" sz="2000" baseline="30000" dirty="0">
                <a:latin typeface="Arial" charset="0"/>
                <a:sym typeface="Wingdings"/>
              </a:rPr>
              <a:t>6</a:t>
            </a:r>
            <a:r>
              <a:rPr lang="en-US" sz="2000" dirty="0">
                <a:latin typeface="Arial" charset="0"/>
                <a:sym typeface="Wingdings"/>
              </a:rPr>
              <a:t>.</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3442900"/>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1797666"/>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4"/>
          <a:srcRect l="1613" t="5555" r="1613" b="3704"/>
          <a:stretch/>
        </p:blipFill>
        <p:spPr>
          <a:xfrm>
            <a:off x="4613132" y="1893283"/>
            <a:ext cx="4115775" cy="3396595"/>
          </a:xfrm>
          <a:prstGeom prst="rect">
            <a:avLst/>
          </a:prstGeom>
        </p:spPr>
      </p:pic>
      <p:cxnSp>
        <p:nvCxnSpPr>
          <p:cNvPr id="14" name="Straight Arrow Connector 13">
            <a:extLst>
              <a:ext uri="{FF2B5EF4-FFF2-40B4-BE49-F238E27FC236}">
                <a16:creationId xmlns:a16="http://schemas.microsoft.com/office/drawing/2014/main" id="{DF22854C-7A05-2049-856F-ADE80D9528EA}"/>
              </a:ext>
            </a:extLst>
          </p:cNvPr>
          <p:cNvCxnSpPr>
            <a:cxnSpLocks/>
          </p:cNvCxnSpPr>
          <p:nvPr/>
        </p:nvCxnSpPr>
        <p:spPr>
          <a:xfrm flipH="1" flipV="1">
            <a:off x="6437085" y="4709886"/>
            <a:ext cx="304800" cy="29043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5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76200" y="838200"/>
            <a:ext cx="8915400" cy="5392738"/>
          </a:xfrm>
        </p:spPr>
        <p:txBody>
          <a:bodyPr/>
          <a:lstStyle/>
          <a:p>
            <a:r>
              <a:rPr lang="en-US" sz="1800" dirty="0"/>
              <a:t>Many other studies: FASER has discover prospects for all candidates with renormalizable couplings (dark photon, dark Higgs, HNL); ALPs with all types of couplings (</a:t>
            </a:r>
            <a:r>
              <a:rPr lang="en-US" sz="1800" dirty="0">
                <a:latin typeface="Symbol" pitchFamily="2" charset="2"/>
              </a:rPr>
              <a:t>g</a:t>
            </a:r>
            <a:r>
              <a:rPr lang="en-US" sz="1800" dirty="0"/>
              <a:t>, f, g); and many other examples; see 1811.12522.</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V2/BC1’: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F3/BC8: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695025824"/>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endParaRPr lang="en-US"/>
                        </a:p>
                      </a:txBody>
                      <a:tcPr anchor="ctr">
                        <a:blipFill>
                          <a:blip r:embed="rId2"/>
                          <a:stretch>
                            <a:fillRect l="-247436" t="-130435" r="-498718" b="-1391304"/>
                          </a:stretch>
                        </a:blipFill>
                      </a:tcPr>
                    </a:tc>
                    <a:tc>
                      <a:txBody>
                        <a:bodyPr/>
                        <a:lstStyle/>
                        <a:p>
                          <a:endParaRPr lang="en-US"/>
                        </a:p>
                      </a:txBody>
                      <a:tcPr anchor="ctr">
                        <a:blipFill>
                          <a:blip r:embed="rId2"/>
                          <a:stretch>
                            <a:fillRect l="-343038" t="-130435" r="-3924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V2/BC1’: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47436" t="-147222" r="-498718" b="-788889"/>
                          </a:stretch>
                        </a:blipFill>
                      </a:tcPr>
                    </a:tc>
                    <a:tc>
                      <a:txBody>
                        <a:bodyPr/>
                        <a:lstStyle/>
                        <a:p>
                          <a:endParaRPr lang="en-US"/>
                        </a:p>
                      </a:txBody>
                      <a:tcPr anchor="ctr">
                        <a:blipFill>
                          <a:blip r:embed="rId2"/>
                          <a:stretch>
                            <a:fillRect l="-343038" t="-147222" r="-3924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375000" r="-3924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777273" r="-3924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536111" r="-3924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618919" r="-3924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F3/BC8: HNL with </a:t>
                          </a:r>
                          <a:r>
                            <a:rPr lang="en-US" sz="1200" dirty="0">
                              <a:latin typeface="Symbol" pitchFamily="2" charset="2"/>
                            </a:rPr>
                            <a:t>t</a:t>
                          </a:r>
                        </a:p>
                      </a:txBody>
                      <a:tcPr anchor="ctr"/>
                    </a:tc>
                    <a:tc>
                      <a:txBody>
                        <a:bodyPr/>
                        <a:lstStyle/>
                        <a:p>
                          <a:endParaRPr lang="en-US"/>
                        </a:p>
                      </a:txBody>
                      <a:tcPr anchor="ctr">
                        <a:blipFill>
                          <a:blip r:embed="rId2"/>
                          <a:stretch>
                            <a:fillRect l="-247436" t="-738889" r="-498718" b="-197222"/>
                          </a:stretch>
                        </a:blipFill>
                      </a:tcPr>
                    </a:tc>
                    <a:tc>
                      <a:txBody>
                        <a:bodyPr/>
                        <a:lstStyle/>
                        <a:p>
                          <a:endParaRPr lang="en-US"/>
                        </a:p>
                      </a:txBody>
                      <a:tcPr anchor="ctr">
                        <a:blipFill>
                          <a:blip r:embed="rId2"/>
                          <a:stretch>
                            <a:fillRect l="-343038" t="-738889" r="-3924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endParaRPr lang="en-US"/>
                        </a:p>
                      </a:txBody>
                      <a:tcPr anchor="ctr">
                        <a:blipFill>
                          <a:blip r:embed="rId2"/>
                          <a:stretch>
                            <a:fillRect l="-247436" t="-1372727" r="-498718" b="-222727"/>
                          </a:stretch>
                        </a:blipFill>
                      </a:tcPr>
                    </a:tc>
                    <a:tc>
                      <a:txBody>
                        <a:bodyPr/>
                        <a:lstStyle/>
                        <a:p>
                          <a:endParaRPr lang="en-US"/>
                        </a:p>
                      </a:txBody>
                      <a:tcPr anchor="ctr">
                        <a:blipFill>
                          <a:blip r:embed="rId2"/>
                          <a:stretch>
                            <a:fillRect l="-343038" t="-1372727" r="-3924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endParaRPr lang="en-US"/>
                        </a:p>
                      </a:txBody>
                      <a:tcPr anchor="ctr">
                        <a:blipFill>
                          <a:blip r:embed="rId2"/>
                          <a:stretch>
                            <a:fillRect l="-247436" t="-1408696" r="-498718" b="-113043"/>
                          </a:stretch>
                        </a:blipFill>
                      </a:tcPr>
                    </a:tc>
                    <a:tc>
                      <a:txBody>
                        <a:bodyPr/>
                        <a:lstStyle/>
                        <a:p>
                          <a:endParaRPr lang="en-US"/>
                        </a:p>
                      </a:txBody>
                      <a:tcPr anchor="ctr">
                        <a:blipFill>
                          <a:blip r:embed="rId2"/>
                          <a:stretch>
                            <a:fillRect l="-343038" t="-1408696" r="-3924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endParaRPr lang="en-US"/>
                        </a:p>
                      </a:txBody>
                      <a:tcPr anchor="ctr">
                        <a:blipFill>
                          <a:blip r:embed="rId2"/>
                          <a:stretch>
                            <a:fillRect l="-247436" t="-1508696" r="-498718" b="-13043"/>
                          </a:stretch>
                        </a:blipFill>
                      </a:tcPr>
                    </a:tc>
                    <a:tc>
                      <a:txBody>
                        <a:bodyPr/>
                        <a:lstStyle/>
                        <a:p>
                          <a:endParaRPr lang="en-US"/>
                        </a:p>
                      </a:txBody>
                      <a:tcPr anchor="ctr">
                        <a:blipFill>
                          <a:blip r:embed="rId2"/>
                          <a:stretch>
                            <a:fillRect l="-343038" t="-1508696" r="-3924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156172847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FASER STATUS</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18487220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855662"/>
            <a:ext cx="8610600" cy="5392738"/>
          </a:xfrm>
        </p:spPr>
        <p:txBody>
          <a:bodyPr/>
          <a:lstStyle/>
          <a:p>
            <a:r>
              <a:rPr lang="en-US" sz="1800" dirty="0"/>
              <a:t>September 2017: First theory paper</a:t>
            </a:r>
          </a:p>
          <a:p>
            <a:endParaRPr lang="en-US" sz="800" dirty="0"/>
          </a:p>
          <a:p>
            <a:r>
              <a:rPr lang="en-US" sz="1800" dirty="0"/>
              <a:t>November 2017: Support from the two most famous living physicists</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$1M grants from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fully approved by </a:t>
            </a:r>
            <a:r>
              <a:rPr lang="en-US" sz="1800" dirty="0">
                <a:solidFill>
                  <a:srgbClr val="0000FF"/>
                </a:solidFill>
              </a:rPr>
              <a:t>CERN LHCC </a:t>
            </a:r>
            <a:r>
              <a:rPr lang="en-US" sz="1800" dirty="0"/>
              <a:t>and</a:t>
            </a:r>
            <a:r>
              <a:rPr lang="en-US" sz="1800" dirty="0">
                <a:solidFill>
                  <a:srgbClr val="0000FF"/>
                </a:solidFill>
              </a:rPr>
              <a:t> Research Board </a:t>
            </a:r>
            <a:r>
              <a:rPr lang="en-US" sz="1800" dirty="0"/>
              <a:t>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November 2020 – March 2021: Installation of FASER in tunnel during Long Shutdown 2,commissioning of the detector</a:t>
            </a:r>
          </a:p>
          <a:p>
            <a:endParaRPr lang="en-US" sz="800" dirty="0"/>
          </a:p>
          <a:p>
            <a:r>
              <a:rPr lang="en-US" sz="1800" dirty="0"/>
              <a:t>Early 2022: Start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3125075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FASER ON BIG BANG THEORY</a:t>
            </a:r>
          </a:p>
        </p:txBody>
      </p:sp>
      <p:pic>
        <p:nvPicPr>
          <p:cNvPr id="4" name="Picture 3" descr="Big-Bang-Ga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2" y="1143000"/>
            <a:ext cx="8469088" cy="4757718"/>
          </a:xfrm>
          <a:prstGeom prst="rect">
            <a:avLst/>
          </a:prstGeom>
        </p:spPr>
      </p:pic>
      <p:pic>
        <p:nvPicPr>
          <p:cNvPr id="7" name="Picture 6" descr="2017-10-31 17.5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630" y="3423050"/>
            <a:ext cx="1852051" cy="2469402"/>
          </a:xfrm>
          <a:prstGeom prst="rect">
            <a:avLst/>
          </a:prstGeom>
          <a:ln w="38100">
            <a:solidFill>
              <a:schemeClr val="bg1"/>
            </a:solidFill>
          </a:ln>
        </p:spPr>
      </p:pic>
      <p:sp>
        <p:nvSpPr>
          <p:cNvPr id="6" name="TextBox 5">
            <a:extLst>
              <a:ext uri="{FF2B5EF4-FFF2-40B4-BE49-F238E27FC236}">
                <a16:creationId xmlns:a16="http://schemas.microsoft.com/office/drawing/2014/main" id="{9525A210-E10D-7647-A89A-20172C02685B}"/>
              </a:ext>
            </a:extLst>
          </p:cNvPr>
          <p:cNvSpPr txBox="1"/>
          <p:nvPr/>
        </p:nvSpPr>
        <p:spPr>
          <a:xfrm>
            <a:off x="1780466" y="6019800"/>
            <a:ext cx="5583067" cy="307777"/>
          </a:xfrm>
          <a:prstGeom prst="rect">
            <a:avLst/>
          </a:prstGeom>
          <a:noFill/>
        </p:spPr>
        <p:txBody>
          <a:bodyPr wrap="none" rtlCol="0">
            <a:spAutoFit/>
          </a:bodyPr>
          <a:lstStyle/>
          <a:p>
            <a:r>
              <a:rPr lang="en-US" sz="1400" dirty="0"/>
              <a:t>Season 11, Episode 9, “The Bitcoin Entanglement” (November 2017)</a:t>
            </a:r>
          </a:p>
        </p:txBody>
      </p:sp>
      <p:sp>
        <p:nvSpPr>
          <p:cNvPr id="2" name="TextBox 1">
            <a:extLst>
              <a:ext uri="{FF2B5EF4-FFF2-40B4-BE49-F238E27FC236}">
                <a16:creationId xmlns:a16="http://schemas.microsoft.com/office/drawing/2014/main" id="{7FA4ED56-1F04-3743-877C-99FC71ED7F57}"/>
              </a:ext>
            </a:extLst>
          </p:cNvPr>
          <p:cNvSpPr txBox="1"/>
          <p:nvPr/>
        </p:nvSpPr>
        <p:spPr>
          <a:xfrm>
            <a:off x="7162800" y="5622466"/>
            <a:ext cx="1327608" cy="276999"/>
          </a:xfrm>
          <a:prstGeom prst="rect">
            <a:avLst/>
          </a:prstGeom>
          <a:noFill/>
        </p:spPr>
        <p:txBody>
          <a:bodyPr wrap="none" rtlCol="0">
            <a:spAutoFit/>
          </a:bodyPr>
          <a:lstStyle/>
          <a:p>
            <a:r>
              <a:rPr lang="en-US" sz="1200" dirty="0">
                <a:solidFill>
                  <a:schemeClr val="bg1">
                    <a:lumMod val="85000"/>
                  </a:schemeClr>
                </a:solidFill>
              </a:rPr>
              <a:t>Credit: </a:t>
            </a:r>
            <a:r>
              <a:rPr lang="en-US" sz="1200" dirty="0" err="1">
                <a:solidFill>
                  <a:schemeClr val="bg1">
                    <a:lumMod val="85000"/>
                  </a:schemeClr>
                </a:solidFill>
              </a:rPr>
              <a:t>Saltzberg</a:t>
            </a:r>
            <a:endParaRPr lang="en-US" sz="1200" dirty="0">
              <a:solidFill>
                <a:schemeClr val="bg1">
                  <a:lumMod val="85000"/>
                </a:schemeClr>
              </a:solidFill>
            </a:endParaRPr>
          </a:p>
        </p:txBody>
      </p:sp>
    </p:spTree>
    <p:extLst>
      <p:ext uri="{BB962C8B-B14F-4D97-AF65-F5344CB8AC3E}">
        <p14:creationId xmlns:p14="http://schemas.microsoft.com/office/powerpoint/2010/main" val="2514764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052434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4683788"/>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766924"/>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66 collaborators, 19 institutions, 8 countries</a:t>
            </a:r>
            <a:endParaRPr lang="en-US" sz="18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THE 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238163"/>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379871"/>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23067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437576"/>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87081" y="4920353"/>
            <a:ext cx="1795241" cy="333998"/>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20164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13621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543007" y="3442082"/>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419100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648200" y="5501337"/>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56012" y="4814092"/>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07617" y="4784574"/>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76200" y="1066800"/>
            <a:ext cx="8991600"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err="1"/>
              <a:t>Henso</a:t>
            </a:r>
            <a:r>
              <a:rPr lang="en-US" sz="1100" dirty="0"/>
              <a:t> Abreu (Technion), Yoav </a:t>
            </a:r>
            <a:r>
              <a:rPr lang="en-US" sz="1100" dirty="0" err="1"/>
              <a:t>Afik</a:t>
            </a:r>
            <a:r>
              <a:rPr lang="en-US" sz="1100" dirty="0"/>
              <a:t> (Technion), Claire </a:t>
            </a:r>
            <a:r>
              <a:rPr lang="en-US" sz="1100" dirty="0" err="1"/>
              <a:t>Antel</a:t>
            </a:r>
            <a:r>
              <a:rPr lang="en-US" sz="1100" dirty="0"/>
              <a:t> (Geneva), </a:t>
            </a:r>
            <a:r>
              <a:rPr lang="en-US" sz="1100" dirty="0" err="1"/>
              <a:t>Akitaka</a:t>
            </a:r>
            <a:r>
              <a:rPr lang="en-US" sz="1100" dirty="0"/>
              <a:t> </a:t>
            </a:r>
            <a:r>
              <a:rPr lang="en-US" sz="1100" dirty="0" err="1"/>
              <a:t>Ariga</a:t>
            </a:r>
            <a:r>
              <a:rPr lang="en-US" sz="1100" dirty="0"/>
              <a:t> (Bern), Tomoko </a:t>
            </a:r>
            <a:r>
              <a:rPr lang="en-US" sz="1100" dirty="0" err="1"/>
              <a:t>Ariga</a:t>
            </a:r>
            <a:r>
              <a:rPr lang="en-US" sz="1100" dirty="0"/>
              <a:t> (Kyushu/Bern), Florian </a:t>
            </a:r>
            <a:r>
              <a:rPr lang="en-US" sz="1100" dirty="0" err="1"/>
              <a:t>Bernlochner</a:t>
            </a:r>
            <a:r>
              <a:rPr lang="en-US" sz="1100" dirty="0"/>
              <a:t> (Bonn), Tobias </a:t>
            </a:r>
            <a:r>
              <a:rPr lang="en-US" sz="1100" dirty="0" err="1"/>
              <a:t>Boeckh</a:t>
            </a:r>
            <a:r>
              <a:rPr lang="en-US" sz="1100" dirty="0"/>
              <a:t> (Bonn), Jamie Boyd (CERN), Lydia Brenner (CERN), Franck Cadoux (Geneva), Dave Casper (UC Irvine), Charlotte Cavanagh (Liverpool), Xin Chen (Tsinghua), Andrea </a:t>
            </a:r>
            <a:r>
              <a:rPr lang="en-US" sz="1100" dirty="0" err="1"/>
              <a:t>Coccaro</a:t>
            </a:r>
            <a:r>
              <a:rPr lang="en-US" sz="1100" dirty="0"/>
              <a:t> (INFN), Monica D’Onofrio (Liverpool), </a:t>
            </a:r>
            <a:r>
              <a:rPr lang="en-US" sz="1100" dirty="0" err="1"/>
              <a:t>Candan</a:t>
            </a:r>
            <a:r>
              <a:rPr lang="en-US" sz="1100" dirty="0"/>
              <a:t> Dozen (Tsinghua), Yannick Favre (Geneva), Deion Fellers (Oregon), Jonathan Feng (UC Irvine), Didier </a:t>
            </a:r>
            <a:r>
              <a:rPr lang="en-US" sz="1100" dirty="0" err="1"/>
              <a:t>Ferrere</a:t>
            </a:r>
            <a:r>
              <a:rPr lang="en-US" sz="1100" dirty="0"/>
              <a:t> (Geneva), Stephen Gibson (Royal Holloway), Sergio Gonzalez-Sevilla (Geneva), Carl </a:t>
            </a:r>
            <a:r>
              <a:rPr lang="en-US" sz="1100" dirty="0" err="1"/>
              <a:t>Gwilliam</a:t>
            </a:r>
            <a:r>
              <a:rPr lang="en-US" sz="1100" dirty="0"/>
              <a:t> (Liverpool), Shih-</a:t>
            </a:r>
            <a:r>
              <a:rPr lang="en-US" sz="1100" dirty="0" err="1"/>
              <a:t>Chieh</a:t>
            </a:r>
            <a:r>
              <a:rPr lang="en-US" sz="1100" dirty="0"/>
              <a:t> Hsu (Washington), Zhen Hu (Tsinghua), </a:t>
            </a:r>
            <a:r>
              <a:rPr lang="en-US" sz="1100" dirty="0" err="1"/>
              <a:t>Peppe</a:t>
            </a:r>
            <a:r>
              <a:rPr lang="en-US" sz="1100" dirty="0"/>
              <a:t> </a:t>
            </a:r>
            <a:r>
              <a:rPr lang="en-US" sz="1100" dirty="0" err="1"/>
              <a:t>Iacobucci</a:t>
            </a:r>
            <a:r>
              <a:rPr lang="en-US" sz="1100" dirty="0"/>
              <a:t> (Geneva), </a:t>
            </a:r>
            <a:r>
              <a:rPr lang="en-US" sz="1100" dirty="0" err="1"/>
              <a:t>Sune</a:t>
            </a:r>
            <a:r>
              <a:rPr lang="en-US" sz="1100" dirty="0"/>
              <a:t> Jakobsen (CERN), Enrique </a:t>
            </a:r>
            <a:r>
              <a:rPr lang="en-US" sz="1100" dirty="0" err="1"/>
              <a:t>Kajomovitz</a:t>
            </a:r>
            <a:r>
              <a:rPr lang="en-US" sz="1100" dirty="0"/>
              <a:t> (Technion), Felix Kling (SLAC), </a:t>
            </a:r>
            <a:r>
              <a:rPr lang="en-US" sz="1100" dirty="0" err="1"/>
              <a:t>Umut</a:t>
            </a:r>
            <a:r>
              <a:rPr lang="en-US" sz="1100" dirty="0"/>
              <a:t> </a:t>
            </a:r>
            <a:r>
              <a:rPr lang="en-US" sz="1100" dirty="0" err="1"/>
              <a:t>Kose</a:t>
            </a:r>
            <a:r>
              <a:rPr lang="en-US" sz="1100" dirty="0"/>
              <a:t> (CERN), Susanne Kuehn (CERN), Helena Lefebvre (Royal Holloway), Lorne Levinson (Weizmann), </a:t>
            </a:r>
            <a:r>
              <a:rPr lang="en-US" sz="1100" dirty="0" err="1"/>
              <a:t>Ke</a:t>
            </a:r>
            <a:r>
              <a:rPr lang="en-US" sz="1100" dirty="0"/>
              <a:t> Li (Washington), </a:t>
            </a:r>
            <a:r>
              <a:rPr lang="en-US" sz="1100" dirty="0" err="1"/>
              <a:t>Jinfeng</a:t>
            </a:r>
            <a:r>
              <a:rPr lang="en-US" sz="1100" dirty="0"/>
              <a:t> Liu (Tsinghua), Chiara </a:t>
            </a:r>
            <a:r>
              <a:rPr lang="en-US" sz="1100" dirty="0" err="1"/>
              <a:t>Magliocca</a:t>
            </a:r>
            <a:r>
              <a:rPr lang="en-US" sz="1100" dirty="0"/>
              <a:t> (Geneva), Josh </a:t>
            </a:r>
            <a:r>
              <a:rPr lang="en-US" sz="1100" dirty="0" err="1"/>
              <a:t>McFayden</a:t>
            </a:r>
            <a:r>
              <a:rPr lang="en-US" sz="1100" dirty="0"/>
              <a:t> (Sussex), Sam Meehan (CERN), </a:t>
            </a:r>
            <a:r>
              <a:rPr lang="en-US" sz="1100" dirty="0" err="1"/>
              <a:t>Dimitar</a:t>
            </a:r>
            <a:r>
              <a:rPr lang="en-US" sz="1100" dirty="0"/>
              <a:t> </a:t>
            </a:r>
            <a:r>
              <a:rPr lang="en-US" sz="1100" dirty="0" err="1"/>
              <a:t>Mladenov</a:t>
            </a:r>
            <a:r>
              <a:rPr lang="en-US" sz="1100" dirty="0"/>
              <a:t> (CERN), Mitsuhiro Nakamura (Nagoya), Toshiyuki Nakano (Nagoya), </a:t>
            </a:r>
            <a:r>
              <a:rPr lang="en-US" sz="1100" dirty="0" err="1"/>
              <a:t>Marzio</a:t>
            </a:r>
            <a:r>
              <a:rPr lang="en-US" sz="1100" dirty="0"/>
              <a:t> </a:t>
            </a:r>
            <a:r>
              <a:rPr lang="en-US" sz="1100" dirty="0" err="1"/>
              <a:t>Nessi</a:t>
            </a:r>
            <a:r>
              <a:rPr lang="en-US" sz="1100" dirty="0"/>
              <a:t> (CERN), </a:t>
            </a:r>
            <a:r>
              <a:rPr lang="en-US" sz="1100" dirty="0" err="1"/>
              <a:t>Friedemann</a:t>
            </a:r>
            <a:r>
              <a:rPr lang="en-US" sz="1100" dirty="0"/>
              <a:t> Neuhaus (Mainz), Laurie </a:t>
            </a:r>
            <a:r>
              <a:rPr lang="en-US" sz="1100" dirty="0" err="1"/>
              <a:t>Nevay</a:t>
            </a:r>
            <a:r>
              <a:rPr lang="en-US" sz="1100" dirty="0"/>
              <a:t> (Royal Holloway), Hidetoshi </a:t>
            </a:r>
            <a:r>
              <a:rPr lang="en-US" sz="1100" dirty="0" err="1"/>
              <a:t>Otono</a:t>
            </a:r>
            <a:r>
              <a:rPr lang="en-US" sz="1100" dirty="0"/>
              <a:t> (Kyushu), Carlo </a:t>
            </a:r>
            <a:r>
              <a:rPr lang="en-US" sz="1100" dirty="0" err="1"/>
              <a:t>Pandini</a:t>
            </a:r>
            <a:r>
              <a:rPr lang="en-US" sz="1100" dirty="0"/>
              <a:t> (Geneva), Hao Pang (Tsinghua), Brian Petersen (CERN), Francesco </a:t>
            </a:r>
            <a:r>
              <a:rPr lang="en-US" sz="1100" dirty="0" err="1"/>
              <a:t>Pietropaolo</a:t>
            </a:r>
            <a:r>
              <a:rPr lang="en-US" sz="1100" dirty="0"/>
              <a:t> (CERN), Markus Prim (Bonn), Michaela </a:t>
            </a:r>
            <a:r>
              <a:rPr lang="en-US" sz="1100" dirty="0" err="1"/>
              <a:t>Queitsch</a:t>
            </a:r>
            <a:r>
              <a:rPr lang="en-US" sz="1100" dirty="0"/>
              <a:t>-Maitland (CERN), Filippo </a:t>
            </a:r>
            <a:r>
              <a:rPr lang="en-US" sz="1100" dirty="0" err="1"/>
              <a:t>Resnati</a:t>
            </a:r>
            <a:r>
              <a:rPr lang="en-US" sz="1100" dirty="0"/>
              <a:t> (CERN), Jakob </a:t>
            </a:r>
            <a:r>
              <a:rPr lang="en-US" sz="1100" dirty="0" err="1"/>
              <a:t>Salfeld-Nebgen</a:t>
            </a:r>
            <a:r>
              <a:rPr lang="en-US" sz="1100" dirty="0"/>
              <a:t> (CERN), Osamu Sato (Nagoya), Paola </a:t>
            </a:r>
            <a:r>
              <a:rPr lang="en-US" sz="1100" dirty="0" err="1"/>
              <a:t>Scampoli</a:t>
            </a:r>
            <a:r>
              <a:rPr lang="en-US" sz="1100" dirty="0"/>
              <a:t> (Bern), Kristof </a:t>
            </a:r>
            <a:r>
              <a:rPr lang="en-US" sz="1100" dirty="0" err="1"/>
              <a:t>Schmieden</a:t>
            </a:r>
            <a:r>
              <a:rPr lang="en-US" sz="1100" dirty="0"/>
              <a:t> (Mainz), Matthias Schott (Mainz), Anna </a:t>
            </a:r>
            <a:r>
              <a:rPr lang="en-US" sz="1100" dirty="0" err="1"/>
              <a:t>Sfyrla</a:t>
            </a:r>
            <a:r>
              <a:rPr lang="en-US" sz="1100" dirty="0"/>
              <a:t> (Geneva), Savannah Shively (UC Irvine), John Spencer (Washington), Yosuke </a:t>
            </a:r>
            <a:r>
              <a:rPr lang="en-US" sz="1100" dirty="0" err="1"/>
              <a:t>Takubo</a:t>
            </a:r>
            <a:r>
              <a:rPr lang="en-US" sz="1100" dirty="0"/>
              <a:t> (KEK), </a:t>
            </a:r>
            <a:r>
              <a:rPr lang="en-US" sz="1100" dirty="0" err="1"/>
              <a:t>Ondrej</a:t>
            </a:r>
            <a:r>
              <a:rPr lang="en-US" sz="1100" dirty="0"/>
              <a:t> </a:t>
            </a:r>
            <a:r>
              <a:rPr lang="en-US" sz="1100" dirty="0" err="1"/>
              <a:t>Theiner</a:t>
            </a:r>
            <a:r>
              <a:rPr lang="en-US" sz="1100" dirty="0"/>
              <a:t> (Geneva), Eric </a:t>
            </a:r>
            <a:r>
              <a:rPr lang="en-US" sz="1100" dirty="0" err="1"/>
              <a:t>Torrence</a:t>
            </a:r>
            <a:r>
              <a:rPr lang="en-US" sz="1100" dirty="0"/>
              <a:t> (Oregon), </a:t>
            </a:r>
            <a:r>
              <a:rPr lang="en-US" sz="1100" dirty="0" err="1"/>
              <a:t>Serhan</a:t>
            </a:r>
            <a:r>
              <a:rPr lang="en-US" sz="1100" dirty="0"/>
              <a:t> </a:t>
            </a:r>
            <a:r>
              <a:rPr lang="en-US" sz="1100" dirty="0" err="1"/>
              <a:t>Tufanli</a:t>
            </a:r>
            <a:r>
              <a:rPr lang="en-US" sz="1100" dirty="0"/>
              <a:t> (CERN), </a:t>
            </a:r>
            <a:r>
              <a:rPr lang="en-US" sz="1100" dirty="0" err="1"/>
              <a:t>Benedikt</a:t>
            </a:r>
            <a:r>
              <a:rPr lang="en-US" sz="1100" dirty="0"/>
              <a:t> </a:t>
            </a:r>
            <a:r>
              <a:rPr lang="en-US" sz="1100" dirty="0" err="1"/>
              <a:t>Vormvald</a:t>
            </a:r>
            <a:r>
              <a:rPr lang="en-US" sz="1100" dirty="0"/>
              <a:t> (CERN), Di Wang (Tsinghua),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5"/>
          <a:stretch>
            <a:fillRect/>
          </a:stretch>
        </p:blipFill>
        <p:spPr>
          <a:xfrm>
            <a:off x="2819400" y="5456098"/>
            <a:ext cx="1143000" cy="668511"/>
          </a:xfrm>
          <a:prstGeom prst="rect">
            <a:avLst/>
          </a:prstGeom>
        </p:spPr>
      </p:pic>
      <p:pic>
        <p:nvPicPr>
          <p:cNvPr id="9" name="Picture 8">
            <a:extLst>
              <a:ext uri="{FF2B5EF4-FFF2-40B4-BE49-F238E27FC236}">
                <a16:creationId xmlns:a16="http://schemas.microsoft.com/office/drawing/2014/main" id="{4C49DB91-F18D-A944-A22D-6084B60FB702}"/>
              </a:ext>
            </a:extLst>
          </p:cNvPr>
          <p:cNvPicPr>
            <a:picLocks noChangeAspect="1"/>
          </p:cNvPicPr>
          <p:nvPr/>
        </p:nvPicPr>
        <p:blipFill>
          <a:blip r:embed="rId16"/>
          <a:stretch>
            <a:fillRect/>
          </a:stretch>
        </p:blipFill>
        <p:spPr>
          <a:xfrm>
            <a:off x="1885519" y="6150435"/>
            <a:ext cx="1169564" cy="579607"/>
          </a:xfrm>
          <a:prstGeom prst="rect">
            <a:avLst/>
          </a:prstGeom>
        </p:spPr>
      </p:pic>
      <p:pic>
        <p:nvPicPr>
          <p:cNvPr id="10" name="Picture 9">
            <a:extLst>
              <a:ext uri="{FF2B5EF4-FFF2-40B4-BE49-F238E27FC236}">
                <a16:creationId xmlns:a16="http://schemas.microsoft.com/office/drawing/2014/main" id="{F5A48307-1829-3047-BB5E-76548DAF960F}"/>
              </a:ext>
            </a:extLst>
          </p:cNvPr>
          <p:cNvPicPr>
            <a:picLocks noChangeAspect="1"/>
          </p:cNvPicPr>
          <p:nvPr/>
        </p:nvPicPr>
        <p:blipFill rotWithShape="1">
          <a:blip r:embed="rId17"/>
          <a:srcRect t="32222" b="32029"/>
          <a:stretch/>
        </p:blipFill>
        <p:spPr>
          <a:xfrm>
            <a:off x="6883678" y="5489373"/>
            <a:ext cx="1471930" cy="526200"/>
          </a:xfrm>
          <a:prstGeom prst="rect">
            <a:avLst/>
          </a:prstGeom>
        </p:spPr>
      </p:pic>
      <p:pic>
        <p:nvPicPr>
          <p:cNvPr id="22" name="Picture 21">
            <a:extLst>
              <a:ext uri="{FF2B5EF4-FFF2-40B4-BE49-F238E27FC236}">
                <a16:creationId xmlns:a16="http://schemas.microsoft.com/office/drawing/2014/main" id="{28381871-F564-1045-962B-8ABBE9B5778F}"/>
              </a:ext>
            </a:extLst>
          </p:cNvPr>
          <p:cNvPicPr>
            <a:picLocks noChangeAspect="1"/>
          </p:cNvPicPr>
          <p:nvPr/>
        </p:nvPicPr>
        <p:blipFill>
          <a:blip r:embed="rId18"/>
          <a:stretch>
            <a:fillRect/>
          </a:stretch>
        </p:blipFill>
        <p:spPr>
          <a:xfrm>
            <a:off x="547745" y="5507968"/>
            <a:ext cx="1517028" cy="583108"/>
          </a:xfrm>
          <a:prstGeom prst="rect">
            <a:avLst/>
          </a:prstGeom>
        </p:spPr>
      </p:pic>
      <p:pic>
        <p:nvPicPr>
          <p:cNvPr id="26" name="Picture 25">
            <a:extLst>
              <a:ext uri="{FF2B5EF4-FFF2-40B4-BE49-F238E27FC236}">
                <a16:creationId xmlns:a16="http://schemas.microsoft.com/office/drawing/2014/main" id="{8CFCD1FA-5250-214F-9B55-D42CA664E855}"/>
              </a:ext>
            </a:extLst>
          </p:cNvPr>
          <p:cNvPicPr>
            <a:picLocks noChangeAspect="1"/>
          </p:cNvPicPr>
          <p:nvPr/>
        </p:nvPicPr>
        <p:blipFill>
          <a:blip r:embed="rId19"/>
          <a:stretch>
            <a:fillRect/>
          </a:stretch>
        </p:blipFill>
        <p:spPr>
          <a:xfrm>
            <a:off x="3607693" y="6204163"/>
            <a:ext cx="1859349" cy="472149"/>
          </a:xfrm>
          <a:prstGeom prst="rect">
            <a:avLst/>
          </a:prstGeom>
        </p:spPr>
      </p:pic>
      <p:pic>
        <p:nvPicPr>
          <p:cNvPr id="12" name="Picture 11">
            <a:extLst>
              <a:ext uri="{FF2B5EF4-FFF2-40B4-BE49-F238E27FC236}">
                <a16:creationId xmlns:a16="http://schemas.microsoft.com/office/drawing/2014/main" id="{9DEF7FC8-9471-B341-8CB0-84C91C504F68}"/>
              </a:ext>
            </a:extLst>
          </p:cNvPr>
          <p:cNvPicPr>
            <a:picLocks noChangeAspect="1"/>
          </p:cNvPicPr>
          <p:nvPr/>
        </p:nvPicPr>
        <p:blipFill>
          <a:blip r:embed="rId20"/>
          <a:stretch>
            <a:fillRect/>
          </a:stretch>
        </p:blipFill>
        <p:spPr>
          <a:xfrm>
            <a:off x="5791200" y="6246453"/>
            <a:ext cx="1542638" cy="365122"/>
          </a:xfrm>
          <a:prstGeom prst="rect">
            <a:avLst/>
          </a:prstGeom>
        </p:spPr>
      </p:pic>
      <p:sp>
        <p:nvSpPr>
          <p:cNvPr id="3" name="Oval 2">
            <a:extLst>
              <a:ext uri="{FF2B5EF4-FFF2-40B4-BE49-F238E27FC236}">
                <a16:creationId xmlns:a16="http://schemas.microsoft.com/office/drawing/2014/main" id="{F754418F-A985-554E-9AAD-22ED3ADD7A96}"/>
              </a:ext>
            </a:extLst>
          </p:cNvPr>
          <p:cNvSpPr/>
          <p:nvPr/>
        </p:nvSpPr>
        <p:spPr>
          <a:xfrm>
            <a:off x="6588760" y="4460240"/>
            <a:ext cx="2133600" cy="10838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29" name="Oval 28">
            <a:extLst>
              <a:ext uri="{FF2B5EF4-FFF2-40B4-BE49-F238E27FC236}">
                <a16:creationId xmlns:a16="http://schemas.microsoft.com/office/drawing/2014/main" id="{C61AD000-E33F-F942-80A9-67C54C6530BE}"/>
              </a:ext>
            </a:extLst>
          </p:cNvPr>
          <p:cNvSpPr/>
          <p:nvPr/>
        </p:nvSpPr>
        <p:spPr>
          <a:xfrm>
            <a:off x="1600200" y="1524000"/>
            <a:ext cx="1832067" cy="3222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52BF2BD-28BB-BE49-877E-CB33C1E664F9}"/>
              </a:ext>
            </a:extLst>
          </p:cNvPr>
          <p:cNvSpPr/>
          <p:nvPr/>
        </p:nvSpPr>
        <p:spPr>
          <a:xfrm>
            <a:off x="53452" y="3029063"/>
            <a:ext cx="1832067" cy="3222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1000"/>
                                        <p:tgtEl>
                                          <p:spTgt spid="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HELP FROM MANY OTHERS</a:t>
            </a:r>
          </a:p>
        </p:txBody>
      </p:sp>
      <p:sp>
        <p:nvSpPr>
          <p:cNvPr id="9" name="TextBox 8"/>
          <p:cNvSpPr txBox="1"/>
          <p:nvPr/>
        </p:nvSpPr>
        <p:spPr>
          <a:xfrm>
            <a:off x="228600" y="905470"/>
            <a:ext cx="8610600" cy="923330"/>
          </a:xfrm>
          <a:prstGeom prst="rect">
            <a:avLst/>
          </a:prstGeom>
          <a:noFill/>
        </p:spPr>
        <p:txBody>
          <a:bodyPr wrap="square" rtlCol="0">
            <a:spAutoFit/>
          </a:bodyPr>
          <a:lstStyle/>
          <a:p>
            <a:r>
              <a:rPr lang="en-US" dirty="0"/>
              <a:t>The FASER Collaboration has received essential support from the </a:t>
            </a:r>
            <a:r>
              <a:rPr lang="en-US" dirty="0" err="1"/>
              <a:t>Heising</a:t>
            </a:r>
            <a:r>
              <a:rPr lang="en-US" dirty="0"/>
              <a:t>-Simons and Simons Foundations, CERN, the ATLAS SCT and </a:t>
            </a:r>
            <a:r>
              <a:rPr lang="en-US" dirty="0" err="1"/>
              <a:t>LHCb</a:t>
            </a:r>
            <a:r>
              <a:rPr lang="en-US" dirty="0"/>
              <a:t> Collaborations, and also many others at CERN and elsewhere</a:t>
            </a:r>
          </a:p>
        </p:txBody>
      </p:sp>
      <p:pic>
        <p:nvPicPr>
          <p:cNvPr id="6" name="Picture 5"/>
          <p:cNvPicPr>
            <a:picLocks noChangeAspect="1"/>
          </p:cNvPicPr>
          <p:nvPr/>
        </p:nvPicPr>
        <p:blipFill rotWithShape="1">
          <a:blip r:embed="rId2"/>
          <a:srcRect l="2229" r="-247" b="-541"/>
          <a:stretch/>
        </p:blipFill>
        <p:spPr>
          <a:xfrm>
            <a:off x="1219200" y="1965324"/>
            <a:ext cx="6705600" cy="4740275"/>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43264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838200"/>
            <a:ext cx="9067800" cy="2556363"/>
          </a:xfrm>
        </p:spPr>
        <p:txBody>
          <a:bodyPr/>
          <a:lstStyle/>
          <a:p>
            <a:pPr>
              <a:buFontTx/>
              <a:buChar char="•"/>
            </a:pPr>
            <a:r>
              <a:rPr lang="en-US" dirty="0"/>
              <a:t>The beam collision axis has been located to mm accuracy by the CERN survey department.  To place FASER on this axis, a trench is required to lower the floor by 46 cm.</a:t>
            </a:r>
          </a:p>
          <a:p>
            <a:pPr>
              <a:buFontTx/>
              <a:buChar char="•"/>
            </a:pPr>
            <a:endParaRPr lang="en-US" sz="1200" dirty="0"/>
          </a:p>
          <a:p>
            <a:pPr>
              <a:buFontTx/>
              <a:buChar char="•"/>
            </a:pPr>
            <a:r>
              <a:rPr lang="en-US" dirty="0"/>
              <a:t>The trench was completed by an Italian firm just hours before COVID shut down CERN in Spring 2020.</a:t>
            </a:r>
          </a:p>
          <a:p>
            <a:pPr marL="0" indent="0" eaLnBrk="1" hangingPunct="1">
              <a:buNone/>
            </a:pPr>
            <a:endParaRPr lang="en-US"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23217929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tx1"/>
                </a:solidFill>
                <a:latin typeface="Arial" charset="0"/>
              </a:rPr>
              <a:t>PARTICLE ACCELERATORS AND COLLIDERS</a:t>
            </a:r>
          </a:p>
        </p:txBody>
      </p:sp>
      <p:sp>
        <p:nvSpPr>
          <p:cNvPr id="5123" name="Content Placeholder 2"/>
          <p:cNvSpPr>
            <a:spLocks noGrp="1"/>
          </p:cNvSpPr>
          <p:nvPr>
            <p:ph idx="1"/>
          </p:nvPr>
        </p:nvSpPr>
        <p:spPr>
          <a:xfrm>
            <a:off x="4191000" y="1018309"/>
            <a:ext cx="4800600" cy="5306292"/>
          </a:xfrm>
        </p:spPr>
        <p:txBody>
          <a:bodyPr/>
          <a:lstStyle/>
          <a:p>
            <a:pPr eaLnBrk="1" hangingPunct="1"/>
            <a:r>
              <a:rPr lang="en-US" sz="2000" dirty="0">
                <a:latin typeface="Arial" charset="0"/>
              </a:rPr>
              <a:t>In the 1930’s, E. O. Lawrence made a cyclotron, which accelerated particles to higher velocities and energies.</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 first cyclotron was small, but soon, bigger accelerators </a:t>
            </a:r>
            <a:r>
              <a:rPr lang="en-US" sz="2000" dirty="0">
                <a:latin typeface="Arial" charset="0"/>
                <a:sym typeface="Wingdings" pitchFamily="2" charset="2"/>
              </a:rPr>
              <a:t>led to higher energies, which allowed heavier particles to be produced and discovered.</a:t>
            </a:r>
          </a:p>
          <a:p>
            <a:pPr eaLnBrk="1" hangingPunct="1"/>
            <a:endParaRPr lang="en-US" sz="1200" dirty="0">
              <a:latin typeface="Arial" charset="0"/>
              <a:sym typeface="Wingdings" pitchFamily="2" charset="2"/>
            </a:endParaRPr>
          </a:p>
        </p:txBody>
      </p:sp>
      <p:pic>
        <p:nvPicPr>
          <p:cNvPr id="4" name="Picture 3">
            <a:extLst>
              <a:ext uri="{FF2B5EF4-FFF2-40B4-BE49-F238E27FC236}">
                <a16:creationId xmlns:a16="http://schemas.microsoft.com/office/drawing/2014/main" id="{33D2C073-39A1-0145-97A5-B66BD50F87AF}"/>
              </a:ext>
            </a:extLst>
          </p:cNvPr>
          <p:cNvPicPr>
            <a:picLocks noChangeAspect="1"/>
          </p:cNvPicPr>
          <p:nvPr/>
        </p:nvPicPr>
        <p:blipFill>
          <a:blip r:embed="rId2"/>
          <a:stretch>
            <a:fillRect/>
          </a:stretch>
        </p:blipFill>
        <p:spPr>
          <a:xfrm>
            <a:off x="381000" y="1066800"/>
            <a:ext cx="3733800" cy="5197450"/>
          </a:xfrm>
          <a:prstGeom prst="rect">
            <a:avLst/>
          </a:prstGeom>
        </p:spPr>
      </p:pic>
      <p:pic>
        <p:nvPicPr>
          <p:cNvPr id="7" name="Picture 6">
            <a:extLst>
              <a:ext uri="{FF2B5EF4-FFF2-40B4-BE49-F238E27FC236}">
                <a16:creationId xmlns:a16="http://schemas.microsoft.com/office/drawing/2014/main" id="{AFFE3EA0-DAB1-6D4D-8CB6-04E8EB4D310F}"/>
              </a:ext>
            </a:extLst>
          </p:cNvPr>
          <p:cNvPicPr>
            <a:picLocks noChangeAspect="1"/>
          </p:cNvPicPr>
          <p:nvPr/>
        </p:nvPicPr>
        <p:blipFill>
          <a:blip r:embed="rId3"/>
          <a:stretch>
            <a:fillRect/>
          </a:stretch>
        </p:blipFill>
        <p:spPr>
          <a:xfrm>
            <a:off x="4958443" y="2362200"/>
            <a:ext cx="3265714" cy="1828800"/>
          </a:xfrm>
          <a:prstGeom prst="rect">
            <a:avLst/>
          </a:prstGeom>
        </p:spPr>
      </p:pic>
    </p:spTree>
    <p:extLst>
      <p:ext uri="{BB962C8B-B14F-4D97-AF65-F5344CB8AC3E}">
        <p14:creationId xmlns:p14="http://schemas.microsoft.com/office/powerpoint/2010/main" val="41499244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55662"/>
            <a:ext cx="8915400" cy="5392738"/>
          </a:xfrm>
        </p:spPr>
        <p:txBody>
          <a:bodyPr>
            <a:noAutofit/>
          </a:bodyPr>
          <a:lstStyle/>
          <a:p>
            <a:r>
              <a:rPr lang="en-US" sz="2000" dirty="0"/>
              <a:t>The signal is spectacular: 2 </a:t>
            </a:r>
            <a:r>
              <a:rPr lang="en-US" sz="2000" dirty="0" err="1"/>
              <a:t>TeV</a:t>
            </a:r>
            <a:r>
              <a:rPr lang="en-US" sz="2000" dirty="0"/>
              <a:t>, opposite-sign charged tracks pointing back to ATLAS IP; a “light shining through (100 m-thick) wall” experiment.</a:t>
            </a:r>
          </a:p>
          <a:p>
            <a:r>
              <a:rPr lang="en-US" sz="2000" dirty="0"/>
              <a:t>Permanent dipole magnets split the charged tracks, which are detected by 3 tracking stations and a calorimeter.</a:t>
            </a:r>
          </a:p>
          <a:p>
            <a:r>
              <a:rPr lang="en-US" sz="2000" dirty="0"/>
              <a:t>Scintillators veto incoming charged tracks.  </a:t>
            </a:r>
            <a:endParaRPr lang="en-US" sz="18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908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7248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These magnets are 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29252170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8 ATLAS SCT modules per tracking plane, 3 tracking planes per tracking station, 3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320800" y="1676400"/>
            <a:ext cx="6502400" cy="4876800"/>
          </a:xfrm>
          <a:prstGeom prst="rect">
            <a:avLst/>
          </a:prstGeom>
        </p:spPr>
      </p:pic>
    </p:spTree>
    <p:extLst>
      <p:ext uri="{BB962C8B-B14F-4D97-AF65-F5344CB8AC3E}">
        <p14:creationId xmlns:p14="http://schemas.microsoft.com/office/powerpoint/2010/main" val="33580070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67085-54F2-6842-B1FB-54D872012B30}"/>
              </a:ext>
            </a:extLst>
          </p:cNvPr>
          <p:cNvPicPr>
            <a:picLocks noChangeAspect="1"/>
          </p:cNvPicPr>
          <p:nvPr/>
        </p:nvPicPr>
        <p:blipFill>
          <a:blip r:embed="rId2"/>
          <a:stretch>
            <a:fillRect/>
          </a:stretch>
        </p:blipFill>
        <p:spPr>
          <a:xfrm>
            <a:off x="20514" y="0"/>
            <a:ext cx="9135173" cy="685800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28600"/>
            <a:ext cx="6858000" cy="441325"/>
          </a:xfrm>
        </p:spPr>
        <p:txBody>
          <a:bodyPr/>
          <a:lstStyle/>
          <a:p>
            <a:r>
              <a:rPr lang="en-US" dirty="0">
                <a:solidFill>
                  <a:schemeClr val="bg1"/>
                </a:solidFill>
              </a:rPr>
              <a:t>FASER CONSTRUCTION STATUS</a:t>
            </a:r>
          </a:p>
        </p:txBody>
      </p:sp>
    </p:spTree>
    <p:extLst>
      <p:ext uri="{BB962C8B-B14F-4D97-AF65-F5344CB8AC3E}">
        <p14:creationId xmlns:p14="http://schemas.microsoft.com/office/powerpoint/2010/main" val="116031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3686683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44475"/>
            <a:ext cx="6858000" cy="441325"/>
          </a:xfrm>
        </p:spPr>
        <p:txBody>
          <a:bodyPr/>
          <a:lstStyle/>
          <a:p>
            <a:r>
              <a:rPr lang="en-US" dirty="0">
                <a:solidFill>
                  <a:schemeClr val="tx1"/>
                </a:solidFill>
              </a:rPr>
              <a:t>FASER INSTALLATION</a:t>
            </a:r>
          </a:p>
        </p:txBody>
      </p:sp>
      <p:pic>
        <p:nvPicPr>
          <p:cNvPr id="4" name="Picture 3">
            <a:extLst>
              <a:ext uri="{FF2B5EF4-FFF2-40B4-BE49-F238E27FC236}">
                <a16:creationId xmlns:a16="http://schemas.microsoft.com/office/drawing/2014/main" id="{51CDB237-48DA-A144-B0DA-051EC9767855}"/>
              </a:ext>
            </a:extLst>
          </p:cNvPr>
          <p:cNvPicPr>
            <a:picLocks noChangeAspect="1"/>
          </p:cNvPicPr>
          <p:nvPr/>
        </p:nvPicPr>
        <p:blipFill>
          <a:blip r:embed="rId2"/>
          <a:stretch>
            <a:fillRect/>
          </a:stretch>
        </p:blipFill>
        <p:spPr>
          <a:xfrm>
            <a:off x="212693" y="990600"/>
            <a:ext cx="8718614" cy="5346700"/>
          </a:xfrm>
          <a:prstGeom prst="rect">
            <a:avLst/>
          </a:prstGeom>
        </p:spPr>
      </p:pic>
    </p:spTree>
    <p:extLst>
      <p:ext uri="{BB962C8B-B14F-4D97-AF65-F5344CB8AC3E}">
        <p14:creationId xmlns:p14="http://schemas.microsoft.com/office/powerpoint/2010/main" val="3057603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44475"/>
            <a:ext cx="6858000" cy="441325"/>
          </a:xfrm>
        </p:spPr>
        <p:txBody>
          <a:bodyPr/>
          <a:lstStyle/>
          <a:p>
            <a:r>
              <a:rPr lang="en-US" dirty="0">
                <a:solidFill>
                  <a:schemeClr val="tx1"/>
                </a:solidFill>
              </a:rPr>
              <a:t>FASER INSTALLATION</a:t>
            </a:r>
          </a:p>
        </p:txBody>
      </p:sp>
      <p:pic>
        <p:nvPicPr>
          <p:cNvPr id="5" name="Picture 4">
            <a:extLst>
              <a:ext uri="{FF2B5EF4-FFF2-40B4-BE49-F238E27FC236}">
                <a16:creationId xmlns:a16="http://schemas.microsoft.com/office/drawing/2014/main" id="{B79AF2BC-1872-5F42-ADB9-EBAA71C5266F}"/>
              </a:ext>
            </a:extLst>
          </p:cNvPr>
          <p:cNvPicPr>
            <a:picLocks noChangeAspect="1"/>
          </p:cNvPicPr>
          <p:nvPr/>
        </p:nvPicPr>
        <p:blipFill>
          <a:blip r:embed="rId2"/>
          <a:stretch>
            <a:fillRect/>
          </a:stretch>
        </p:blipFill>
        <p:spPr>
          <a:xfrm>
            <a:off x="647700" y="838200"/>
            <a:ext cx="7848600" cy="5736140"/>
          </a:xfrm>
          <a:prstGeom prst="rect">
            <a:avLst/>
          </a:prstGeom>
        </p:spPr>
      </p:pic>
    </p:spTree>
    <p:extLst>
      <p:ext uri="{BB962C8B-B14F-4D97-AF65-F5344CB8AC3E}">
        <p14:creationId xmlns:p14="http://schemas.microsoft.com/office/powerpoint/2010/main" val="1762506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44475"/>
            <a:ext cx="6858000" cy="441325"/>
          </a:xfrm>
        </p:spPr>
        <p:txBody>
          <a:bodyPr/>
          <a:lstStyle/>
          <a:p>
            <a:r>
              <a:rPr lang="en-US" dirty="0">
                <a:solidFill>
                  <a:schemeClr val="tx1"/>
                </a:solidFill>
              </a:rPr>
              <a:t>FASER INSTALLATION</a:t>
            </a:r>
          </a:p>
        </p:txBody>
      </p:sp>
      <p:pic>
        <p:nvPicPr>
          <p:cNvPr id="4" name="Picture 3">
            <a:extLst>
              <a:ext uri="{FF2B5EF4-FFF2-40B4-BE49-F238E27FC236}">
                <a16:creationId xmlns:a16="http://schemas.microsoft.com/office/drawing/2014/main" id="{0D8479C2-FE3D-194B-95E7-A4A1B751E388}"/>
              </a:ext>
            </a:extLst>
          </p:cNvPr>
          <p:cNvPicPr>
            <a:picLocks noChangeAspect="1"/>
          </p:cNvPicPr>
          <p:nvPr/>
        </p:nvPicPr>
        <p:blipFill>
          <a:blip r:embed="rId2"/>
          <a:stretch>
            <a:fillRect/>
          </a:stretch>
        </p:blipFill>
        <p:spPr>
          <a:xfrm>
            <a:off x="2362200" y="821589"/>
            <a:ext cx="4622800" cy="5999443"/>
          </a:xfrm>
          <a:prstGeom prst="rect">
            <a:avLst/>
          </a:prstGeom>
        </p:spPr>
      </p:pic>
    </p:spTree>
    <p:extLst>
      <p:ext uri="{BB962C8B-B14F-4D97-AF65-F5344CB8AC3E}">
        <p14:creationId xmlns:p14="http://schemas.microsoft.com/office/powerpoint/2010/main" val="4158016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44475"/>
            <a:ext cx="6858000" cy="441325"/>
          </a:xfrm>
        </p:spPr>
        <p:txBody>
          <a:bodyPr/>
          <a:lstStyle/>
          <a:p>
            <a:r>
              <a:rPr lang="en-US" dirty="0">
                <a:solidFill>
                  <a:schemeClr val="tx1"/>
                </a:solidFill>
              </a:rPr>
              <a:t>FASER INSTALLATION</a:t>
            </a:r>
          </a:p>
        </p:txBody>
      </p:sp>
      <p:pic>
        <p:nvPicPr>
          <p:cNvPr id="4" name="Picture 3">
            <a:extLst>
              <a:ext uri="{FF2B5EF4-FFF2-40B4-BE49-F238E27FC236}">
                <a16:creationId xmlns:a16="http://schemas.microsoft.com/office/drawing/2014/main" id="{D4970D4D-62E5-7A4F-8184-D056CF164E0C}"/>
              </a:ext>
            </a:extLst>
          </p:cNvPr>
          <p:cNvPicPr>
            <a:picLocks noChangeAspect="1"/>
          </p:cNvPicPr>
          <p:nvPr/>
        </p:nvPicPr>
        <p:blipFill>
          <a:blip r:embed="rId2"/>
          <a:stretch>
            <a:fillRect/>
          </a:stretch>
        </p:blipFill>
        <p:spPr>
          <a:xfrm>
            <a:off x="152400" y="838200"/>
            <a:ext cx="8832850" cy="5612727"/>
          </a:xfrm>
          <a:prstGeom prst="rect">
            <a:avLst/>
          </a:prstGeom>
        </p:spPr>
      </p:pic>
    </p:spTree>
    <p:extLst>
      <p:ext uri="{BB962C8B-B14F-4D97-AF65-F5344CB8AC3E}">
        <p14:creationId xmlns:p14="http://schemas.microsoft.com/office/powerpoint/2010/main" val="1127864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1295400" y="244475"/>
            <a:ext cx="6858000" cy="441325"/>
          </a:xfrm>
        </p:spPr>
        <p:txBody>
          <a:bodyPr/>
          <a:lstStyle/>
          <a:p>
            <a:r>
              <a:rPr lang="en-US" dirty="0">
                <a:solidFill>
                  <a:schemeClr val="tx1"/>
                </a:solidFill>
              </a:rPr>
              <a:t>FASER INSTALLATION</a:t>
            </a:r>
          </a:p>
        </p:txBody>
      </p:sp>
      <p:pic>
        <p:nvPicPr>
          <p:cNvPr id="4" name="Picture 3">
            <a:extLst>
              <a:ext uri="{FF2B5EF4-FFF2-40B4-BE49-F238E27FC236}">
                <a16:creationId xmlns:a16="http://schemas.microsoft.com/office/drawing/2014/main" id="{A3645FE9-57ED-904E-B103-9270C514E1F8}"/>
              </a:ext>
            </a:extLst>
          </p:cNvPr>
          <p:cNvPicPr>
            <a:picLocks noChangeAspect="1"/>
          </p:cNvPicPr>
          <p:nvPr/>
        </p:nvPicPr>
        <p:blipFill>
          <a:blip r:embed="rId2"/>
          <a:stretch>
            <a:fillRect/>
          </a:stretch>
        </p:blipFill>
        <p:spPr>
          <a:xfrm>
            <a:off x="152400" y="1371600"/>
            <a:ext cx="8711921" cy="4616450"/>
          </a:xfrm>
          <a:prstGeom prst="rect">
            <a:avLst/>
          </a:prstGeom>
        </p:spPr>
      </p:pic>
    </p:spTree>
    <p:extLst>
      <p:ext uri="{BB962C8B-B14F-4D97-AF65-F5344CB8AC3E}">
        <p14:creationId xmlns:p14="http://schemas.microsoft.com/office/powerpoint/2010/main" val="3097725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63F8F-F0DE-5644-B6A7-A84BFB18D6B4}"/>
              </a:ext>
            </a:extLst>
          </p:cNvPr>
          <p:cNvGrpSpPr/>
          <p:nvPr/>
        </p:nvGrpSpPr>
        <p:grpSpPr>
          <a:xfrm>
            <a:off x="0" y="1"/>
            <a:ext cx="9144000" cy="6857999"/>
            <a:chOff x="1600200" y="838201"/>
            <a:chExt cx="8991600" cy="5891491"/>
          </a:xfrm>
        </p:grpSpPr>
        <p:pic>
          <p:nvPicPr>
            <p:cNvPr id="8" name="Picture 7">
              <a:extLst>
                <a:ext uri="{FF2B5EF4-FFF2-40B4-BE49-F238E27FC236}">
                  <a16:creationId xmlns:a16="http://schemas.microsoft.com/office/drawing/2014/main" id="{D5A822B3-D906-5D45-8445-5B38505F8A8D}"/>
                </a:ext>
              </a:extLst>
            </p:cNvPr>
            <p:cNvPicPr>
              <a:picLocks noChangeAspect="1"/>
            </p:cNvPicPr>
            <p:nvPr/>
          </p:nvPicPr>
          <p:blipFill>
            <a:blip r:embed="rId3"/>
            <a:stretch>
              <a:fillRect/>
            </a:stretch>
          </p:blipFill>
          <p:spPr>
            <a:xfrm>
              <a:off x="1600200" y="838201"/>
              <a:ext cx="8991600" cy="5891491"/>
            </a:xfrm>
            <a:prstGeom prst="rect">
              <a:avLst/>
            </a:prstGeom>
          </p:spPr>
        </p:pic>
        <p:grpSp>
          <p:nvGrpSpPr>
            <p:cNvPr id="9" name="Group 8">
              <a:extLst>
                <a:ext uri="{FF2B5EF4-FFF2-40B4-BE49-F238E27FC236}">
                  <a16:creationId xmlns:a16="http://schemas.microsoft.com/office/drawing/2014/main" id="{76D33021-5949-6745-A755-6B5C26522A69}"/>
                </a:ext>
              </a:extLst>
            </p:cNvPr>
            <p:cNvGrpSpPr/>
            <p:nvPr/>
          </p:nvGrpSpPr>
          <p:grpSpPr>
            <a:xfrm>
              <a:off x="7452450" y="3098221"/>
              <a:ext cx="780273" cy="530060"/>
              <a:chOff x="6095754" y="2680049"/>
              <a:chExt cx="595041" cy="530060"/>
            </a:xfrm>
          </p:grpSpPr>
          <p:cxnSp>
            <p:nvCxnSpPr>
              <p:cNvPr id="10" name="Elbow Connector 9">
                <a:extLst>
                  <a:ext uri="{FF2B5EF4-FFF2-40B4-BE49-F238E27FC236}">
                    <a16:creationId xmlns:a16="http://schemas.microsoft.com/office/drawing/2014/main" id="{02A5DB61-AE4C-4440-852B-48DF6EA579A5}"/>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2CACDE-5B74-1548-81B4-A4FBED8231A1}"/>
                  </a:ext>
                </a:extLst>
              </p:cNvPr>
              <p:cNvSpPr txBox="1"/>
              <p:nvPr/>
            </p:nvSpPr>
            <p:spPr>
              <a:xfrm>
                <a:off x="6095754" y="3011808"/>
                <a:ext cx="565539" cy="198301"/>
              </a:xfrm>
              <a:prstGeom prst="rect">
                <a:avLst/>
              </a:prstGeom>
              <a:noFill/>
            </p:spPr>
            <p:txBody>
              <a:bodyPr wrap="square" rtlCol="0">
                <a:spAutoFit/>
              </a:bodyPr>
              <a:lstStyle/>
              <a:p>
                <a:r>
                  <a:rPr lang="en-US" sz="900" dirty="0">
                    <a:solidFill>
                      <a:schemeClr val="bg1">
                        <a:lumMod val="95000"/>
                      </a:schemeClr>
                    </a:solidFill>
                  </a:rPr>
                  <a:t>FASER</a:t>
                </a:r>
              </a:p>
            </p:txBody>
          </p:sp>
          <p:sp>
            <p:nvSpPr>
              <p:cNvPr id="12" name="TextBox 11">
                <a:extLst>
                  <a:ext uri="{FF2B5EF4-FFF2-40B4-BE49-F238E27FC236}">
                    <a16:creationId xmlns:a16="http://schemas.microsoft.com/office/drawing/2014/main" id="{33E7FFD1-13B0-AB49-A46A-E9251123D41D}"/>
                  </a:ext>
                </a:extLst>
              </p:cNvPr>
              <p:cNvSpPr txBox="1"/>
              <p:nvPr/>
            </p:nvSpPr>
            <p:spPr>
              <a:xfrm>
                <a:off x="6501069" y="2680049"/>
                <a:ext cx="189726" cy="369332"/>
              </a:xfrm>
              <a:prstGeom prst="rect">
                <a:avLst/>
              </a:prstGeom>
              <a:noFill/>
            </p:spPr>
            <p:txBody>
              <a:bodyPr wrap="none" rtlCol="0">
                <a:spAutoFit/>
              </a:bodyPr>
              <a:lstStyle/>
              <a:p>
                <a:r>
                  <a:rPr lang="en-US" dirty="0">
                    <a:solidFill>
                      <a:schemeClr val="bg1"/>
                    </a:solidFill>
                  </a:rPr>
                  <a:t>.</a:t>
                </a:r>
              </a:p>
            </p:txBody>
          </p:sp>
        </p:grpSp>
      </p:grpSp>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76200" y="5713412"/>
            <a:ext cx="8991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FFFF1A"/>
                </a:solidFill>
              </a:rPr>
              <a:t>  Colliding protons at a center-of-mass energy of 13 </a:t>
            </a:r>
            <a:r>
              <a:rPr lang="en-US" altLang="en-US" sz="2400" dirty="0" err="1">
                <a:solidFill>
                  <a:srgbClr val="FFFF1A"/>
                </a:solidFill>
              </a:rPr>
              <a:t>TeV</a:t>
            </a:r>
            <a:endParaRPr lang="en-US" altLang="en-US" sz="2400" dirty="0">
              <a:solidFill>
                <a:srgbClr val="FFFF1A"/>
              </a:solidFill>
            </a:endParaRP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LARGE HADRON COLLIDER</a:t>
            </a:r>
          </a:p>
        </p:txBody>
      </p:sp>
      <p:sp>
        <p:nvSpPr>
          <p:cNvPr id="6" name="Content Placeholder 2">
            <a:extLst>
              <a:ext uri="{FF2B5EF4-FFF2-40B4-BE49-F238E27FC236}">
                <a16:creationId xmlns:a16="http://schemas.microsoft.com/office/drawing/2014/main" id="{5AD1C6BD-29AB-DA40-A93F-C376139307C7}"/>
              </a:ext>
            </a:extLst>
          </p:cNvPr>
          <p:cNvSpPr txBox="1">
            <a:spLocks noChangeArrowheads="1"/>
          </p:cNvSpPr>
          <p:nvPr/>
        </p:nvSpPr>
        <p:spPr bwMode="auto">
          <a:xfrm>
            <a:off x="0" y="1347453"/>
            <a:ext cx="9144000" cy="522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dirty="0">
                <a:solidFill>
                  <a:srgbClr val="FFFF00"/>
                </a:solidFill>
              </a:rPr>
              <a:t>The latest realization of Lawrence’s vision: the LHC in Geneva</a:t>
            </a:r>
          </a:p>
        </p:txBody>
      </p:sp>
    </p:spTree>
    <p:extLst>
      <p:ext uri="{BB962C8B-B14F-4D97-AF65-F5344CB8AC3E}">
        <p14:creationId xmlns:p14="http://schemas.microsoft.com/office/powerpoint/2010/main" val="588729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38006-7BFB-484D-B80A-EC09E970E22E}"/>
              </a:ext>
            </a:extLst>
          </p:cNvPr>
          <p:cNvPicPr>
            <a:picLocks noChangeAspect="1"/>
          </p:cNvPicPr>
          <p:nvPr/>
        </p:nvPicPr>
        <p:blipFill>
          <a:blip r:embed="rId2"/>
          <a:stretch>
            <a:fillRect/>
          </a:stretch>
        </p:blipFill>
        <p:spPr>
          <a:xfrm>
            <a:off x="0" y="-74821"/>
            <a:ext cx="9239250" cy="6936133"/>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2805426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457094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err="1"/>
              <a:t>FASER</a:t>
            </a:r>
            <a:r>
              <a:rPr lang="en-US" sz="4400" b="1" dirty="0" err="1">
                <a:latin typeface="Symbol" pitchFamily="2" charset="2"/>
              </a:rPr>
              <a:t>n</a:t>
            </a:r>
            <a:endParaRPr lang="en-US" sz="4400" b="1" dirty="0">
              <a:latin typeface="Symbol" pitchFamily="2" charset="2"/>
            </a:endParaRPr>
          </a:p>
          <a:p>
            <a:pPr marL="0" indent="0" eaLnBrk="1" hangingPunct="1">
              <a:buNone/>
            </a:pPr>
            <a:endParaRPr lang="en-US"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4953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91440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neutrinos.</a:t>
                </a:r>
              </a:p>
              <a:p>
                <a:pPr eaLnBrk="1" hangingPunct="1"/>
                <a:endParaRPr lang="en-US" sz="1200" dirty="0">
                  <a:latin typeface="Arial" charset="0"/>
                </a:endParaRPr>
              </a:p>
              <a:p>
                <a:pPr eaLnBrk="1" hangingPunct="1"/>
                <a:r>
                  <a:rPr lang="en-US" sz="2000" dirty="0">
                    <a:latin typeface="Arial" charset="0"/>
                  </a:rPr>
                  <a:t>But the high-energy ones, which interact most strongly, are overwhelmingly produced in the far forward direction, travel down the beampipe, and escape all existing detectors.  </a:t>
                </a:r>
                <a:r>
                  <a:rPr lang="en-US" sz="2000" b="1" dirty="0">
                    <a:latin typeface="Arial" charset="0"/>
                  </a:rPr>
                  <a:t>No collider neutrino has ever been detected.</a:t>
                </a:r>
              </a:p>
              <a:p>
                <a:pPr lvl="1"/>
                <a:r>
                  <a:rPr lang="en-US" sz="1800" dirty="0">
                    <a:latin typeface="Arial" charset="0"/>
                  </a:rPr>
                  <a:t>If they can be detected, there is a rich SM physics program: all flavors are produced(</a:t>
                </a:r>
                <a:r>
                  <a:rPr lang="en-US" sz="1800" dirty="0">
                    <a:latin typeface="Symbol" pitchFamily="2" charset="2"/>
                  </a:rPr>
                  <a:t>p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p>
              <a:p>
                <a:pPr marL="0" indent="0" algn="r">
                  <a:buNone/>
                </a:pPr>
                <a:endParaRPr lang="en-US" sz="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a:t>
                </a:r>
              </a:p>
              <a:p>
                <a:pPr marL="0" indent="0" algn="r">
                  <a:buNone/>
                </a:pPr>
                <a:endParaRPr lang="en-US" sz="800" dirty="0">
                  <a:latin typeface="+mj-lt"/>
                  <a:sym typeface="Wingdings" pitchFamily="2" charset="2"/>
                </a:endParaRPr>
              </a:p>
              <a:p>
                <a:r>
                  <a:rPr lang="en-US" sz="2000" dirty="0">
                    <a:latin typeface="+mj-lt"/>
                    <a:sym typeface="Wingdings" pitchFamily="2" charset="2"/>
                  </a:rPr>
                  <a:t>Currently two experiments targeting this opportunity: </a:t>
                </a:r>
                <a:r>
                  <a:rPr lang="en-US" sz="2000" dirty="0" err="1">
                    <a:latin typeface="+mj-lt"/>
                    <a:sym typeface="Wingdings" pitchFamily="2" charset="2"/>
                  </a:rPr>
                  <a:t>FASER</a:t>
                </a:r>
                <a:r>
                  <a:rPr lang="en-US" sz="2000" dirty="0" err="1">
                    <a:latin typeface="Symbol" pitchFamily="2" charset="2"/>
                    <a:sym typeface="Wingdings" pitchFamily="2" charset="2"/>
                  </a:rPr>
                  <a:t>n</a:t>
                </a:r>
                <a:r>
                  <a:rPr lang="en-US" sz="2000" dirty="0">
                    <a:latin typeface="+mj-lt"/>
                    <a:sym typeface="Wingdings" pitchFamily="2" charset="2"/>
                  </a:rPr>
                  <a:t>, to be located just in front of FASER in TI12, and SND, proposed for the opposite side of ATLAS in TI18.</a:t>
                </a:r>
              </a:p>
              <a:p>
                <a:endParaRPr lang="en-US" sz="2000" dirty="0">
                  <a:latin typeface="Arial" charset="0"/>
                </a:endParaRPr>
              </a:p>
              <a:p>
                <a:endParaRPr lang="en-US" sz="2000" dirty="0">
                  <a:latin typeface="Arial" charset="0"/>
                </a:endParaRPr>
              </a:p>
              <a:p>
                <a:endParaRPr lang="en-US" dirty="0">
                  <a:latin typeface="Arial" charset="0"/>
                </a:endParaRPr>
              </a:p>
              <a:p>
                <a:pPr marL="0" indent="0">
                  <a:buNone/>
                </a:pPr>
                <a:endParaRPr lang="en-US"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914400"/>
                <a:ext cx="8991600" cy="5562600"/>
              </a:xfrm>
              <a:blipFill>
                <a:blip r:embed="rId3"/>
                <a:stretch>
                  <a:fillRect l="-705" t="-683" r="-846"/>
                </a:stretch>
              </a:blipFill>
            </p:spPr>
            <p:txBody>
              <a:bodyPr/>
              <a:lstStyle/>
              <a:p>
                <a:r>
                  <a:rPr lang="en-US">
                    <a:noFill/>
                  </a:rPr>
                  <a:t> </a:t>
                </a:r>
              </a:p>
            </p:txBody>
          </p:sp>
        </mc:Fallback>
      </mc:AlternateContent>
    </p:spTree>
    <p:extLst>
      <p:ext uri="{BB962C8B-B14F-4D97-AF65-F5344CB8AC3E}">
        <p14:creationId xmlns:p14="http://schemas.microsoft.com/office/powerpoint/2010/main" val="412749667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FLUXES</a:t>
            </a:r>
          </a:p>
        </p:txBody>
      </p:sp>
      <p:sp>
        <p:nvSpPr>
          <p:cNvPr id="5123" name="Content Placeholder 2"/>
          <p:cNvSpPr>
            <a:spLocks noGrp="1"/>
          </p:cNvSpPr>
          <p:nvPr>
            <p:ph idx="1"/>
          </p:nvPr>
        </p:nvSpPr>
        <p:spPr>
          <a:xfrm>
            <a:off x="252412" y="838200"/>
            <a:ext cx="5326816" cy="3429000"/>
          </a:xfrm>
        </p:spPr>
        <p:txBody>
          <a:bodyPr/>
          <a:lstStyle/>
          <a:p>
            <a:r>
              <a:rPr lang="en-US" sz="2000" dirty="0"/>
              <a:t>In fact, we have probably already seen our first </a:t>
            </a:r>
            <a:r>
              <a:rPr lang="en-US" sz="2000" dirty="0" err="1"/>
              <a:t>TeV</a:t>
            </a:r>
            <a:r>
              <a:rPr lang="en-US" sz="2000" dirty="0"/>
              <a:t> collider neutrino.</a:t>
            </a:r>
          </a:p>
          <a:p>
            <a:endParaRPr lang="en-US" sz="1200" dirty="0"/>
          </a:p>
          <a:p>
            <a:r>
              <a:rPr lang="en-US" sz="2000" dirty="0"/>
              <a:t>2018: FASER pilot ~30 kg emulsion detectors collected 12.5 fb</a:t>
            </a:r>
            <a:r>
              <a:rPr lang="en-US" sz="2000" baseline="30000" dirty="0"/>
              <a:t>-1</a:t>
            </a:r>
            <a:r>
              <a:rPr lang="en-US" sz="2000" dirty="0"/>
              <a:t> on the beam collision axis (installed and removed during Technical Stops).</a:t>
            </a:r>
          </a:p>
          <a:p>
            <a:endParaRPr lang="en-US" sz="1200" dirty="0"/>
          </a:p>
          <a:p>
            <a:r>
              <a:rPr lang="en-US" sz="2000" dirty="0"/>
              <a:t>Expect ~10 neutrino interactions.  Several neutral vertices identified, likely to be neutrinos.  Analysis ongoing.</a:t>
            </a:r>
          </a:p>
          <a:p>
            <a:endParaRPr lang="en-US" sz="1800" dirty="0"/>
          </a:p>
          <a:p>
            <a:endParaRPr lang="en-US" sz="1800" dirty="0"/>
          </a:p>
          <a:p>
            <a:endParaRPr lang="en-US" sz="1800" dirty="0"/>
          </a:p>
          <a:p>
            <a:pPr marL="0" indent="0">
              <a:buNone/>
            </a:pPr>
            <a:endParaRPr lang="en-US" sz="1800" dirty="0"/>
          </a:p>
          <a:p>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0" name="Picture 9">
            <a:extLst>
              <a:ext uri="{FF2B5EF4-FFF2-40B4-BE49-F238E27FC236}">
                <a16:creationId xmlns:a16="http://schemas.microsoft.com/office/drawing/2014/main" id="{84573A52-871F-2A46-82C7-9F5EE140AA91}"/>
              </a:ext>
            </a:extLst>
          </p:cNvPr>
          <p:cNvPicPr>
            <a:picLocks noChangeAspect="1"/>
          </p:cNvPicPr>
          <p:nvPr/>
        </p:nvPicPr>
        <p:blipFill rotWithShape="1">
          <a:blip r:embed="rId4"/>
          <a:srcRect r="31677"/>
          <a:stretch/>
        </p:blipFill>
        <p:spPr>
          <a:xfrm>
            <a:off x="533400" y="4383021"/>
            <a:ext cx="4876800" cy="2125388"/>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spTree>
    <p:extLst>
      <p:ext uri="{BB962C8B-B14F-4D97-AF65-F5344CB8AC3E}">
        <p14:creationId xmlns:p14="http://schemas.microsoft.com/office/powerpoint/2010/main" val="25241043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15400" cy="5392738"/>
          </a:xfrm>
        </p:spPr>
        <p:txBody>
          <a:bodyPr>
            <a:noAutofit/>
          </a:bodyPr>
          <a:lstStyle/>
          <a:p>
            <a:r>
              <a:rPr lang="en-US" sz="2000" dirty="0" err="1"/>
              <a:t>FASER</a:t>
            </a:r>
            <a:r>
              <a:rPr lang="en-US" sz="2000" dirty="0" err="1">
                <a:latin typeface="Symbol" pitchFamily="2" charset="2"/>
              </a:rPr>
              <a:t>n</a:t>
            </a:r>
            <a:r>
              <a:rPr lang="en-US" sz="2000" dirty="0"/>
              <a:t> is designed to detect neutrinos of all flavors. </a:t>
            </a:r>
          </a:p>
          <a:p>
            <a:pPr lvl="1"/>
            <a:r>
              <a:rPr lang="en-US" sz="1800" dirty="0"/>
              <a:t>25cm x 30cm x 1.1m detector consisting of 770 emulsion layers interleaved with 1mm-thick tungsten plates. </a:t>
            </a:r>
          </a:p>
          <a:p>
            <a:pPr lvl="1"/>
            <a:r>
              <a:rPr lang="en-US" sz="1800" dirty="0"/>
              <a:t>Emulsion is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2022-24: </a:t>
            </a:r>
            <a:r>
              <a:rPr lang="en-US" sz="2000" dirty="0" err="1"/>
              <a:t>FASER</a:t>
            </a:r>
            <a:r>
              <a:rPr lang="en-US" sz="2000" dirty="0" err="1">
                <a:latin typeface="Symbol" pitchFamily="2" charset="2"/>
              </a:rPr>
              <a:t>n</a:t>
            </a:r>
            <a:r>
              <a:rPr lang="en-US" sz="2000" dirty="0"/>
              <a:t> will collect data with 1.1-tonne detector in Run 3</a:t>
            </a:r>
          </a:p>
          <a:p>
            <a:pPr lvl="1"/>
            <a:r>
              <a:rPr lang="en-US" sz="1800" dirty="0"/>
              <a:t>Will detect the first collider neutrino.</a:t>
            </a:r>
          </a:p>
          <a:p>
            <a:pPr lvl="1"/>
            <a:r>
              <a:rPr lang="en-US" sz="1800" dirty="0"/>
              <a:t>Will 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Will double the world’s supply of tau neutrinos.</a:t>
            </a:r>
          </a:p>
          <a:p>
            <a:pPr lvl="1"/>
            <a:r>
              <a:rPr lang="en-US" sz="1800" dirty="0"/>
              <a:t>Will be able to 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76200" y="838200"/>
            <a:ext cx="89916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dirty="0"/>
              <a:t>A new target for particle physics experiments: light and weakly-interacting particles at the lifetime frontier.</a:t>
            </a:r>
          </a:p>
          <a:p>
            <a:pPr marL="342900" indent="-342900">
              <a:spcBef>
                <a:spcPct val="20000"/>
              </a:spcBef>
              <a:buFontTx/>
              <a:buChar char="•"/>
            </a:pPr>
            <a:endParaRPr lang="en-US" sz="1200" dirty="0"/>
          </a:p>
          <a:p>
            <a:pPr marL="342900" indent="-342900">
              <a:spcBef>
                <a:spcPct val="20000"/>
              </a:spcBef>
              <a:buFontTx/>
              <a:buChar char="•"/>
            </a:pPr>
            <a:r>
              <a:rPr lang="en-US" sz="2000" dirty="0"/>
              <a:t>Fast, small, cheap experiments can provide world-leading sensitivities.</a:t>
            </a:r>
          </a:p>
          <a:p>
            <a:pPr marL="342900" indent="-342900">
              <a:spcBef>
                <a:spcPct val="20000"/>
              </a:spcBef>
              <a:buFontTx/>
              <a:buChar char="•"/>
            </a:pPr>
            <a:endParaRPr lang="en-US" sz="1200" dirty="0"/>
          </a:p>
          <a:p>
            <a:pPr marL="342900" indent="-342900">
              <a:spcBef>
                <a:spcPct val="20000"/>
              </a:spcBef>
              <a:buFontTx/>
              <a:buChar char="•"/>
            </a:pPr>
            <a:r>
              <a:rPr lang="en-US" sz="2000" dirty="0"/>
              <a:t>FASER: 18 months from theory paper to beginning of construction, fits on a tabletop, ~$2M.  Data-taking begins 2022 with new neutrino measurements and discovery prospects for a host of proposed new particles.</a:t>
            </a:r>
          </a:p>
          <a:p>
            <a:pPr marL="342900" indent="-342900">
              <a:spcBef>
                <a:spcPct val="20000"/>
              </a:spcBef>
              <a:buFontTx/>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a:spcBef>
                <a:spcPct val="20000"/>
              </a:spcBef>
            </a:pPr>
            <a:endParaRPr lang="en-US" sz="2000" dirty="0">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faser.web.cern.ch</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solidFill>
                  <a:schemeClr val="tx1"/>
                </a:solidFill>
                <a:latin typeface="Arial" charset="0"/>
              </a:rPr>
              <a:t>SUMMARY AND OUTLOOK</a:t>
            </a:r>
          </a:p>
        </p:txBody>
      </p:sp>
      <p:pic>
        <p:nvPicPr>
          <p:cNvPr id="5" name="Picture 4">
            <a:extLst>
              <a:ext uri="{FF2B5EF4-FFF2-40B4-BE49-F238E27FC236}">
                <a16:creationId xmlns:a16="http://schemas.microsoft.com/office/drawing/2014/main" id="{6C5FE087-35E8-424C-A78F-5B9C0EE03244}"/>
              </a:ext>
            </a:extLst>
          </p:cNvPr>
          <p:cNvPicPr>
            <a:picLocks noChangeAspect="1"/>
          </p:cNvPicPr>
          <p:nvPr/>
        </p:nvPicPr>
        <p:blipFill>
          <a:blip r:embed="rId2"/>
          <a:stretch>
            <a:fillRect/>
          </a:stretch>
        </p:blipFill>
        <p:spPr>
          <a:xfrm>
            <a:off x="6212081" y="3505200"/>
            <a:ext cx="2550919" cy="2301581"/>
          </a:xfrm>
          <a:prstGeom prst="rect">
            <a:avLst/>
          </a:prstGeom>
        </p:spPr>
      </p:pic>
      <p:pic>
        <p:nvPicPr>
          <p:cNvPr id="7" name="Picture 6">
            <a:extLst>
              <a:ext uri="{FF2B5EF4-FFF2-40B4-BE49-F238E27FC236}">
                <a16:creationId xmlns:a16="http://schemas.microsoft.com/office/drawing/2014/main" id="{A085AF30-B472-3F41-BDC0-B73229D1BB77}"/>
              </a:ext>
            </a:extLst>
          </p:cNvPr>
          <p:cNvPicPr>
            <a:picLocks noChangeAspect="1"/>
          </p:cNvPicPr>
          <p:nvPr/>
        </p:nvPicPr>
        <p:blipFill>
          <a:blip r:embed="rId3"/>
          <a:stretch>
            <a:fillRect/>
          </a:stretch>
        </p:blipFill>
        <p:spPr>
          <a:xfrm>
            <a:off x="208345" y="3505200"/>
            <a:ext cx="2992055" cy="2301581"/>
          </a:xfrm>
          <a:prstGeom prst="rect">
            <a:avLst/>
          </a:prstGeom>
        </p:spPr>
      </p:pic>
      <p:pic>
        <p:nvPicPr>
          <p:cNvPr id="9" name="Picture 8">
            <a:extLst>
              <a:ext uri="{FF2B5EF4-FFF2-40B4-BE49-F238E27FC236}">
                <a16:creationId xmlns:a16="http://schemas.microsoft.com/office/drawing/2014/main" id="{B89B98E6-2945-A143-BE45-4F3F4F6F7022}"/>
              </a:ext>
            </a:extLst>
          </p:cNvPr>
          <p:cNvPicPr>
            <a:picLocks noChangeAspect="1"/>
          </p:cNvPicPr>
          <p:nvPr/>
        </p:nvPicPr>
        <p:blipFill>
          <a:blip r:embed="rId4"/>
          <a:stretch>
            <a:fillRect/>
          </a:stretch>
        </p:blipFill>
        <p:spPr>
          <a:xfrm>
            <a:off x="3392681" y="3505200"/>
            <a:ext cx="2550919" cy="2301581"/>
          </a:xfrm>
          <a:prstGeom prst="rect">
            <a:avLst/>
          </a:prstGeom>
        </p:spPr>
      </p:pic>
      <p:sp>
        <p:nvSpPr>
          <p:cNvPr id="8" name="TextBox 7">
            <a:extLst>
              <a:ext uri="{FF2B5EF4-FFF2-40B4-BE49-F238E27FC236}">
                <a16:creationId xmlns:a16="http://schemas.microsoft.com/office/drawing/2014/main" id="{7AA68D1B-2AD3-964F-B0F6-BA2D231299FE}"/>
              </a:ext>
            </a:extLst>
          </p:cNvPr>
          <p:cNvSpPr txBox="1"/>
          <p:nvPr/>
        </p:nvSpPr>
        <p:spPr>
          <a:xfrm>
            <a:off x="3456907" y="5562600"/>
            <a:ext cx="2334293" cy="246221"/>
          </a:xfrm>
          <a:prstGeom prst="rect">
            <a:avLst/>
          </a:prstGeom>
          <a:noFill/>
        </p:spPr>
        <p:txBody>
          <a:bodyPr wrap="none" rtlCol="0">
            <a:spAutoFit/>
          </a:bodyPr>
          <a:lstStyle/>
          <a:p>
            <a:r>
              <a:rPr lang="en-US" sz="1000" dirty="0">
                <a:solidFill>
                  <a:schemeClr val="bg1">
                    <a:lumMod val="50000"/>
                  </a:schemeClr>
                </a:solidFill>
              </a:rPr>
              <a:t>Branigan, Symmetry Magazine (2019)</a:t>
            </a:r>
          </a:p>
        </p:txBody>
      </p:sp>
    </p:spTree>
    <p:extLst>
      <p:ext uri="{BB962C8B-B14F-4D97-AF65-F5344CB8AC3E}">
        <p14:creationId xmlns:p14="http://schemas.microsoft.com/office/powerpoint/2010/main" val="2585239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chemeClr val="bg1"/>
              </a:solidFill>
            </a:endParaRPr>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ATLAS DETECTOR</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568884" y="1311635"/>
            <a:ext cx="8041716" cy="5241565"/>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763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One of several giant detectors that observe particle collisions at the LHC</a:t>
            </a:r>
          </a:p>
        </p:txBody>
      </p:sp>
    </p:spTree>
    <p:extLst>
      <p:ext uri="{BB962C8B-B14F-4D97-AF65-F5344CB8AC3E}">
        <p14:creationId xmlns:p14="http://schemas.microsoft.com/office/powerpoint/2010/main" val="43214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1066800"/>
            <a:ext cx="8680450" cy="5486400"/>
          </a:xfrm>
        </p:spPr>
        <p:txBody>
          <a:bodyPr/>
          <a:lstStyle/>
          <a:p>
            <a:r>
              <a:rPr lang="en-US" altLang="en-US" sz="2400" dirty="0"/>
              <a:t>Size: Big. Colliders the size of cities, detectors the size of buildings.</a:t>
            </a:r>
          </a:p>
          <a:p>
            <a:endParaRPr lang="en-US" altLang="en-US" sz="1200" dirty="0"/>
          </a:p>
          <a:p>
            <a:r>
              <a:rPr lang="en-US" altLang="en-US" sz="2400" dirty="0"/>
              <a:t>Timescale: Long. The LHC was conceived in the 1980’s.  It was constructed from 1998-2008, and has been running since 2008, with periodic shutdowns to upgrade and fix equipment.</a:t>
            </a:r>
          </a:p>
          <a:p>
            <a:endParaRPr lang="en-US" altLang="en-US" sz="1200" dirty="0"/>
          </a:p>
          <a:p>
            <a:r>
              <a:rPr lang="en-US" altLang="en-US" sz="2400" dirty="0"/>
              <a:t>Budget: Expensive. The cost of constructing the LHC and the various experiments was roughly $10 billion.  The annual operations budget of CERN, the host laboratory, is about $1 billion/year, or roughly 1 coffee per year per EU citizen.</a:t>
            </a:r>
          </a:p>
          <a:p>
            <a:endParaRPr lang="en-US" altLang="en-US" sz="1200" dirty="0"/>
          </a:p>
          <a:p>
            <a:r>
              <a:rPr lang="en-US" altLang="en-US" dirty="0"/>
              <a:t>People</a:t>
            </a:r>
            <a:r>
              <a:rPr lang="en-US" altLang="en-US" sz="2400" dirty="0"/>
              <a:t>: Many.</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HOW BIG IS BIG SCIENCE?</a:t>
            </a:r>
          </a:p>
        </p:txBody>
      </p:sp>
    </p:spTree>
    <p:extLst>
      <p:ext uri="{BB962C8B-B14F-4D97-AF65-F5344CB8AC3E}">
        <p14:creationId xmlns:p14="http://schemas.microsoft.com/office/powerpoint/2010/main" val="2381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xEl>
                                              <p:pRg st="6" end="6"/>
                                            </p:txEl>
                                          </p:spTgt>
                                        </p:tgtEl>
                                        <p:attrNameLst>
                                          <p:attrName>style.visibility</p:attrName>
                                        </p:attrNameLst>
                                      </p:cBhvr>
                                      <p:to>
                                        <p:strVal val="visible"/>
                                      </p:to>
                                    </p:set>
                                    <p:animEffect transition="in" filter="dissolve">
                                      <p:cBhvr>
                                        <p:cTn id="2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a:t>
            </a:r>
          </a:p>
        </p:txBody>
      </p:sp>
      <p:pic>
        <p:nvPicPr>
          <p:cNvPr id="4" name="Picture 3">
            <a:extLst>
              <a:ext uri="{FF2B5EF4-FFF2-40B4-BE49-F238E27FC236}">
                <a16:creationId xmlns:a16="http://schemas.microsoft.com/office/drawing/2014/main" id="{0A37794A-5CDC-A64B-B8B2-8C216514AF97}"/>
              </a:ext>
            </a:extLst>
          </p:cNvPr>
          <p:cNvPicPr>
            <a:picLocks noChangeAspect="1"/>
          </p:cNvPicPr>
          <p:nvPr/>
        </p:nvPicPr>
        <p:blipFill>
          <a:blip r:embed="rId2"/>
          <a:stretch>
            <a:fillRect/>
          </a:stretch>
        </p:blipFill>
        <p:spPr>
          <a:xfrm>
            <a:off x="2549419" y="914400"/>
            <a:ext cx="4045161" cy="5724413"/>
          </a:xfrm>
          <a:prstGeom prst="rect">
            <a:avLst/>
          </a:prstGeom>
          <a:ln w="19050">
            <a:solidFill>
              <a:schemeClr val="tx1"/>
            </a:solidFill>
          </a:ln>
        </p:spPr>
      </p:pic>
    </p:spTree>
    <p:extLst>
      <p:ext uri="{BB962C8B-B14F-4D97-AF65-F5344CB8AC3E}">
        <p14:creationId xmlns:p14="http://schemas.microsoft.com/office/powerpoint/2010/main" val="236623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8EC5E350-0B46-1745-BEF0-BA6C475D2F69}"/>
              </a:ext>
            </a:extLst>
          </p:cNvPr>
          <p:cNvPicPr>
            <a:picLocks noChangeAspect="1"/>
          </p:cNvPicPr>
          <p:nvPr/>
        </p:nvPicPr>
        <p:blipFill>
          <a:blip r:embed="rId2"/>
          <a:stretch>
            <a:fillRect/>
          </a:stretch>
        </p:blipFill>
        <p:spPr>
          <a:xfrm>
            <a:off x="619224" y="1130622"/>
            <a:ext cx="3724176" cy="5270178"/>
          </a:xfrm>
          <a:prstGeom prst="rect">
            <a:avLst/>
          </a:prstGeom>
          <a:ln w="19050">
            <a:solidFill>
              <a:schemeClr val="tx1"/>
            </a:solidFill>
          </a:ln>
        </p:spPr>
      </p:pic>
      <p:pic>
        <p:nvPicPr>
          <p:cNvPr id="6" name="Picture 5">
            <a:extLst>
              <a:ext uri="{FF2B5EF4-FFF2-40B4-BE49-F238E27FC236}">
                <a16:creationId xmlns:a16="http://schemas.microsoft.com/office/drawing/2014/main" id="{FF70C098-BF82-7A46-91F1-DE2938605927}"/>
              </a:ext>
            </a:extLst>
          </p:cNvPr>
          <p:cNvPicPr>
            <a:picLocks noChangeAspect="1"/>
          </p:cNvPicPr>
          <p:nvPr/>
        </p:nvPicPr>
        <p:blipFill>
          <a:blip r:embed="rId3"/>
          <a:stretch>
            <a:fillRect/>
          </a:stretch>
        </p:blipFill>
        <p:spPr>
          <a:xfrm>
            <a:off x="4800600" y="1130622"/>
            <a:ext cx="3724175" cy="5270178"/>
          </a:xfrm>
          <a:prstGeom prst="rect">
            <a:avLst/>
          </a:prstGeom>
          <a:ln w="19050">
            <a:solidFill>
              <a:schemeClr val="tx1"/>
            </a:solidFill>
          </a:ln>
        </p:spPr>
      </p:pic>
    </p:spTree>
    <p:extLst>
      <p:ext uri="{BB962C8B-B14F-4D97-AF65-F5344CB8AC3E}">
        <p14:creationId xmlns:p14="http://schemas.microsoft.com/office/powerpoint/2010/main" val="976209997"/>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62315</TotalTime>
  <Words>2966</Words>
  <Application>Microsoft Macintosh PowerPoint</Application>
  <PresentationFormat>On-screen Show (4:3)</PresentationFormat>
  <Paragraphs>512</Paragraphs>
  <Slides>57</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Cambria Math</vt:lpstr>
      <vt:lpstr>Symbol</vt:lpstr>
      <vt:lpstr>office_arial</vt:lpstr>
      <vt:lpstr>PowerPoint Presentation</vt:lpstr>
      <vt:lpstr>PowerPoint Presentation</vt:lpstr>
      <vt:lpstr>A BRIEF HISTORY OF PARTICLE PHYSICS</vt:lpstr>
      <vt:lpstr>PARTICLE ACCELERATORS AND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PARTICLE LANDSCAPE</vt:lpstr>
      <vt:lpstr>THE UNIVERSE TODAY</vt:lpstr>
      <vt:lpstr>DARK MATTER</vt:lpstr>
      <vt:lpstr>THE THERMAL RELIC LANDSCAPE</vt:lpstr>
      <vt:lpstr>AN EXAMPLE: DARK PHOTONS</vt:lpstr>
      <vt:lpstr>PowerPoint Presentation</vt:lpstr>
      <vt:lpstr>THE NEW PARTICLE LANDSCAPE</vt:lpstr>
      <vt:lpstr>PowerPoint Presentation</vt:lpstr>
      <vt:lpstr>SEARCHES FOR NEW LIGHT PARTICLES</vt:lpstr>
      <vt:lpstr>FASER: THE BASIC IDEA</vt:lpstr>
      <vt:lpstr>MAP OF LHC</vt:lpstr>
      <vt:lpstr>LOCATION OF FASER</vt:lpstr>
      <vt:lpstr>PARTICLE PATH FROM ATLAS TO FASER</vt:lpstr>
      <vt:lpstr>HOW BIG DOES THE DETECTOR HAVE TO BE?</vt:lpstr>
      <vt:lpstr>FASER: THE BASIC IDEA</vt:lpstr>
      <vt:lpstr>FORWARD SEARCH EXPERIMENT</vt:lpstr>
      <vt:lpstr>DARK PHOTON SENSITIVITY REACH</vt:lpstr>
      <vt:lpstr>PHYSICS SUMMARY</vt:lpstr>
      <vt:lpstr>PowerPoint Presentation</vt:lpstr>
      <vt:lpstr>FASER TIMELINE</vt:lpstr>
      <vt:lpstr>FASER ON BIG BANG THEORY</vt:lpstr>
      <vt:lpstr>FIRST FASER COLLABORATION MEETING</vt:lpstr>
      <vt:lpstr>THE FASER COLLABORATION TODAY</vt:lpstr>
      <vt:lpstr>HELP FROM MANY OTHERS</vt:lpstr>
      <vt:lpstr>FASER IN TUNNEL TI12</vt:lpstr>
      <vt:lpstr>THE FASER DETECTOR</vt:lpstr>
      <vt:lpstr>MAGNETS</vt:lpstr>
      <vt:lpstr>TRACKERS</vt:lpstr>
      <vt:lpstr>FASER CONSTRUCTION STATUS</vt:lpstr>
      <vt:lpstr>FASER INSTALLATION</vt:lpstr>
      <vt:lpstr>FASER INSTALLATION</vt:lpstr>
      <vt:lpstr>FASER INSTALLATION</vt:lpstr>
      <vt:lpstr>FASER INSTALLATION</vt:lpstr>
      <vt:lpstr>FASER INSTALLATION</vt:lpstr>
      <vt:lpstr>FASER INSTALLATION</vt:lpstr>
      <vt:lpstr>FASER CURRENT STATUS</vt:lpstr>
      <vt:lpstr>FASER CURRENT STATUS</vt:lpstr>
      <vt:lpstr>PowerPoint Presentation</vt:lpstr>
      <vt:lpstr>COLLIDER NEUTRINOS</vt:lpstr>
      <vt:lpstr>NEUTRINO FLUXES</vt:lpstr>
      <vt:lpstr>THE FASERn DETECTOR</vt:lpstr>
      <vt:lpstr>NEUTRINO PHYSICS</vt:lpstr>
      <vt:lpstr>SUMMARY AND OUTLOOK</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1343</cp:revision>
  <cp:lastPrinted>2019-09-06T01:34:01Z</cp:lastPrinted>
  <dcterms:created xsi:type="dcterms:W3CDTF">2011-05-01T15:38:23Z</dcterms:created>
  <dcterms:modified xsi:type="dcterms:W3CDTF">2021-01-08T01:21:07Z</dcterms:modified>
</cp:coreProperties>
</file>