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6"/>
  </p:notesMasterIdLst>
  <p:handoutMasterIdLst>
    <p:handoutMasterId r:id="rId7"/>
  </p:handoutMasterIdLst>
  <p:sldIdLst>
    <p:sldId id="889" r:id="rId2"/>
    <p:sldId id="944" r:id="rId3"/>
    <p:sldId id="956" r:id="rId4"/>
    <p:sldId id="957" r:id="rId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B4499"/>
    <a:srgbClr val="0B4399"/>
    <a:srgbClr val="73B2FF"/>
    <a:srgbClr val="F2E9D7"/>
    <a:srgbClr val="FF0000"/>
    <a:srgbClr val="0000FF"/>
    <a:srgbClr val="000000"/>
    <a:srgbClr val="4A7EBB"/>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65" autoAdjust="0"/>
    <p:restoredTop sz="50000" autoAdjust="0"/>
  </p:normalViewPr>
  <p:slideViewPr>
    <p:cSldViewPr snapToObjects="1">
      <p:cViewPr varScale="1">
        <p:scale>
          <a:sx n="105" d="100"/>
          <a:sy n="105" d="100"/>
        </p:scale>
        <p:origin x="200"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5832"/>
    </p:cViewPr>
  </p:sorterViewPr>
  <p:notesViewPr>
    <p:cSldViewPr snapToObjects="1">
      <p:cViewPr varScale="1">
        <p:scale>
          <a:sx n="144" d="100"/>
          <a:sy n="144" d="100"/>
        </p:scale>
        <p:origin x="453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15F4BDE-EB1E-5245-960C-40D7243C402E}" type="datetime1">
              <a:rPr lang="en-US"/>
              <a:pPr/>
              <a:t>5/27/21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FDA90A-D940-C24D-B8BA-FEF64AE6C9F7}" type="slidenum">
              <a:rPr lang="en-US"/>
              <a:pPr/>
              <a:t>‹#›</a:t>
            </a:fld>
            <a:endParaRPr lang="en-US"/>
          </a:p>
        </p:txBody>
      </p:sp>
    </p:spTree>
    <p:extLst>
      <p:ext uri="{BB962C8B-B14F-4D97-AF65-F5344CB8AC3E}">
        <p14:creationId xmlns:p14="http://schemas.microsoft.com/office/powerpoint/2010/main" val="3974401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6F9E314-5CA5-9043-97DF-2DA186874F47}" type="datetime1">
              <a:rPr lang="en-US"/>
              <a:pPr/>
              <a:t>5/27/21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E4DC66B-5A4D-704C-951F-C2EEB6AF22EF}" type="slidenum">
              <a:rPr lang="en-US"/>
              <a:pPr/>
              <a:t>‹#›</a:t>
            </a:fld>
            <a:endParaRPr lang="en-US"/>
          </a:p>
        </p:txBody>
      </p:sp>
    </p:spTree>
    <p:extLst>
      <p:ext uri="{BB962C8B-B14F-4D97-AF65-F5344CB8AC3E}">
        <p14:creationId xmlns:p14="http://schemas.microsoft.com/office/powerpoint/2010/main" val="495084801"/>
      </p:ext>
    </p:extLst>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1F641B-6BBA-8347-9F4F-072BA9C2AE85}"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250622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494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168275"/>
            <a:ext cx="6858000" cy="4413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39273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23"/>
          <p:cNvSpPr txBox="1">
            <a:spLocks noChangeArrowheads="1"/>
          </p:cNvSpPr>
          <p:nvPr/>
        </p:nvSpPr>
        <p:spPr bwMode="auto">
          <a:xfrm>
            <a:off x="8162925" y="6138863"/>
            <a:ext cx="450850" cy="244475"/>
          </a:xfrm>
          <a:prstGeom prst="rect">
            <a:avLst/>
          </a:prstGeom>
          <a:noFill/>
          <a:ln w="9525">
            <a:noFill/>
            <a:miter lim="800000"/>
            <a:headEnd/>
            <a:tailEnd/>
          </a:ln>
          <a:effectLst/>
        </p:spPr>
        <p:txBody>
          <a:bodyPr>
            <a:spAutoFit/>
          </a:bodyPr>
          <a:lstStyle/>
          <a:p>
            <a:pPr algn="ctr" defTabSz="914400">
              <a:defRPr/>
            </a:pPr>
            <a:endParaRPr lang="en-US" sz="1000">
              <a:solidFill>
                <a:srgbClr val="000000"/>
              </a:solidFill>
              <a:latin typeface="+mn-lt"/>
              <a:ea typeface="ＭＳ Ｐゴシック" pitchFamily="-108" charset="-128"/>
              <a:cs typeface="ＭＳ Ｐゴシック" pitchFamily="-108" charset="-128"/>
            </a:endParaRPr>
          </a:p>
        </p:txBody>
      </p:sp>
      <p:sp>
        <p:nvSpPr>
          <p:cNvPr id="8" name="Line 28"/>
          <p:cNvSpPr>
            <a:spLocks noChangeShapeType="1"/>
          </p:cNvSpPr>
          <p:nvPr/>
        </p:nvSpPr>
        <p:spPr bwMode="auto">
          <a:xfrm>
            <a:off x="304800" y="715963"/>
            <a:ext cx="8474075" cy="0"/>
          </a:xfrm>
          <a:prstGeom prst="line">
            <a:avLst/>
          </a:prstGeom>
          <a:noFill/>
          <a:ln w="57150">
            <a:solidFill>
              <a:schemeClr val="bg1"/>
            </a:solidFill>
            <a:round/>
            <a:headEnd/>
            <a:tailEnd/>
          </a:ln>
          <a:effectLst/>
        </p:spPr>
        <p:txBody>
          <a:bodyPr/>
          <a:lstStyle/>
          <a:p>
            <a:pPr algn="ctr" defTabSz="914400">
              <a:defRPr/>
            </a:pPr>
            <a:endParaRPr lang="en-US">
              <a:ln>
                <a:solidFill>
                  <a:schemeClr val="bg1"/>
                </a:solidFill>
              </a:ln>
              <a:solidFill>
                <a:srgbClr val="000000"/>
              </a:solidFill>
              <a:latin typeface="+mn-lt"/>
              <a:ea typeface="ＭＳ Ｐゴシック" pitchFamily="-106" charset="-128"/>
              <a:cs typeface="ＭＳ Ｐゴシック" pitchFamily="-106" charset="-128"/>
            </a:endParaRPr>
          </a:p>
        </p:txBody>
      </p:sp>
      <p:sp>
        <p:nvSpPr>
          <p:cNvPr id="9" name="Rectangle 4"/>
          <p:cNvSpPr txBox="1">
            <a:spLocks noChangeArrowheads="1"/>
          </p:cNvSpPr>
          <p:nvPr/>
        </p:nvSpPr>
        <p:spPr>
          <a:xfrm>
            <a:off x="101600" y="6535738"/>
            <a:ext cx="2489200" cy="300037"/>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lvl1pPr>
              <a:defRPr sz="1200">
                <a:solidFill>
                  <a:srgbClr val="0000FF"/>
                </a:solidFill>
              </a:defRPr>
            </a:lvl1pPr>
          </a:lstStyle>
          <a:p>
            <a:pPr fontAlgn="auto">
              <a:spcBef>
                <a:spcPts val="0"/>
              </a:spcBef>
              <a:spcAft>
                <a:spcPts val="0"/>
              </a:spcAft>
              <a:defRPr/>
            </a:pPr>
            <a:r>
              <a:rPr lang="en-US" baseline="0" dirty="0">
                <a:solidFill>
                  <a:schemeClr val="tx1">
                    <a:lumMod val="50000"/>
                    <a:lumOff val="50000"/>
                  </a:schemeClr>
                </a:solidFill>
                <a:latin typeface="+mn-lt"/>
                <a:ea typeface="+mn-ea"/>
                <a:cs typeface="+mn-cs"/>
              </a:rPr>
              <a:t>27 May 2021</a:t>
            </a:r>
            <a:endParaRPr lang="en-US" dirty="0">
              <a:solidFill>
                <a:schemeClr val="tx1">
                  <a:lumMod val="50000"/>
                  <a:lumOff val="50000"/>
                </a:schemeClr>
              </a:solidFill>
              <a:latin typeface="+mn-lt"/>
              <a:ea typeface="+mn-ea"/>
              <a:cs typeface="+mn-cs"/>
            </a:endParaRPr>
          </a:p>
        </p:txBody>
      </p:sp>
      <p:sp>
        <p:nvSpPr>
          <p:cNvPr id="10" name="Rectangle 5"/>
          <p:cNvSpPr txBox="1">
            <a:spLocks noChangeArrowheads="1"/>
          </p:cNvSpPr>
          <p:nvPr/>
        </p:nvSpPr>
        <p:spPr>
          <a:xfrm>
            <a:off x="3962400" y="6542088"/>
            <a:ext cx="2895600" cy="29051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dirty="0">
                <a:latin typeface="+mn-lt"/>
                <a:ea typeface="+mn-ea"/>
                <a:cs typeface="+mn-cs"/>
              </a:rPr>
              <a:t> </a:t>
            </a:r>
          </a:p>
        </p:txBody>
      </p:sp>
      <p:sp>
        <p:nvSpPr>
          <p:cNvPr id="11" name="Rectangle 6"/>
          <p:cNvSpPr txBox="1">
            <a:spLocks noChangeArrowheads="1"/>
          </p:cNvSpPr>
          <p:nvPr/>
        </p:nvSpPr>
        <p:spPr>
          <a:xfrm>
            <a:off x="7162800" y="6535738"/>
            <a:ext cx="1905000" cy="322262"/>
          </a:xfrm>
          <a:prstGeom prst="rect">
            <a:avLst/>
          </a:prstGeom>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200" dirty="0">
                <a:solidFill>
                  <a:schemeClr val="tx1">
                    <a:lumMod val="50000"/>
                    <a:lumOff val="50000"/>
                  </a:schemeClr>
                </a:solidFill>
              </a:rPr>
              <a:t>Feng  </a:t>
            </a:r>
            <a:fld id="{F817A6DC-7C87-374F-AFE6-43B3D5E1F40F}" type="slidenum">
              <a:rPr lang="en-US" sz="1200" smtClean="0">
                <a:solidFill>
                  <a:schemeClr val="tx1">
                    <a:lumMod val="50000"/>
                    <a:lumOff val="50000"/>
                  </a:schemeClr>
                </a:solidFill>
              </a:rPr>
              <a:pPr algn="r"/>
              <a:t>‹#›</a:t>
            </a:fld>
            <a:endParaRPr lang="en-US" sz="1200" dirty="0">
              <a:solidFill>
                <a:schemeClr val="tx1">
                  <a:lumMod val="50000"/>
                  <a:lumOff val="50000"/>
                </a:schemeClr>
              </a:solidFill>
            </a:endParaRPr>
          </a:p>
        </p:txBody>
      </p:sp>
      <p:sp>
        <p:nvSpPr>
          <p:cNvPr id="2" name="Footer Placeholder 1">
            <a:extLst>
              <a:ext uri="{FF2B5EF4-FFF2-40B4-BE49-F238E27FC236}">
                <a16:creationId xmlns:a16="http://schemas.microsoft.com/office/drawing/2014/main" id="{9A566C1A-1D13-9E48-8FEC-12896016A0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ctr" defTabSz="457200" rtl="0" fontAlgn="base">
        <a:spcBef>
          <a:spcPct val="0"/>
        </a:spcBef>
        <a:spcAft>
          <a:spcPct val="0"/>
        </a:spcAft>
        <a:defRPr sz="2800" b="1" kern="1200">
          <a:solidFill>
            <a:srgbClr val="000000"/>
          </a:solidFill>
          <a:latin typeface="+mj-lt"/>
          <a:ea typeface="ＭＳ Ｐゴシック" charset="0"/>
          <a:cs typeface="+mj-cs"/>
        </a:defRPr>
      </a:lvl1pPr>
      <a:lvl2pPr algn="ctr" defTabSz="457200" rtl="0" fontAlgn="base">
        <a:spcBef>
          <a:spcPct val="0"/>
        </a:spcBef>
        <a:spcAft>
          <a:spcPct val="0"/>
        </a:spcAft>
        <a:defRPr sz="2800" b="1">
          <a:solidFill>
            <a:srgbClr val="000000"/>
          </a:solidFill>
          <a:latin typeface="Arial" charset="0"/>
          <a:ea typeface="ＭＳ Ｐゴシック" charset="0"/>
        </a:defRPr>
      </a:lvl2pPr>
      <a:lvl3pPr algn="ctr" defTabSz="457200" rtl="0" fontAlgn="base">
        <a:spcBef>
          <a:spcPct val="0"/>
        </a:spcBef>
        <a:spcAft>
          <a:spcPct val="0"/>
        </a:spcAft>
        <a:defRPr sz="2800" b="1">
          <a:solidFill>
            <a:srgbClr val="000000"/>
          </a:solidFill>
          <a:latin typeface="Arial" charset="0"/>
          <a:ea typeface="ＭＳ Ｐゴシック" charset="0"/>
        </a:defRPr>
      </a:lvl3pPr>
      <a:lvl4pPr algn="ctr" defTabSz="457200" rtl="0" fontAlgn="base">
        <a:spcBef>
          <a:spcPct val="0"/>
        </a:spcBef>
        <a:spcAft>
          <a:spcPct val="0"/>
        </a:spcAft>
        <a:defRPr sz="2800" b="1">
          <a:solidFill>
            <a:srgbClr val="000000"/>
          </a:solidFill>
          <a:latin typeface="Arial" charset="0"/>
          <a:ea typeface="ＭＳ Ｐゴシック" charset="0"/>
        </a:defRPr>
      </a:lvl4pPr>
      <a:lvl5pPr algn="ctr" defTabSz="457200" rtl="0" fontAlgn="base">
        <a:spcBef>
          <a:spcPct val="0"/>
        </a:spcBef>
        <a:spcAft>
          <a:spcPct val="0"/>
        </a:spcAft>
        <a:defRPr sz="2800" b="1">
          <a:solidFill>
            <a:srgbClr val="000000"/>
          </a:solidFill>
          <a:latin typeface="Arial"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762000"/>
            <a:ext cx="9144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4000" b="1" dirty="0">
              <a:solidFill>
                <a:schemeClr val="bg1"/>
              </a:solidFill>
            </a:endParaRPr>
          </a:p>
        </p:txBody>
      </p:sp>
      <p:sp>
        <p:nvSpPr>
          <p:cNvPr id="7" name="Rectangle 6"/>
          <p:cNvSpPr>
            <a:spLocks noChangeArrowheads="1"/>
          </p:cNvSpPr>
          <p:nvPr/>
        </p:nvSpPr>
        <p:spPr bwMode="auto">
          <a:xfrm>
            <a:off x="304800" y="6211888"/>
            <a:ext cx="8458200" cy="46037"/>
          </a:xfrm>
          <a:prstGeom prst="rect">
            <a:avLst/>
          </a:prstGeom>
          <a:solidFill>
            <a:schemeClr val="bg1"/>
          </a:solidFill>
          <a:ln>
            <a:solidFill>
              <a:srgbClr val="0B4499"/>
            </a:solidFill>
          </a:ln>
          <a:effectLst>
            <a:outerShdw blurRad="635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ln>
                <a:solidFill>
                  <a:srgbClr val="73B2FF"/>
                </a:solidFill>
              </a:ln>
              <a:solidFill>
                <a:srgbClr val="73B2FF"/>
              </a:solidFill>
              <a:effectLst/>
              <a:latin typeface="+mn-lt"/>
              <a:ea typeface="+mn-ea"/>
              <a:cs typeface="+mn-cs"/>
            </a:endParaRPr>
          </a:p>
        </p:txBody>
      </p:sp>
      <p:sp>
        <p:nvSpPr>
          <p:cNvPr id="8" name="Rectangle 7"/>
          <p:cNvSpPr>
            <a:spLocks noChangeArrowheads="1"/>
          </p:cNvSpPr>
          <p:nvPr/>
        </p:nvSpPr>
        <p:spPr bwMode="auto">
          <a:xfrm>
            <a:off x="0" y="6400800"/>
            <a:ext cx="9144000" cy="381000"/>
          </a:xfrm>
          <a:prstGeom prst="rect">
            <a:avLst/>
          </a:prstGeom>
          <a:solidFill>
            <a:schemeClr val="tx1"/>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5123" name="Rectangle 3"/>
          <p:cNvSpPr>
            <a:spLocks noChangeArrowheads="1"/>
          </p:cNvSpPr>
          <p:nvPr/>
        </p:nvSpPr>
        <p:spPr bwMode="auto">
          <a:xfrm>
            <a:off x="0" y="3072015"/>
            <a:ext cx="9144000" cy="2185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2000" dirty="0">
              <a:solidFill>
                <a:schemeClr val="bg1"/>
              </a:solidFill>
            </a:endParaRPr>
          </a:p>
          <a:p>
            <a:pPr algn="ctr"/>
            <a:r>
              <a:rPr lang="en-US" sz="2000" i="1" dirty="0">
                <a:solidFill>
                  <a:schemeClr val="bg1"/>
                </a:solidFill>
              </a:rPr>
              <a:t>2</a:t>
            </a:r>
            <a:r>
              <a:rPr lang="en-US" sz="2000" i="1" baseline="30000" dirty="0">
                <a:solidFill>
                  <a:schemeClr val="bg1"/>
                </a:solidFill>
              </a:rPr>
              <a:t>nd </a:t>
            </a:r>
            <a:r>
              <a:rPr lang="en-US" sz="2000" i="1" dirty="0">
                <a:solidFill>
                  <a:schemeClr val="bg1"/>
                </a:solidFill>
              </a:rPr>
              <a:t>Forward Physics Facility Meeting (FPF2)</a:t>
            </a:r>
          </a:p>
          <a:p>
            <a:pPr algn="ctr"/>
            <a:endParaRPr lang="en-US" sz="800" i="1" dirty="0">
              <a:solidFill>
                <a:schemeClr val="bg1"/>
              </a:solidFill>
            </a:endParaRPr>
          </a:p>
          <a:p>
            <a:pPr algn="ctr"/>
            <a:r>
              <a:rPr lang="en-US" sz="2000" i="1" dirty="0">
                <a:solidFill>
                  <a:schemeClr val="bg1"/>
                </a:solidFill>
              </a:rPr>
              <a:t>27-28 May 2021</a:t>
            </a:r>
          </a:p>
          <a:p>
            <a:pPr algn="ctr"/>
            <a:endParaRPr lang="en-US" sz="2000" dirty="0">
              <a:solidFill>
                <a:schemeClr val="bg1"/>
              </a:solidFill>
            </a:endParaRPr>
          </a:p>
          <a:p>
            <a:pPr algn="ctr"/>
            <a:r>
              <a:rPr lang="en-US" sz="2000" dirty="0">
                <a:solidFill>
                  <a:schemeClr val="bg1"/>
                </a:solidFill>
              </a:rPr>
              <a:t>Jonathan Feng, UC Irvine</a:t>
            </a:r>
            <a:endParaRPr lang="en-US" sz="1200" dirty="0">
              <a:solidFill>
                <a:schemeClr val="bg1"/>
              </a:solidFill>
            </a:endParaRPr>
          </a:p>
          <a:p>
            <a:pPr algn="ctr"/>
            <a:endParaRPr lang="en-US" sz="1200" dirty="0">
              <a:solidFill>
                <a:schemeClr val="bg1"/>
              </a:solidFill>
            </a:endParaRPr>
          </a:p>
        </p:txBody>
      </p:sp>
      <p:pic>
        <p:nvPicPr>
          <p:cNvPr id="17" name="Picture 16">
            <a:extLst>
              <a:ext uri="{FF2B5EF4-FFF2-40B4-BE49-F238E27FC236}">
                <a16:creationId xmlns:a16="http://schemas.microsoft.com/office/drawing/2014/main" id="{3DEF246E-C0F0-284D-9F72-F701A6ED6D6B}"/>
              </a:ext>
            </a:extLst>
          </p:cNvPr>
          <p:cNvPicPr>
            <a:picLocks noChangeAspect="1"/>
          </p:cNvPicPr>
          <p:nvPr/>
        </p:nvPicPr>
        <p:blipFill>
          <a:blip r:embed="rId3"/>
          <a:stretch>
            <a:fillRect/>
          </a:stretch>
        </p:blipFill>
        <p:spPr>
          <a:xfrm>
            <a:off x="447977" y="5344759"/>
            <a:ext cx="695023" cy="695023"/>
          </a:xfrm>
          <a:prstGeom prst="rect">
            <a:avLst/>
          </a:prstGeom>
        </p:spPr>
      </p:pic>
      <p:pic>
        <p:nvPicPr>
          <p:cNvPr id="19" name="Picture 18">
            <a:extLst>
              <a:ext uri="{FF2B5EF4-FFF2-40B4-BE49-F238E27FC236}">
                <a16:creationId xmlns:a16="http://schemas.microsoft.com/office/drawing/2014/main" id="{7181E317-B8D8-BA43-9A3A-5399C6C49F45}"/>
              </a:ext>
            </a:extLst>
          </p:cNvPr>
          <p:cNvPicPr>
            <a:picLocks noChangeAspect="1"/>
          </p:cNvPicPr>
          <p:nvPr/>
        </p:nvPicPr>
        <p:blipFill rotWithShape="1">
          <a:blip r:embed="rId4"/>
          <a:srcRect r="7550"/>
          <a:stretch/>
        </p:blipFill>
        <p:spPr>
          <a:xfrm>
            <a:off x="7239000" y="5339340"/>
            <a:ext cx="1394126" cy="705861"/>
          </a:xfrm>
          <a:prstGeom prst="rect">
            <a:avLst/>
          </a:prstGeom>
        </p:spPr>
      </p:pic>
      <p:sp>
        <p:nvSpPr>
          <p:cNvPr id="12" name="Rectangle 3">
            <a:extLst>
              <a:ext uri="{FF2B5EF4-FFF2-40B4-BE49-F238E27FC236}">
                <a16:creationId xmlns:a16="http://schemas.microsoft.com/office/drawing/2014/main" id="{2652BFD4-F3D5-3A41-B9DA-DACF1B2A552B}"/>
              </a:ext>
            </a:extLst>
          </p:cNvPr>
          <p:cNvSpPr>
            <a:spLocks noChangeArrowheads="1"/>
          </p:cNvSpPr>
          <p:nvPr/>
        </p:nvSpPr>
        <p:spPr bwMode="auto">
          <a:xfrm>
            <a:off x="0" y="1371600"/>
            <a:ext cx="91440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000" b="1" dirty="0">
                <a:solidFill>
                  <a:schemeClr val="bg1"/>
                </a:solidFill>
                <a:latin typeface="+mn-lt"/>
              </a:rPr>
              <a:t>WELCOME AND INTRODUCTION</a:t>
            </a:r>
          </a:p>
        </p:txBody>
      </p:sp>
      <p:pic>
        <p:nvPicPr>
          <p:cNvPr id="11" name="Picture 10">
            <a:extLst>
              <a:ext uri="{FF2B5EF4-FFF2-40B4-BE49-F238E27FC236}">
                <a16:creationId xmlns:a16="http://schemas.microsoft.com/office/drawing/2014/main" id="{84DBB0E2-9693-F342-A0AD-6D4A6772D200}"/>
              </a:ext>
            </a:extLst>
          </p:cNvPr>
          <p:cNvPicPr>
            <a:picLocks noChangeAspect="1"/>
          </p:cNvPicPr>
          <p:nvPr/>
        </p:nvPicPr>
        <p:blipFill rotWithShape="1">
          <a:blip r:embed="rId5"/>
          <a:srcRect l="14243" t="4557" r="14706" b="58175"/>
          <a:stretch/>
        </p:blipFill>
        <p:spPr>
          <a:xfrm>
            <a:off x="1549226" y="5339557"/>
            <a:ext cx="2815209" cy="705427"/>
          </a:xfrm>
          <a:prstGeom prst="rect">
            <a:avLst/>
          </a:prstGeom>
        </p:spPr>
      </p:pic>
      <p:pic>
        <p:nvPicPr>
          <p:cNvPr id="13" name="Picture 12">
            <a:extLst>
              <a:ext uri="{FF2B5EF4-FFF2-40B4-BE49-F238E27FC236}">
                <a16:creationId xmlns:a16="http://schemas.microsoft.com/office/drawing/2014/main" id="{1DCFB096-1480-264D-B0C4-F14F3C064969}"/>
              </a:ext>
            </a:extLst>
          </p:cNvPr>
          <p:cNvPicPr>
            <a:picLocks noChangeAspect="1"/>
          </p:cNvPicPr>
          <p:nvPr/>
        </p:nvPicPr>
        <p:blipFill rotWithShape="1">
          <a:blip r:embed="rId6"/>
          <a:srcRect l="52531" t="30201" b="28585"/>
          <a:stretch/>
        </p:blipFill>
        <p:spPr>
          <a:xfrm>
            <a:off x="4770661" y="5344759"/>
            <a:ext cx="2062113" cy="695023"/>
          </a:xfrm>
          <a:prstGeom prst="rect">
            <a:avLst/>
          </a:prstGeom>
        </p:spPr>
      </p:pic>
    </p:spTree>
    <p:extLst>
      <p:ext uri="{BB962C8B-B14F-4D97-AF65-F5344CB8AC3E}">
        <p14:creationId xmlns:p14="http://schemas.microsoft.com/office/powerpoint/2010/main" val="98993669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153400" cy="5410200"/>
          </a:xfrm>
        </p:spPr>
        <p:txBody>
          <a:bodyPr>
            <a:noAutofit/>
          </a:bodyPr>
          <a:lstStyle/>
          <a:p>
            <a:r>
              <a:rPr lang="en-US" sz="2000" dirty="0">
                <a:solidFill>
                  <a:schemeClr val="bg1"/>
                </a:solidFill>
              </a:rPr>
              <a:t>The FPF Kickoff Meeting was held in November 2020.  Significant progress since then:</a:t>
            </a:r>
          </a:p>
          <a:p>
            <a:endParaRPr lang="en-US" sz="1200" dirty="0">
              <a:solidFill>
                <a:schemeClr val="bg1"/>
              </a:solidFill>
            </a:endParaRPr>
          </a:p>
          <a:p>
            <a:r>
              <a:rPr lang="en-US" sz="2000" dirty="0">
                <a:solidFill>
                  <a:schemeClr val="bg1"/>
                </a:solidFill>
              </a:rPr>
              <a:t>Updated structure of Physics Beyond Colliders at CERN, including an FPF Working Group [</a:t>
            </a:r>
            <a:r>
              <a:rPr lang="en-US" sz="2000" dirty="0" err="1">
                <a:solidFill>
                  <a:schemeClr val="bg1"/>
                </a:solidFill>
              </a:rPr>
              <a:t>Arduini</a:t>
            </a:r>
            <a:r>
              <a:rPr lang="en-US" sz="2000" dirty="0">
                <a:solidFill>
                  <a:schemeClr val="bg1"/>
                </a:solidFill>
              </a:rPr>
              <a:t>].</a:t>
            </a:r>
          </a:p>
          <a:p>
            <a:endParaRPr lang="en-US" sz="1200" dirty="0">
              <a:solidFill>
                <a:schemeClr val="bg1"/>
              </a:solidFill>
            </a:endParaRPr>
          </a:p>
          <a:p>
            <a:r>
              <a:rPr lang="en-US" sz="2000" dirty="0">
                <a:solidFill>
                  <a:schemeClr val="bg1"/>
                </a:solidFill>
              </a:rPr>
              <a:t>Civil engineering, including development of the new cavern and alcove options [</a:t>
            </a:r>
            <a:r>
              <a:rPr lang="en-US" sz="2000" dirty="0" err="1">
                <a:solidFill>
                  <a:schemeClr val="bg1"/>
                </a:solidFill>
              </a:rPr>
              <a:t>Balazs</a:t>
            </a:r>
            <a:r>
              <a:rPr lang="en-US" sz="2000" dirty="0">
                <a:solidFill>
                  <a:schemeClr val="bg1"/>
                </a:solidFill>
              </a:rPr>
              <a:t>].</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solidFill>
                  <a:schemeClr val="bg1"/>
                </a:solidFill>
              </a:rPr>
              <a:t>FORWARD PHYSICS FACILITY</a:t>
            </a:r>
          </a:p>
        </p:txBody>
      </p:sp>
      <p:pic>
        <p:nvPicPr>
          <p:cNvPr id="4" name="Picture 3">
            <a:extLst>
              <a:ext uri="{FF2B5EF4-FFF2-40B4-BE49-F238E27FC236}">
                <a16:creationId xmlns:a16="http://schemas.microsoft.com/office/drawing/2014/main" id="{7360D903-B4EF-3D4B-B02D-AEB317563F3D}"/>
              </a:ext>
            </a:extLst>
          </p:cNvPr>
          <p:cNvPicPr>
            <a:picLocks noChangeAspect="1"/>
          </p:cNvPicPr>
          <p:nvPr/>
        </p:nvPicPr>
        <p:blipFill>
          <a:blip r:embed="rId2"/>
          <a:stretch>
            <a:fillRect/>
          </a:stretch>
        </p:blipFill>
        <p:spPr>
          <a:xfrm>
            <a:off x="4343400" y="3878329"/>
            <a:ext cx="4349976" cy="2522471"/>
          </a:xfrm>
          <a:prstGeom prst="rect">
            <a:avLst/>
          </a:prstGeom>
        </p:spPr>
      </p:pic>
      <p:pic>
        <p:nvPicPr>
          <p:cNvPr id="9" name="Picture 8">
            <a:extLst>
              <a:ext uri="{FF2B5EF4-FFF2-40B4-BE49-F238E27FC236}">
                <a16:creationId xmlns:a16="http://schemas.microsoft.com/office/drawing/2014/main" id="{578C6E03-33C4-3945-B27A-469DABDAB1DA}"/>
              </a:ext>
            </a:extLst>
          </p:cNvPr>
          <p:cNvPicPr>
            <a:picLocks noChangeAspect="1"/>
          </p:cNvPicPr>
          <p:nvPr/>
        </p:nvPicPr>
        <p:blipFill>
          <a:blip r:embed="rId3"/>
          <a:stretch>
            <a:fillRect/>
          </a:stretch>
        </p:blipFill>
        <p:spPr bwMode="auto">
          <a:xfrm>
            <a:off x="457201" y="3876472"/>
            <a:ext cx="3289274" cy="2553348"/>
          </a:xfrm>
          <a:prstGeom prst="rect">
            <a:avLst/>
          </a:prstGeom>
        </p:spPr>
      </p:pic>
    </p:spTree>
    <p:extLst>
      <p:ext uri="{BB962C8B-B14F-4D97-AF65-F5344CB8AC3E}">
        <p14:creationId xmlns:p14="http://schemas.microsoft.com/office/powerpoint/2010/main" val="262714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0" y="244475"/>
            <a:ext cx="9144000" cy="441325"/>
          </a:xfrm>
        </p:spPr>
        <p:txBody>
          <a:bodyPr/>
          <a:lstStyle/>
          <a:p>
            <a:r>
              <a:rPr lang="en-US" dirty="0">
                <a:solidFill>
                  <a:schemeClr val="bg1"/>
                </a:solidFill>
              </a:rPr>
              <a:t>EXPERIMENTS AND PHYSICS POTENTIAL</a:t>
            </a:r>
          </a:p>
        </p:txBody>
      </p:sp>
      <p:pic>
        <p:nvPicPr>
          <p:cNvPr id="7" name="Picture 6">
            <a:extLst>
              <a:ext uri="{FF2B5EF4-FFF2-40B4-BE49-F238E27FC236}">
                <a16:creationId xmlns:a16="http://schemas.microsoft.com/office/drawing/2014/main" id="{6E2A849F-2FF8-2548-A129-074C10DEE770}"/>
              </a:ext>
            </a:extLst>
          </p:cNvPr>
          <p:cNvPicPr>
            <a:picLocks noChangeAspect="1"/>
          </p:cNvPicPr>
          <p:nvPr/>
        </p:nvPicPr>
        <p:blipFill>
          <a:blip r:embed="rId2"/>
          <a:stretch>
            <a:fillRect/>
          </a:stretch>
        </p:blipFill>
        <p:spPr bwMode="auto">
          <a:xfrm>
            <a:off x="5279501" y="968011"/>
            <a:ext cx="3331099" cy="1856849"/>
          </a:xfrm>
          <a:prstGeom prst="rect">
            <a:avLst/>
          </a:prstGeom>
        </p:spPr>
      </p:pic>
      <p:sp>
        <p:nvSpPr>
          <p:cNvPr id="14" name="Content Placeholder 2">
            <a:extLst>
              <a:ext uri="{FF2B5EF4-FFF2-40B4-BE49-F238E27FC236}">
                <a16:creationId xmlns:a16="http://schemas.microsoft.com/office/drawing/2014/main" id="{CF3C009B-4CBA-3640-A4E3-813BA8EFD2C9}"/>
              </a:ext>
            </a:extLst>
          </p:cNvPr>
          <p:cNvSpPr>
            <a:spLocks noGrp="1"/>
          </p:cNvSpPr>
          <p:nvPr>
            <p:ph idx="1"/>
          </p:nvPr>
        </p:nvSpPr>
        <p:spPr>
          <a:xfrm>
            <a:off x="228600" y="930275"/>
            <a:ext cx="8686800" cy="5699125"/>
          </a:xfrm>
        </p:spPr>
        <p:txBody>
          <a:bodyPr>
            <a:noAutofit/>
          </a:bodyPr>
          <a:lstStyle/>
          <a:p>
            <a:r>
              <a:rPr lang="en-US" sz="2000" dirty="0" err="1">
                <a:solidFill>
                  <a:schemeClr val="bg1"/>
                </a:solidFill>
              </a:rPr>
              <a:t>MilliQan</a:t>
            </a:r>
            <a:r>
              <a:rPr lang="en-US" sz="2000" dirty="0">
                <a:solidFill>
                  <a:schemeClr val="bg1"/>
                </a:solidFill>
              </a:rPr>
              <a:t>/FORMOSA [Citron]</a:t>
            </a:r>
          </a:p>
          <a:p>
            <a:r>
              <a:rPr lang="en-US" sz="2000" dirty="0" err="1">
                <a:solidFill>
                  <a:schemeClr val="bg1"/>
                </a:solidFill>
              </a:rPr>
              <a:t>FLArE</a:t>
            </a:r>
            <a:r>
              <a:rPr lang="en-US" sz="2000" dirty="0">
                <a:solidFill>
                  <a:schemeClr val="bg1"/>
                </a:solidFill>
              </a:rPr>
              <a:t> [</a:t>
            </a:r>
            <a:r>
              <a:rPr lang="en-US" sz="2000" dirty="0" err="1">
                <a:solidFill>
                  <a:schemeClr val="bg1"/>
                </a:solidFill>
              </a:rPr>
              <a:t>Trojanowski</a:t>
            </a:r>
            <a:r>
              <a:rPr lang="en-US" sz="2000" dirty="0">
                <a:solidFill>
                  <a:schemeClr val="bg1"/>
                </a:solidFill>
              </a:rPr>
              <a:t>, Diwan, </a:t>
            </a:r>
            <a:r>
              <a:rPr lang="en-US" sz="2000" dirty="0" err="1">
                <a:solidFill>
                  <a:schemeClr val="bg1"/>
                </a:solidFill>
              </a:rPr>
              <a:t>Resnati</a:t>
            </a:r>
            <a:r>
              <a:rPr lang="en-US" sz="2000" dirty="0">
                <a:solidFill>
                  <a:schemeClr val="bg1"/>
                </a:solidFill>
              </a:rPr>
              <a:t>] </a:t>
            </a:r>
          </a:p>
          <a:p>
            <a:r>
              <a:rPr lang="en-US" sz="2000" dirty="0">
                <a:solidFill>
                  <a:schemeClr val="bg1"/>
                </a:solidFill>
              </a:rPr>
              <a:t>FASER/FASER2 [</a:t>
            </a:r>
            <a:r>
              <a:rPr lang="en-US" sz="2000" dirty="0" err="1">
                <a:solidFill>
                  <a:schemeClr val="bg1"/>
                </a:solidFill>
              </a:rPr>
              <a:t>McFayden</a:t>
            </a:r>
            <a:r>
              <a:rPr lang="en-US" sz="2000" dirty="0">
                <a:solidFill>
                  <a:schemeClr val="bg1"/>
                </a:solidFill>
              </a:rPr>
              <a:t>]</a:t>
            </a:r>
          </a:p>
          <a:p>
            <a:r>
              <a:rPr lang="en-US" sz="2000" dirty="0">
                <a:solidFill>
                  <a:schemeClr val="bg1"/>
                </a:solidFill>
              </a:rPr>
              <a:t>SND/SND2 [Di </a:t>
            </a:r>
            <a:r>
              <a:rPr lang="en-US" sz="2000" dirty="0" err="1">
                <a:solidFill>
                  <a:schemeClr val="bg1"/>
                </a:solidFill>
              </a:rPr>
              <a:t>Crescenzo</a:t>
            </a:r>
            <a:r>
              <a:rPr lang="en-US" sz="2000" dirty="0">
                <a:solidFill>
                  <a:schemeClr val="bg1"/>
                </a:solidFill>
              </a:rPr>
              <a:t>]</a:t>
            </a:r>
          </a:p>
          <a:p>
            <a:r>
              <a:rPr lang="en-US" sz="2000" dirty="0" err="1">
                <a:solidFill>
                  <a:schemeClr val="bg1"/>
                </a:solidFill>
              </a:rPr>
              <a:t>FASER</a:t>
            </a:r>
            <a:r>
              <a:rPr lang="en-US" sz="2000" dirty="0" err="1">
                <a:solidFill>
                  <a:schemeClr val="bg1"/>
                </a:solidFill>
                <a:latin typeface="Symbol" pitchFamily="2" charset="2"/>
              </a:rPr>
              <a:t>n</a:t>
            </a:r>
            <a:r>
              <a:rPr lang="en-US" sz="2000" dirty="0">
                <a:solidFill>
                  <a:schemeClr val="bg1"/>
                </a:solidFill>
              </a:rPr>
              <a:t>/FASER</a:t>
            </a:r>
            <a:r>
              <a:rPr lang="en-US" sz="2000" dirty="0">
                <a:solidFill>
                  <a:schemeClr val="bg1"/>
                </a:solidFill>
                <a:latin typeface="Symbol" pitchFamily="2" charset="2"/>
              </a:rPr>
              <a:t>n</a:t>
            </a:r>
            <a:r>
              <a:rPr lang="en-US" sz="2000" dirty="0">
                <a:solidFill>
                  <a:schemeClr val="bg1"/>
                </a:solidFill>
              </a:rPr>
              <a:t>2 [</a:t>
            </a:r>
            <a:r>
              <a:rPr lang="en-US" sz="2000" dirty="0" err="1">
                <a:solidFill>
                  <a:schemeClr val="bg1"/>
                </a:solidFill>
              </a:rPr>
              <a:t>Ariga</a:t>
            </a:r>
            <a:r>
              <a:rPr lang="en-US" sz="2000" dirty="0">
                <a:solidFill>
                  <a:schemeClr val="bg1"/>
                </a:solidFill>
              </a:rPr>
              <a:t>]</a:t>
            </a:r>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 and the physics cases for these and other interesting ideas [All]</a:t>
            </a:r>
          </a:p>
          <a:p>
            <a:endParaRPr lang="en-US" sz="2000" dirty="0">
              <a:solidFill>
                <a:schemeClr val="bg1"/>
              </a:solidFill>
            </a:endParaRPr>
          </a:p>
        </p:txBody>
      </p:sp>
      <p:grpSp>
        <p:nvGrpSpPr>
          <p:cNvPr id="20" name="Group 19">
            <a:extLst>
              <a:ext uri="{FF2B5EF4-FFF2-40B4-BE49-F238E27FC236}">
                <a16:creationId xmlns:a16="http://schemas.microsoft.com/office/drawing/2014/main" id="{07AA9D98-51D0-1842-8713-F81F5022C4C4}"/>
              </a:ext>
            </a:extLst>
          </p:cNvPr>
          <p:cNvGrpSpPr/>
          <p:nvPr/>
        </p:nvGrpSpPr>
        <p:grpSpPr>
          <a:xfrm>
            <a:off x="445018" y="2971800"/>
            <a:ext cx="1917182" cy="3114581"/>
            <a:chOff x="215110" y="3364468"/>
            <a:chExt cx="1917182" cy="3114581"/>
          </a:xfrm>
        </p:grpSpPr>
        <p:pic>
          <p:nvPicPr>
            <p:cNvPr id="15" name="Picture 14">
              <a:extLst>
                <a:ext uri="{FF2B5EF4-FFF2-40B4-BE49-F238E27FC236}">
                  <a16:creationId xmlns:a16="http://schemas.microsoft.com/office/drawing/2014/main" id="{A22EA3D0-A3E3-AF4B-8F74-595A476961A6}"/>
                </a:ext>
              </a:extLst>
            </p:cNvPr>
            <p:cNvPicPr>
              <a:picLocks noChangeAspect="1"/>
            </p:cNvPicPr>
            <p:nvPr/>
          </p:nvPicPr>
          <p:blipFill rotWithShape="1">
            <a:blip r:embed="rId3"/>
            <a:srcRect l="3897" r="33765"/>
            <a:stretch/>
          </p:blipFill>
          <p:spPr>
            <a:xfrm>
              <a:off x="215110" y="3733800"/>
              <a:ext cx="1917182" cy="2745249"/>
            </a:xfrm>
            <a:prstGeom prst="rect">
              <a:avLst/>
            </a:prstGeom>
            <a:ln w="12700">
              <a:solidFill>
                <a:srgbClr val="000000"/>
              </a:solidFill>
            </a:ln>
          </p:spPr>
        </p:pic>
        <p:sp>
          <p:nvSpPr>
            <p:cNvPr id="17" name="TextBox 16">
              <a:extLst>
                <a:ext uri="{FF2B5EF4-FFF2-40B4-BE49-F238E27FC236}">
                  <a16:creationId xmlns:a16="http://schemas.microsoft.com/office/drawing/2014/main" id="{EF1024E3-F132-E842-96A6-EFE839D6AD8C}"/>
                </a:ext>
              </a:extLst>
            </p:cNvPr>
            <p:cNvSpPr txBox="1"/>
            <p:nvPr/>
          </p:nvSpPr>
          <p:spPr>
            <a:xfrm>
              <a:off x="311927" y="3364468"/>
              <a:ext cx="1723549" cy="369332"/>
            </a:xfrm>
            <a:prstGeom prst="rect">
              <a:avLst/>
            </a:prstGeom>
            <a:noFill/>
          </p:spPr>
          <p:txBody>
            <a:bodyPr wrap="none" rtlCol="0">
              <a:spAutoFit/>
            </a:bodyPr>
            <a:lstStyle/>
            <a:p>
              <a:r>
                <a:rPr lang="en-US" dirty="0">
                  <a:solidFill>
                    <a:schemeClr val="bg1"/>
                  </a:solidFill>
                </a:rPr>
                <a:t>25 March 2021</a:t>
              </a:r>
            </a:p>
          </p:txBody>
        </p:sp>
      </p:grpSp>
      <p:grpSp>
        <p:nvGrpSpPr>
          <p:cNvPr id="21" name="Group 20">
            <a:extLst>
              <a:ext uri="{FF2B5EF4-FFF2-40B4-BE49-F238E27FC236}">
                <a16:creationId xmlns:a16="http://schemas.microsoft.com/office/drawing/2014/main" id="{8611EC7E-C432-7841-926D-64631A26E07E}"/>
              </a:ext>
            </a:extLst>
          </p:cNvPr>
          <p:cNvGrpSpPr/>
          <p:nvPr/>
        </p:nvGrpSpPr>
        <p:grpSpPr>
          <a:xfrm>
            <a:off x="2748640" y="2972476"/>
            <a:ext cx="2265457" cy="3113228"/>
            <a:chOff x="2506399" y="3365821"/>
            <a:chExt cx="2265457" cy="3113228"/>
          </a:xfrm>
        </p:grpSpPr>
        <p:pic>
          <p:nvPicPr>
            <p:cNvPr id="16" name="Picture 15">
              <a:extLst>
                <a:ext uri="{FF2B5EF4-FFF2-40B4-BE49-F238E27FC236}">
                  <a16:creationId xmlns:a16="http://schemas.microsoft.com/office/drawing/2014/main" id="{E310F0D5-124E-FE4D-A531-93C0B0915FB0}"/>
                </a:ext>
              </a:extLst>
            </p:cNvPr>
            <p:cNvPicPr>
              <a:picLocks noChangeAspect="1"/>
            </p:cNvPicPr>
            <p:nvPr/>
          </p:nvPicPr>
          <p:blipFill>
            <a:blip r:embed="rId4"/>
            <a:stretch>
              <a:fillRect/>
            </a:stretch>
          </p:blipFill>
          <p:spPr>
            <a:xfrm>
              <a:off x="2506399" y="3733800"/>
              <a:ext cx="2265457" cy="2745249"/>
            </a:xfrm>
            <a:prstGeom prst="rect">
              <a:avLst/>
            </a:prstGeom>
          </p:spPr>
        </p:pic>
        <p:sp>
          <p:nvSpPr>
            <p:cNvPr id="18" name="TextBox 17">
              <a:extLst>
                <a:ext uri="{FF2B5EF4-FFF2-40B4-BE49-F238E27FC236}">
                  <a16:creationId xmlns:a16="http://schemas.microsoft.com/office/drawing/2014/main" id="{04B458D4-07A4-8E43-BE42-3E0AF0E8D9D1}"/>
                </a:ext>
              </a:extLst>
            </p:cNvPr>
            <p:cNvSpPr txBox="1"/>
            <p:nvPr/>
          </p:nvSpPr>
          <p:spPr>
            <a:xfrm>
              <a:off x="2873501" y="3365821"/>
              <a:ext cx="1531253" cy="369332"/>
            </a:xfrm>
            <a:prstGeom prst="rect">
              <a:avLst/>
            </a:prstGeom>
            <a:noFill/>
          </p:spPr>
          <p:txBody>
            <a:bodyPr wrap="none" rtlCol="0">
              <a:spAutoFit/>
            </a:bodyPr>
            <a:lstStyle/>
            <a:p>
              <a:r>
                <a:rPr lang="en-US" dirty="0">
                  <a:solidFill>
                    <a:schemeClr val="bg1"/>
                  </a:solidFill>
                </a:rPr>
                <a:t>27 April 2021</a:t>
              </a:r>
            </a:p>
          </p:txBody>
        </p:sp>
      </p:grpSp>
      <p:grpSp>
        <p:nvGrpSpPr>
          <p:cNvPr id="22" name="Group 21">
            <a:extLst>
              <a:ext uri="{FF2B5EF4-FFF2-40B4-BE49-F238E27FC236}">
                <a16:creationId xmlns:a16="http://schemas.microsoft.com/office/drawing/2014/main" id="{BFECD7A0-AC3B-7246-89BB-3325F08E56D5}"/>
              </a:ext>
            </a:extLst>
          </p:cNvPr>
          <p:cNvGrpSpPr/>
          <p:nvPr/>
        </p:nvGrpSpPr>
        <p:grpSpPr>
          <a:xfrm>
            <a:off x="5359523" y="2977260"/>
            <a:ext cx="3251077" cy="3117744"/>
            <a:chOff x="5230924" y="3375389"/>
            <a:chExt cx="3251077" cy="3117744"/>
          </a:xfrm>
        </p:grpSpPr>
        <p:pic>
          <p:nvPicPr>
            <p:cNvPr id="13" name="Picture 12">
              <a:extLst>
                <a:ext uri="{FF2B5EF4-FFF2-40B4-BE49-F238E27FC236}">
                  <a16:creationId xmlns:a16="http://schemas.microsoft.com/office/drawing/2014/main" id="{0F1380F1-ED80-8442-A3CE-223031D12A03}"/>
                </a:ext>
              </a:extLst>
            </p:cNvPr>
            <p:cNvPicPr>
              <a:picLocks noChangeAspect="1"/>
            </p:cNvPicPr>
            <p:nvPr/>
          </p:nvPicPr>
          <p:blipFill rotWithShape="1">
            <a:blip r:embed="rId5"/>
            <a:srcRect t="5950" r="6956"/>
            <a:stretch/>
          </p:blipFill>
          <p:spPr>
            <a:xfrm>
              <a:off x="5230924" y="3747885"/>
              <a:ext cx="3251077" cy="2745248"/>
            </a:xfrm>
            <a:prstGeom prst="rect">
              <a:avLst/>
            </a:prstGeom>
          </p:spPr>
        </p:pic>
        <p:sp>
          <p:nvSpPr>
            <p:cNvPr id="19" name="TextBox 18">
              <a:extLst>
                <a:ext uri="{FF2B5EF4-FFF2-40B4-BE49-F238E27FC236}">
                  <a16:creationId xmlns:a16="http://schemas.microsoft.com/office/drawing/2014/main" id="{5A999A1C-E059-044C-822D-97E43D449E06}"/>
                </a:ext>
              </a:extLst>
            </p:cNvPr>
            <p:cNvSpPr txBox="1"/>
            <p:nvPr/>
          </p:nvSpPr>
          <p:spPr>
            <a:xfrm>
              <a:off x="6155887" y="3375389"/>
              <a:ext cx="1518364" cy="369332"/>
            </a:xfrm>
            <a:prstGeom prst="rect">
              <a:avLst/>
            </a:prstGeom>
            <a:noFill/>
          </p:spPr>
          <p:txBody>
            <a:bodyPr wrap="none" rtlCol="0">
              <a:spAutoFit/>
            </a:bodyPr>
            <a:lstStyle/>
            <a:p>
              <a:r>
                <a:rPr lang="en-US" dirty="0">
                  <a:solidFill>
                    <a:schemeClr val="bg1"/>
                  </a:solidFill>
                </a:rPr>
                <a:t>26 May 2021</a:t>
              </a:r>
            </a:p>
          </p:txBody>
        </p:sp>
      </p:grpSp>
    </p:spTree>
    <p:extLst>
      <p:ext uri="{BB962C8B-B14F-4D97-AF65-F5344CB8AC3E}">
        <p14:creationId xmlns:p14="http://schemas.microsoft.com/office/powerpoint/2010/main" val="32935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dissolve">
                                      <p:cBhvr>
                                        <p:cTn id="25" dur="500"/>
                                        <p:tgtEl>
                                          <p:spTgt spid="14">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dissolve">
                                      <p:cBhvr>
                                        <p:cTn id="33" dur="500"/>
                                        <p:tgtEl>
                                          <p:spTgt spid="14">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4">
                                            <p:txEl>
                                              <p:pRg st="15" end="15"/>
                                            </p:txEl>
                                          </p:spTgt>
                                        </p:tgtEl>
                                        <p:attrNameLst>
                                          <p:attrName>style.visibility</p:attrName>
                                        </p:attrNameLst>
                                      </p:cBhvr>
                                      <p:to>
                                        <p:strVal val="visible"/>
                                      </p:to>
                                    </p:set>
                                    <p:animEffect transition="in" filter="dissolve">
                                      <p:cBhvr>
                                        <p:cTn id="41" dur="500"/>
                                        <p:tgtEl>
                                          <p:spTgt spid="1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0" y="244475"/>
            <a:ext cx="9144000" cy="441325"/>
          </a:xfrm>
        </p:spPr>
        <p:txBody>
          <a:bodyPr/>
          <a:lstStyle/>
          <a:p>
            <a:r>
              <a:rPr lang="en-US" dirty="0">
                <a:solidFill>
                  <a:schemeClr val="bg1"/>
                </a:solidFill>
              </a:rPr>
              <a:t>NOTES ON THE PROGRAM</a:t>
            </a:r>
          </a:p>
        </p:txBody>
      </p:sp>
      <p:sp>
        <p:nvSpPr>
          <p:cNvPr id="14" name="Content Placeholder 2">
            <a:extLst>
              <a:ext uri="{FF2B5EF4-FFF2-40B4-BE49-F238E27FC236}">
                <a16:creationId xmlns:a16="http://schemas.microsoft.com/office/drawing/2014/main" id="{CF3C009B-4CBA-3640-A4E3-813BA8EFD2C9}"/>
              </a:ext>
            </a:extLst>
          </p:cNvPr>
          <p:cNvSpPr>
            <a:spLocks noGrp="1"/>
          </p:cNvSpPr>
          <p:nvPr>
            <p:ph idx="1"/>
          </p:nvPr>
        </p:nvSpPr>
        <p:spPr>
          <a:xfrm>
            <a:off x="381000" y="1143000"/>
            <a:ext cx="8229600" cy="5105400"/>
          </a:xfrm>
        </p:spPr>
        <p:txBody>
          <a:bodyPr>
            <a:noAutofit/>
          </a:bodyPr>
          <a:lstStyle/>
          <a:p>
            <a:r>
              <a:rPr lang="en-US" sz="2000" dirty="0">
                <a:solidFill>
                  <a:schemeClr val="bg1"/>
                </a:solidFill>
              </a:rPr>
              <a:t>Zoom links have been sent to registrants and are also now posted on the indico site.  Note the different links for the parallel sessions.</a:t>
            </a:r>
          </a:p>
          <a:p>
            <a:endParaRPr lang="en-US" sz="2000" dirty="0">
              <a:solidFill>
                <a:schemeClr val="bg1"/>
              </a:solidFill>
            </a:endParaRPr>
          </a:p>
          <a:p>
            <a:r>
              <a:rPr lang="en-US" sz="2000" dirty="0">
                <a:solidFill>
                  <a:schemeClr val="bg1"/>
                </a:solidFill>
              </a:rPr>
              <a:t>In each session, ~20 minutes is set aside for “Further thoughts and discussion.”  Following the successful example of the kickoff meeting, these are led by a chair/moderator/provocateur and we hope for open and free-flowing discussions.  This meeting is not recorded.</a:t>
            </a:r>
          </a:p>
          <a:p>
            <a:endParaRPr lang="en-US" sz="2000" dirty="0">
              <a:solidFill>
                <a:schemeClr val="bg1"/>
              </a:solidFill>
            </a:endParaRPr>
          </a:p>
          <a:p>
            <a:r>
              <a:rPr lang="en-US" sz="2000" dirty="0">
                <a:solidFill>
                  <a:schemeClr val="bg1"/>
                </a:solidFill>
              </a:rPr>
              <a:t>Speakers and chairs: please stay on time; there is no buffer between sessions. Felix and Maria: “more German than Italian.”</a:t>
            </a:r>
          </a:p>
          <a:p>
            <a:endParaRPr lang="en-US" sz="2000" dirty="0">
              <a:solidFill>
                <a:schemeClr val="bg1"/>
              </a:solidFill>
            </a:endParaRPr>
          </a:p>
          <a:p>
            <a:r>
              <a:rPr lang="en-US" sz="2000" dirty="0">
                <a:solidFill>
                  <a:schemeClr val="bg1"/>
                </a:solidFill>
              </a:rPr>
              <a:t>At the end of both today and tomorrow, we will discuss future meetings (FPF3 and FPF4) and publication plans (short paper and long whitepaper).  We look forward to your advice and contributions!</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4119861085"/>
      </p:ext>
    </p:extLst>
  </p:cSld>
  <p:clrMapOvr>
    <a:masterClrMapping/>
  </p:clrMapOvr>
</p:sld>
</file>

<file path=ppt/theme/theme1.xml><?xml version="1.0" encoding="utf-8"?>
<a:theme xmlns:a="http://schemas.openxmlformats.org/drawingml/2006/main" name="offic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65821</TotalTime>
  <Words>275</Words>
  <Application>Microsoft Macintosh PowerPoint</Application>
  <PresentationFormat>On-screen Show (4:3)</PresentationFormat>
  <Paragraphs>43</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Symbol</vt:lpstr>
      <vt:lpstr>office_arial</vt:lpstr>
      <vt:lpstr>PowerPoint Presentation</vt:lpstr>
      <vt:lpstr>FORWARD PHYSICS FACILITY</vt:lpstr>
      <vt:lpstr>EXPERIMENTS AND PHYSICS POTENTIAL</vt:lpstr>
      <vt:lpstr>NOTES ON THE PROGRAM</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Microsoft Office User</cp:lastModifiedBy>
  <cp:revision>1513</cp:revision>
  <cp:lastPrinted>2020-05-15T06:19:25Z</cp:lastPrinted>
  <dcterms:created xsi:type="dcterms:W3CDTF">2018-11-15T08:26:17Z</dcterms:created>
  <dcterms:modified xsi:type="dcterms:W3CDTF">2021-05-27T14:07:46Z</dcterms:modified>
</cp:coreProperties>
</file>