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9"/>
  </p:notesMasterIdLst>
  <p:handoutMasterIdLst>
    <p:handoutMasterId r:id="rId50"/>
  </p:handoutMasterIdLst>
  <p:sldIdLst>
    <p:sldId id="889" r:id="rId2"/>
    <p:sldId id="1006" r:id="rId3"/>
    <p:sldId id="1005" r:id="rId4"/>
    <p:sldId id="836" r:id="rId5"/>
    <p:sldId id="1044" r:id="rId6"/>
    <p:sldId id="1050" r:id="rId7"/>
    <p:sldId id="1048" r:id="rId8"/>
    <p:sldId id="1049" r:id="rId9"/>
    <p:sldId id="883" r:id="rId10"/>
    <p:sldId id="860" r:id="rId11"/>
    <p:sldId id="937" r:id="rId12"/>
    <p:sldId id="896" r:id="rId13"/>
    <p:sldId id="633" r:id="rId14"/>
    <p:sldId id="717" r:id="rId15"/>
    <p:sldId id="931" r:id="rId16"/>
    <p:sldId id="865" r:id="rId17"/>
    <p:sldId id="1030" r:id="rId18"/>
    <p:sldId id="940" r:id="rId19"/>
    <p:sldId id="897" r:id="rId20"/>
    <p:sldId id="1023" r:id="rId21"/>
    <p:sldId id="867" r:id="rId22"/>
    <p:sldId id="789" r:id="rId23"/>
    <p:sldId id="1011" r:id="rId24"/>
    <p:sldId id="751" r:id="rId25"/>
    <p:sldId id="942" r:id="rId26"/>
    <p:sldId id="999" r:id="rId27"/>
    <p:sldId id="1012" r:id="rId28"/>
    <p:sldId id="998" r:id="rId29"/>
    <p:sldId id="1014" r:id="rId30"/>
    <p:sldId id="993" r:id="rId31"/>
    <p:sldId id="914" r:id="rId32"/>
    <p:sldId id="906" r:id="rId33"/>
    <p:sldId id="1024" r:id="rId34"/>
    <p:sldId id="1001" r:id="rId35"/>
    <p:sldId id="1025" r:id="rId36"/>
    <p:sldId id="1000" r:id="rId37"/>
    <p:sldId id="944" r:id="rId38"/>
    <p:sldId id="1015" r:id="rId39"/>
    <p:sldId id="1002" r:id="rId40"/>
    <p:sldId id="1026" r:id="rId41"/>
    <p:sldId id="1027" r:id="rId42"/>
    <p:sldId id="422" r:id="rId43"/>
    <p:sldId id="1004" r:id="rId44"/>
    <p:sldId id="959" r:id="rId45"/>
    <p:sldId id="1021" r:id="rId46"/>
    <p:sldId id="1038" r:id="rId47"/>
    <p:sldId id="1029"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00FF"/>
    <a:srgbClr val="FF0000"/>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90" autoAdjust="0"/>
    <p:restoredTop sz="50000" autoAdjust="0"/>
  </p:normalViewPr>
  <p:slideViewPr>
    <p:cSldViewPr snapToObjects="1">
      <p:cViewPr varScale="1">
        <p:scale>
          <a:sx n="135" d="100"/>
          <a:sy n="135" d="100"/>
        </p:scale>
        <p:origin x="192" y="8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12/7/21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12/7/21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12/7/21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11</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12/7/21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34</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12/7/21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35</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12/7/21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37</a:t>
            </a:fld>
            <a:endParaRPr lang="en-US"/>
          </a:p>
        </p:txBody>
      </p:sp>
    </p:spTree>
    <p:extLst>
      <p:ext uri="{BB962C8B-B14F-4D97-AF65-F5344CB8AC3E}">
        <p14:creationId xmlns:p14="http://schemas.microsoft.com/office/powerpoint/2010/main" val="357570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7 Dec 2021</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5.tiff"/><Relationship Id="rId21" Type="http://schemas.openxmlformats.org/officeDocument/2006/relationships/image" Target="../media/image52.png"/><Relationship Id="rId7" Type="http://schemas.openxmlformats.org/officeDocument/2006/relationships/image" Target="../media/image38.tiff"/><Relationship Id="rId12" Type="http://schemas.openxmlformats.org/officeDocument/2006/relationships/image" Target="../media/image43.tiff"/><Relationship Id="rId17" Type="http://schemas.openxmlformats.org/officeDocument/2006/relationships/image" Target="../media/image48.jpg"/><Relationship Id="rId2" Type="http://schemas.openxmlformats.org/officeDocument/2006/relationships/image" Target="../media/image35.png"/><Relationship Id="rId16" Type="http://schemas.openxmlformats.org/officeDocument/2006/relationships/image" Target="../media/image47.png"/><Relationship Id="rId20" Type="http://schemas.openxmlformats.org/officeDocument/2006/relationships/image" Target="../media/image51.jpg"/><Relationship Id="rId1" Type="http://schemas.openxmlformats.org/officeDocument/2006/relationships/slideLayout" Target="../slideLayouts/slideLayout1.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5" Type="http://schemas.openxmlformats.org/officeDocument/2006/relationships/image" Target="../media/image46.png"/><Relationship Id="rId10" Type="http://schemas.openxmlformats.org/officeDocument/2006/relationships/image" Target="../media/image41.tiff"/><Relationship Id="rId19" Type="http://schemas.openxmlformats.org/officeDocument/2006/relationships/image" Target="../media/image50.png"/><Relationship Id="rId4" Type="http://schemas.openxmlformats.org/officeDocument/2006/relationships/image" Target="../media/image4.tiff"/><Relationship Id="rId9" Type="http://schemas.openxmlformats.org/officeDocument/2006/relationships/image" Target="../media/image40.tiff"/><Relationship Id="rId14" Type="http://schemas.openxmlformats.org/officeDocument/2006/relationships/image" Target="../media/image45.tiff"/><Relationship Id="rId22"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3" Type="http://schemas.openxmlformats.org/officeDocument/2006/relationships/image" Target="../media/image71.jpg"/><Relationship Id="rId7" Type="http://schemas.openxmlformats.org/officeDocument/2006/relationships/image" Target="../media/image74.jpg"/><Relationship Id="rId12"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72.jpg"/><Relationship Id="rId15" Type="http://schemas.openxmlformats.org/officeDocument/2006/relationships/image" Target="../media/image82.jpeg"/><Relationship Id="rId10" Type="http://schemas.openxmlformats.org/officeDocument/2006/relationships/image" Target="../media/image77.jpg"/><Relationship Id="rId4" Type="http://schemas.openxmlformats.org/officeDocument/2006/relationships/image" Target="../media/image68.png"/><Relationship Id="rId9" Type="http://schemas.openxmlformats.org/officeDocument/2006/relationships/image" Target="../media/image76.jpeg"/><Relationship Id="rId14" Type="http://schemas.openxmlformats.org/officeDocument/2006/relationships/image" Target="../media/image81.jpe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0.pn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5" Type="http://schemas.openxmlformats.org/officeDocument/2006/relationships/hyperlink" Target="https://arxiv.org/abs/2109.10905" TargetMode="External"/><Relationship Id="rId4" Type="http://schemas.openxmlformats.org/officeDocument/2006/relationships/hyperlink" Target="https://indico.cern.ch/event/107673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733800"/>
            <a:ext cx="9144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r>
              <a:rPr lang="en-US" sz="2000" dirty="0"/>
              <a:t>Physics Colloquium, The Ohio State University</a:t>
            </a:r>
          </a:p>
          <a:p>
            <a:pPr algn="ctr"/>
            <a:endParaRPr lang="en-US" sz="800" dirty="0"/>
          </a:p>
          <a:p>
            <a:pPr algn="ctr"/>
            <a:r>
              <a:rPr lang="en-US" sz="2000" dirty="0"/>
              <a:t>Jonathan Feng, UC Irvine, 7 December </a:t>
            </a:r>
            <a:r>
              <a:rPr lang="en-US" sz="2000" dirty="0">
                <a:sym typeface="Wingdings"/>
              </a:rPr>
              <a:t>2021</a:t>
            </a:r>
            <a:endParaRPr lang="en-US" sz="1200" dirty="0"/>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295400"/>
            <a:ext cx="9144000" cy="2132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b="1" dirty="0"/>
              <a:t>LOOKING FORWARD</a:t>
            </a:r>
          </a:p>
          <a:p>
            <a:pPr algn="ctr"/>
            <a:r>
              <a:rPr lang="en-US" sz="4400" b="1" dirty="0"/>
              <a:t>TO</a:t>
            </a:r>
          </a:p>
          <a:p>
            <a:pPr algn="ctr"/>
            <a:r>
              <a:rPr lang="en-US" sz="4400" b="1" dirty="0"/>
              <a:t>FORWARD PHYSICS</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AN EXAMPLE: DARK SECTORS</a:t>
            </a:r>
          </a:p>
        </p:txBody>
      </p:sp>
      <p:sp>
        <p:nvSpPr>
          <p:cNvPr id="5123" name="Content Placeholder 2"/>
          <p:cNvSpPr>
            <a:spLocks noGrp="1"/>
          </p:cNvSpPr>
          <p:nvPr>
            <p:ph idx="1"/>
          </p:nvPr>
        </p:nvSpPr>
        <p:spPr>
          <a:xfrm>
            <a:off x="76200" y="914400"/>
            <a:ext cx="8991600" cy="5562600"/>
          </a:xfrm>
        </p:spPr>
        <p:txBody>
          <a:bodyPr/>
          <a:lstStyle/>
          <a:p>
            <a:pPr eaLnBrk="1" hangingPunct="1"/>
            <a:r>
              <a:rPr lang="en-US" sz="2000" dirty="0">
                <a:latin typeface="Arial" charset="0"/>
              </a:rPr>
              <a:t>Suppose there is a dark sector that contains dark matter X and also a dark force: dark electromagnetism.</a:t>
            </a:r>
          </a:p>
          <a:p>
            <a:pPr eaLnBrk="1" hangingPunct="1"/>
            <a:endParaRPr lang="en-US" sz="1200" dirty="0">
              <a:latin typeface="Arial" charset="0"/>
            </a:endParaRPr>
          </a:p>
          <a:p>
            <a:pPr eaLnBrk="1" hangingPunct="1"/>
            <a:r>
              <a:rPr lang="en-US" sz="2000" dirty="0">
                <a:latin typeface="Arial" charset="0"/>
              </a:rPr>
              <a:t>The force carriers of the SM and dark EM will mix </a:t>
            </a:r>
          </a:p>
          <a:p>
            <a:pPr lvl="1"/>
            <a:r>
              <a:rPr lang="en-US" sz="1800" dirty="0">
                <a:latin typeface="Arial" charset="0"/>
              </a:rPr>
              <a:t>perhaps suppressed, but completely generic, since a renormalizable operator</a:t>
            </a: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  Two possibilities:</a:t>
            </a:r>
          </a:p>
          <a:p>
            <a:pPr lvl="1"/>
            <a:r>
              <a:rPr lang="en-US" sz="1800" dirty="0">
                <a:solidFill>
                  <a:srgbClr val="FF0000"/>
                </a:solidFill>
                <a:latin typeface="Arial" charset="0"/>
              </a:rPr>
              <a:t>Dark photons A’</a:t>
            </a:r>
            <a:r>
              <a:rPr lang="en-US" sz="1800" dirty="0">
                <a:latin typeface="Arial" charset="0"/>
              </a:rPr>
              <a:t>, like </a:t>
            </a:r>
            <a:r>
              <a:rPr lang="en-US" sz="1800" dirty="0">
                <a:solidFill>
                  <a:srgbClr val="0000FF"/>
                </a:solidFill>
                <a:latin typeface="Arial" charset="0"/>
              </a:rPr>
              <a:t>photons, but </a:t>
            </a:r>
            <a:r>
              <a:rPr lang="en-US" sz="1800" dirty="0">
                <a:latin typeface="Arial" charset="0"/>
              </a:rPr>
              <a:t>with mass </a:t>
            </a:r>
            <a:r>
              <a:rPr lang="en-US" sz="1800" dirty="0">
                <a:solidFill>
                  <a:srgbClr val="FF0000"/>
                </a:solidFill>
                <a:latin typeface="Arial" charset="0"/>
              </a:rPr>
              <a:t>m</a:t>
            </a:r>
            <a:r>
              <a:rPr lang="en-US" sz="1800" baseline="-25000" dirty="0">
                <a:solidFill>
                  <a:srgbClr val="FF0000"/>
                </a:solidFill>
                <a:latin typeface="Arial" charset="0"/>
              </a:rPr>
              <a:t>A’</a:t>
            </a:r>
            <a:r>
              <a:rPr lang="en-US" sz="1800" dirty="0">
                <a:latin typeface="Arial" charset="0"/>
              </a:rPr>
              <a:t>, couplings suppressed by </a:t>
            </a:r>
            <a:r>
              <a:rPr lang="en-US" dirty="0">
                <a:solidFill>
                  <a:srgbClr val="FF0000"/>
                </a:solidFill>
                <a:latin typeface="Symbol" pitchFamily="2" charset="2"/>
              </a:rPr>
              <a:t>e</a:t>
            </a:r>
            <a:r>
              <a:rPr lang="en-US" sz="1800" dirty="0">
                <a:latin typeface="Arial" charset="0"/>
              </a:rPr>
              <a:t>.</a:t>
            </a:r>
          </a:p>
          <a:p>
            <a:pPr lvl="1"/>
            <a:r>
              <a:rPr lang="en-US" sz="1800" dirty="0">
                <a:solidFill>
                  <a:srgbClr val="FF0000"/>
                </a:solidFill>
                <a:latin typeface="Arial" charset="0"/>
              </a:rPr>
              <a:t>Milli-charged particles (</a:t>
            </a:r>
            <a:r>
              <a:rPr lang="en-US" sz="1800" dirty="0" err="1">
                <a:solidFill>
                  <a:srgbClr val="FF0000"/>
                </a:solidFill>
                <a:latin typeface="Arial" charset="0"/>
              </a:rPr>
              <a:t>mCPs</a:t>
            </a:r>
            <a:r>
              <a:rPr lang="en-US" sz="1800" dirty="0">
                <a:solidFill>
                  <a:srgbClr val="FF0000"/>
                </a:solidFill>
                <a:latin typeface="Arial" charset="0"/>
              </a:rPr>
              <a:t>)</a:t>
            </a:r>
            <a:r>
              <a:rPr lang="en-US" sz="1800" dirty="0">
                <a:latin typeface="Arial" charset="0"/>
              </a:rPr>
              <a:t>, with charges suppressed by </a:t>
            </a:r>
            <a:r>
              <a:rPr lang="en-US" dirty="0">
                <a:solidFill>
                  <a:srgbClr val="FF0000"/>
                </a:solidFill>
                <a:latin typeface="Symbol" pitchFamily="2" charset="2"/>
              </a:rPr>
              <a:t>e</a:t>
            </a:r>
            <a:r>
              <a:rPr lang="en-US" sz="1800" dirty="0">
                <a:latin typeface="Symbol" pitchFamily="2" charset="2"/>
              </a:rPr>
              <a:t>.</a:t>
            </a:r>
            <a:endParaRPr lang="en-US" sz="1800" dirty="0">
              <a:latin typeface="Arial" charset="0"/>
            </a:endParaRPr>
          </a:p>
          <a:p>
            <a:pPr marL="0" indent="0">
              <a:buNone/>
            </a:pPr>
            <a:endParaRPr lang="en-US" sz="2000" dirty="0">
              <a:latin typeface="Arial" charset="0"/>
            </a:endParaRPr>
          </a:p>
          <a:p>
            <a:r>
              <a:rPr lang="en-US" sz="2000" dirty="0">
                <a:latin typeface="Arial" charset="0"/>
              </a:rPr>
              <a:t>Finding either of these would imply new fundamental forces or new matter particles, possibly a “portal” to the dark sector.</a:t>
            </a: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8194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8194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2548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8194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BA97144-9E57-064F-A107-059AF83E5F2E}"/>
                  </a:ext>
                </a:extLst>
              </p:cNvPr>
              <p:cNvSpPr txBox="1"/>
              <p:nvPr/>
            </p:nvSpPr>
            <p:spPr>
              <a:xfrm>
                <a:off x="3919285" y="3252990"/>
                <a:ext cx="950517" cy="35201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𝜀</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252990"/>
                <a:ext cx="950517" cy="352019"/>
              </a:xfrm>
              <a:prstGeom prst="rect">
                <a:avLst/>
              </a:prstGeom>
              <a:blipFill>
                <a:blip r:embed="rId3"/>
                <a:stretch>
                  <a:fillRect l="-2632" r="-1316" b="-21429"/>
                </a:stretch>
              </a:blipFill>
            </p:spPr>
            <p:txBody>
              <a:bodyPr/>
              <a:lstStyle/>
              <a:p>
                <a:r>
                  <a:rPr lang="en-US">
                    <a:noFill/>
                  </a:rPr>
                  <a:t> </a:t>
                </a:r>
              </a:p>
            </p:txBody>
          </p:sp>
        </mc:Fallback>
      </mc:AlternateContent>
    </p:spTree>
    <p:extLst>
      <p:ext uri="{BB962C8B-B14F-4D97-AF65-F5344CB8AC3E}">
        <p14:creationId xmlns:p14="http://schemas.microsoft.com/office/powerpoint/2010/main" val="21250867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3124200"/>
            <a:ext cx="5868431" cy="1371600"/>
          </a:xfrm>
        </p:spPr>
        <p:txBody>
          <a:bodyPr/>
          <a:lstStyle/>
          <a:p>
            <a:pPr marL="0" indent="0" algn="ctr" eaLnBrk="1" hangingPunct="1">
              <a:buNone/>
            </a:pPr>
            <a:r>
              <a:rPr lang="en-US" sz="4400" b="1" dirty="0"/>
              <a:t>FORWARD PHYSICS</a:t>
            </a: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18EE67FD-0941-7B4E-A269-68DA5698052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400532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4384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838200"/>
            <a:ext cx="8915400" cy="5562600"/>
          </a:xfrm>
        </p:spPr>
        <p:txBody>
          <a:bodyPr/>
          <a:lstStyle/>
          <a:p>
            <a:pPr eaLnBrk="1" hangingPunct="1"/>
            <a:r>
              <a:rPr lang="en-US" sz="2000" dirty="0">
                <a:solidFill>
                  <a:srgbClr val="FF0000"/>
                </a:solidFill>
                <a:latin typeface="Arial" charset="0"/>
              </a:rPr>
              <a:t>If new particles are light and weakly interacting, the existing big LHC detectors are perfectly designed NOT to see them.</a:t>
            </a:r>
          </a:p>
          <a:p>
            <a:pPr eaLnBrk="1" hangingPunct="1"/>
            <a:endParaRPr lang="en-US" sz="1200" dirty="0">
              <a:latin typeface="Arial" charset="0"/>
            </a:endParaRPr>
          </a:p>
          <a:p>
            <a:pPr eaLnBrk="1" hangingPunct="1"/>
            <a:r>
              <a:rPr lang="en-US" sz="2000" dirty="0">
                <a:latin typeface="Arial" charset="0"/>
              </a:rPr>
              <a:t>Existing detectors are designed to find new </a:t>
            </a:r>
            <a:r>
              <a:rPr lang="en-US" sz="2000" dirty="0">
                <a:solidFill>
                  <a:srgbClr val="FF0000"/>
                </a:solidFill>
                <a:latin typeface="Arial" charset="0"/>
              </a:rPr>
              <a:t>heavy</a:t>
            </a:r>
            <a:r>
              <a:rPr lang="en-US" sz="2000" dirty="0">
                <a:latin typeface="Arial" charset="0"/>
              </a:rPr>
              <a:t> particles.  These particles are produced almost at rest and decay </a:t>
            </a:r>
            <a:r>
              <a:rPr lang="en-US" sz="2000" dirty="0" err="1">
                <a:latin typeface="Arial" charset="0"/>
              </a:rPr>
              <a:t>isotropically</a:t>
            </a:r>
            <a:r>
              <a:rPr lang="en-US" sz="2000" dirty="0">
                <a:latin typeface="Arial" charset="0"/>
              </a:rPr>
              <a:t>.</a:t>
            </a:r>
          </a:p>
          <a:p>
            <a:pPr marL="0" indent="0" eaLnBrk="1" hangingPunct="1">
              <a:buNone/>
            </a:pPr>
            <a:endParaRPr lang="en-US" sz="1200" dirty="0">
              <a:latin typeface="Arial" charset="0"/>
            </a:endParaRP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r>
              <a:rPr lang="en-US" sz="2000" dirty="0">
                <a:latin typeface="Arial" charset="0"/>
              </a:rPr>
              <a:t>But new </a:t>
            </a:r>
            <a:r>
              <a:rPr lang="en-US" sz="2000" dirty="0">
                <a:solidFill>
                  <a:srgbClr val="FF0000"/>
                </a:solidFill>
                <a:latin typeface="Arial" charset="0"/>
              </a:rPr>
              <a:t>light</a:t>
            </a:r>
            <a:r>
              <a:rPr lang="en-US" sz="2000" dirty="0">
                <a:latin typeface="Arial" charset="0"/>
              </a:rPr>
              <a:t> particles are mainly produced in the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and B mesons.  These are mainly produced along the beamline, and so the new particles disappear through the holes that let the beams in.</a:t>
            </a:r>
          </a:p>
          <a:p>
            <a:pPr eaLnBrk="1" hangingPunct="1"/>
            <a:endParaRPr lang="en-US" sz="1200" dirty="0">
              <a:latin typeface="Arial" charset="0"/>
              <a:sym typeface="Wingdings"/>
            </a:endParaRPr>
          </a:p>
          <a:p>
            <a:pPr eaLnBrk="1" hangingPunct="1"/>
            <a:r>
              <a:rPr lang="en-US" sz="2000" dirty="0">
                <a:latin typeface="Arial" charset="0"/>
              </a:rPr>
              <a:t>Clearly we need a detector to exploit the “wasted” </a:t>
            </a:r>
            <a:r>
              <a:rPr lang="en-US" sz="2000" dirty="0" err="1">
                <a:latin typeface="Symbol" pitchFamily="2" charset="2"/>
              </a:rPr>
              <a:t>s</a:t>
            </a:r>
            <a:r>
              <a:rPr lang="en-US" sz="2000" baseline="-25000" dirty="0" err="1">
                <a:latin typeface="Arial" charset="0"/>
              </a:rPr>
              <a:t>inel</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forward region</a:t>
            </a:r>
            <a:r>
              <a:rPr lang="en-US" sz="2000" dirty="0">
                <a:latin typeface="Arial" charset="0"/>
              </a:rPr>
              <a:t>.  If </a:t>
            </a:r>
            <a:r>
              <a:rPr lang="en-US" sz="2000" dirty="0">
                <a:latin typeface="Arial" charset="0"/>
                <a:sym typeface="Wingdings"/>
              </a:rPr>
              <a:t>we go far enough away, the proton beams are bent by magnets (it’s a circular collider!), whereas the new light particles will go straight.</a:t>
            </a:r>
            <a:endParaRPr lang="en-US" sz="2000" dirty="0">
              <a:sym typeface="Wingdings"/>
            </a:endParaRPr>
          </a:p>
          <a:p>
            <a:pPr eaLnBrk="1" hangingPunct="1"/>
            <a:endParaRPr lang="en-US" sz="2000" dirty="0">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331450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5350079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TI12</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AN EXAMPLE SIGNAL: DARK PHOTONS</a:t>
            </a:r>
          </a:p>
        </p:txBody>
      </p:sp>
      <p:sp>
        <p:nvSpPr>
          <p:cNvPr id="5123" name="Content Placeholder 2"/>
          <p:cNvSpPr>
            <a:spLocks noGrp="1"/>
          </p:cNvSpPr>
          <p:nvPr>
            <p:ph idx="1"/>
          </p:nvPr>
        </p:nvSpPr>
        <p:spPr>
          <a:xfrm>
            <a:off x="-35312" y="1752600"/>
            <a:ext cx="2930912" cy="4724400"/>
          </a:xfrm>
        </p:spPr>
        <p:txBody>
          <a:bodyPr/>
          <a:lstStyle/>
          <a:p>
            <a:pPr marL="0" indent="0" algn="ctr" eaLnBrk="1" hangingPunct="1">
              <a:buNone/>
            </a:pPr>
            <a:r>
              <a:rPr lang="en-US" sz="1800" dirty="0">
                <a:solidFill>
                  <a:srgbClr val="0000FF"/>
                </a:solidFill>
                <a:latin typeface="Arial" charset="0"/>
              </a:rPr>
              <a:t>     Produced </a:t>
            </a:r>
            <a:r>
              <a:rPr lang="en-US" sz="1800" dirty="0" err="1">
                <a:solidFill>
                  <a:srgbClr val="0000FF"/>
                </a:solidFill>
                <a:latin typeface="Arial" charset="0"/>
              </a:rPr>
              <a:t>Pions</a:t>
            </a:r>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a:p>
            <a:pPr eaLnBrk="1" hangingPunct="1"/>
            <a:r>
              <a:rPr lang="en-US" sz="1800" dirty="0">
                <a:solidFill>
                  <a:srgbClr val="0000FF"/>
                </a:solidFill>
                <a:latin typeface="Arial" charset="0"/>
              </a:rPr>
              <a:t>Huge range of p, but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is peaked at ~250 MeV</a:t>
            </a:r>
          </a:p>
        </p:txBody>
      </p:sp>
      <p:sp>
        <p:nvSpPr>
          <p:cNvPr id="2" name="TextBox 1"/>
          <p:cNvSpPr txBox="1"/>
          <p:nvPr/>
        </p:nvSpPr>
        <p:spPr>
          <a:xfrm>
            <a:off x="1954201" y="24034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1752600"/>
            <a:ext cx="3048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  Produced A’s</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Decays to A’ are rare: </a:t>
            </a:r>
          </a:p>
          <a:p>
            <a:pPr marL="0" indent="0">
              <a:buNone/>
            </a:pPr>
            <a:r>
              <a:rPr lang="en-US" sz="1800" dirty="0">
                <a:solidFill>
                  <a:srgbClr val="00B050"/>
                </a:solidFill>
                <a:latin typeface="Arial" charset="0"/>
              </a:rPr>
              <a:t>	N</a:t>
            </a:r>
            <a:r>
              <a:rPr lang="en-US" sz="1800" baseline="-25000" dirty="0">
                <a:solidFill>
                  <a:srgbClr val="00B050"/>
                </a:solidFill>
                <a:latin typeface="Arial" charset="0"/>
              </a:rPr>
              <a:t>A’ </a:t>
            </a:r>
            <a:r>
              <a:rPr lang="en-US" sz="1800" dirty="0">
                <a:solidFill>
                  <a:srgbClr val="00B050"/>
                </a:solidFill>
                <a:latin typeface="Arial" charset="0"/>
              </a:rPr>
              <a:t>~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N</a:t>
            </a:r>
            <a:r>
              <a:rPr lang="en-US" sz="1800" baseline="-25000" dirty="0">
                <a:solidFill>
                  <a:srgbClr val="00B050"/>
                </a:solidFill>
                <a:latin typeface="Symbol" pitchFamily="2" charset="2"/>
              </a:rPr>
              <a:t>p</a:t>
            </a:r>
            <a:endParaRPr lang="en-US" sz="1000" dirty="0">
              <a:solidFill>
                <a:srgbClr val="00B050"/>
              </a:solidFill>
              <a:latin typeface="Symbol" pitchFamily="2" charset="2"/>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 these travel straight</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1752600"/>
            <a:ext cx="32004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the tunnel</a:t>
            </a:r>
            <a:endParaRPr lang="en-US" sz="1000" dirty="0">
              <a:solidFill>
                <a:srgbClr val="FF0000"/>
              </a:solidFill>
              <a:latin typeface="Arial" charset="0"/>
            </a:endParaRPr>
          </a:p>
          <a:p>
            <a:r>
              <a:rPr lang="en-US" sz="1800" dirty="0">
                <a:solidFill>
                  <a:srgbClr val="FF0000"/>
                </a:solidFill>
                <a:latin typeface="Arial" charset="0"/>
              </a:rPr>
              <a:t>But these are highly collimated, and there are still many events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20574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20986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2098675"/>
            <a:ext cx="2926821" cy="2926821"/>
          </a:xfrm>
          <a:prstGeom prst="rect">
            <a:avLst/>
          </a:prstGeom>
        </p:spPr>
      </p:pic>
      <p:sp>
        <p:nvSpPr>
          <p:cNvPr id="12" name="TextBox 11">
            <a:extLst>
              <a:ext uri="{FF2B5EF4-FFF2-40B4-BE49-F238E27FC236}">
                <a16:creationId xmlns:a16="http://schemas.microsoft.com/office/drawing/2014/main" id="{DCCBA59F-F8B6-B24C-B90F-43B3C7E03CB2}"/>
              </a:ext>
            </a:extLst>
          </p:cNvPr>
          <p:cNvSpPr txBox="1"/>
          <p:nvPr/>
        </p:nvSpPr>
        <p:spPr>
          <a:xfrm>
            <a:off x="2903274" y="6474023"/>
            <a:ext cx="3337452"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pic>
        <p:nvPicPr>
          <p:cNvPr id="5" name="Picture 4">
            <a:extLst>
              <a:ext uri="{FF2B5EF4-FFF2-40B4-BE49-F238E27FC236}">
                <a16:creationId xmlns:a16="http://schemas.microsoft.com/office/drawing/2014/main" id="{E4D0A14A-FF2A-C44F-8528-650A6801CEBE}"/>
              </a:ext>
            </a:extLst>
          </p:cNvPr>
          <p:cNvPicPr>
            <a:picLocks noChangeAspect="1"/>
          </p:cNvPicPr>
          <p:nvPr/>
        </p:nvPicPr>
        <p:blipFill>
          <a:blip r:embed="rId5"/>
          <a:stretch>
            <a:fillRect/>
          </a:stretch>
        </p:blipFill>
        <p:spPr>
          <a:xfrm>
            <a:off x="802888" y="984250"/>
            <a:ext cx="2930912" cy="844550"/>
          </a:xfrm>
          <a:prstGeom prst="rect">
            <a:avLst/>
          </a:prstGeom>
        </p:spPr>
      </p:pic>
      <p:pic>
        <p:nvPicPr>
          <p:cNvPr id="32" name="Picture 31">
            <a:extLst>
              <a:ext uri="{FF2B5EF4-FFF2-40B4-BE49-F238E27FC236}">
                <a16:creationId xmlns:a16="http://schemas.microsoft.com/office/drawing/2014/main" id="{7CE1B1B0-740A-4943-A959-86D9E4F1FC8C}"/>
              </a:ext>
            </a:extLst>
          </p:cNvPr>
          <p:cNvPicPr>
            <a:picLocks noChangeAspect="1"/>
          </p:cNvPicPr>
          <p:nvPr/>
        </p:nvPicPr>
        <p:blipFill>
          <a:blip r:embed="rId6"/>
          <a:stretch>
            <a:fillRect/>
          </a:stretch>
        </p:blipFill>
        <p:spPr>
          <a:xfrm>
            <a:off x="6336369" y="790576"/>
            <a:ext cx="1817031" cy="733424"/>
          </a:xfrm>
          <a:prstGeom prst="rect">
            <a:avLst/>
          </a:prstGeom>
        </p:spPr>
      </p:pic>
      <p:grpSp>
        <p:nvGrpSpPr>
          <p:cNvPr id="3" name="Group 2">
            <a:extLst>
              <a:ext uri="{FF2B5EF4-FFF2-40B4-BE49-F238E27FC236}">
                <a16:creationId xmlns:a16="http://schemas.microsoft.com/office/drawing/2014/main" id="{5E9FABAC-B120-804B-A1E9-6389935825B6}"/>
              </a:ext>
            </a:extLst>
          </p:cNvPr>
          <p:cNvGrpSpPr/>
          <p:nvPr/>
        </p:nvGrpSpPr>
        <p:grpSpPr>
          <a:xfrm>
            <a:off x="3827252" y="1162158"/>
            <a:ext cx="2421148" cy="361842"/>
            <a:chOff x="3507961" y="1125748"/>
            <a:chExt cx="2421148" cy="361842"/>
          </a:xfrm>
        </p:grpSpPr>
        <p:sp>
          <p:nvSpPr>
            <p:cNvPr id="41" name="Freeform 21">
              <a:extLst>
                <a:ext uri="{FF2B5EF4-FFF2-40B4-BE49-F238E27FC236}">
                  <a16:creationId xmlns:a16="http://schemas.microsoft.com/office/drawing/2014/main" id="{4C4729D7-3621-B543-A5F4-B17BD7C1E59E}"/>
                </a:ext>
              </a:extLst>
            </p:cNvPr>
            <p:cNvSpPr>
              <a:spLocks/>
            </p:cNvSpPr>
            <p:nvPr/>
          </p:nvSpPr>
          <p:spPr bwMode="auto">
            <a:xfrm flipH="1">
              <a:off x="5090909" y="1125748"/>
              <a:ext cx="838200" cy="45719"/>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7" name="TextBox 36">
              <a:extLst>
                <a:ext uri="{FF2B5EF4-FFF2-40B4-BE49-F238E27FC236}">
                  <a16:creationId xmlns:a16="http://schemas.microsoft.com/office/drawing/2014/main" id="{3D5F735D-16E4-474C-B7BF-8C70CCD74F9F}"/>
                </a:ext>
              </a:extLst>
            </p:cNvPr>
            <p:cNvSpPr txBox="1"/>
            <p:nvPr/>
          </p:nvSpPr>
          <p:spPr>
            <a:xfrm>
              <a:off x="4267200" y="1179813"/>
              <a:ext cx="681597" cy="307777"/>
            </a:xfrm>
            <a:prstGeom prst="rect">
              <a:avLst/>
            </a:prstGeom>
            <a:noFill/>
          </p:spPr>
          <p:txBody>
            <a:bodyPr wrap="none" rtlCol="0">
              <a:spAutoFit/>
            </a:bodyPr>
            <a:lstStyle/>
            <a:p>
              <a:r>
                <a:rPr lang="en-US" sz="1400" dirty="0"/>
                <a:t>480 m</a:t>
              </a:r>
            </a:p>
          </p:txBody>
        </p:sp>
        <p:sp>
          <p:nvSpPr>
            <p:cNvPr id="18" name="Freeform 21">
              <a:extLst>
                <a:ext uri="{FF2B5EF4-FFF2-40B4-BE49-F238E27FC236}">
                  <a16:creationId xmlns:a16="http://schemas.microsoft.com/office/drawing/2014/main" id="{D8DBCAF3-3318-ED49-985E-CF2FC3D8FFB1}"/>
                </a:ext>
              </a:extLst>
            </p:cNvPr>
            <p:cNvSpPr>
              <a:spLocks/>
            </p:cNvSpPr>
            <p:nvPr/>
          </p:nvSpPr>
          <p:spPr bwMode="auto">
            <a:xfrm flipH="1">
              <a:off x="3507961" y="1126013"/>
              <a:ext cx="838200" cy="45719"/>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Freeform 21">
              <a:extLst>
                <a:ext uri="{FF2B5EF4-FFF2-40B4-BE49-F238E27FC236}">
                  <a16:creationId xmlns:a16="http://schemas.microsoft.com/office/drawing/2014/main" id="{8A1FEDC5-FDFE-9B4B-B4BA-9110BE49C2D6}"/>
                </a:ext>
              </a:extLst>
            </p:cNvPr>
            <p:cNvSpPr>
              <a:spLocks/>
            </p:cNvSpPr>
            <p:nvPr/>
          </p:nvSpPr>
          <p:spPr bwMode="auto">
            <a:xfrm rot="10800000" flipH="1">
              <a:off x="4308088" y="1135123"/>
              <a:ext cx="838200" cy="45719"/>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15950453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The opening angle is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Most of the signal passes through 1 sheet of paper at 480 m.</a:t>
            </a:r>
          </a:p>
          <a:p>
            <a:pPr eaLnBrk="1" hangingPunct="1"/>
            <a:endParaRPr lang="en-US" sz="1200" dirty="0">
              <a:latin typeface="Arial" charset="0"/>
            </a:endParaRPr>
          </a:p>
          <a:p>
            <a:pPr eaLnBrk="1" hangingPunct="1"/>
            <a:r>
              <a:rPr lang="en-US" sz="2000" dirty="0" err="1">
                <a:latin typeface="Arial" charset="0"/>
              </a:rPr>
              <a:t>TeV</a:t>
            </a:r>
            <a:r>
              <a:rPr lang="en-US" sz="2000" dirty="0">
                <a:latin typeface="Arial" charset="0"/>
              </a:rPr>
              <a:t> dark photons (or any other new 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far more collimated than shown below, motivating a new, small, fast, cheap experiment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9A7B68-9E56-9843-BBAE-89983C22FC2C}"/>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B08A827D-2C72-8E46-8283-1E9D0BADD2A8}"/>
              </a:ext>
            </a:extLst>
          </p:cNvPr>
          <p:cNvPicPr>
            <a:picLocks noChangeAspect="1"/>
          </p:cNvPicPr>
          <p:nvPr/>
        </p:nvPicPr>
        <p:blipFill>
          <a:blip r:embed="rId2"/>
          <a:stretch>
            <a:fillRect/>
          </a:stretch>
        </p:blipFill>
        <p:spPr>
          <a:xfrm>
            <a:off x="1924668" y="2743200"/>
            <a:ext cx="5294664" cy="1764888"/>
          </a:xfrm>
          <a:prstGeom prst="rect">
            <a:avLst/>
          </a:prstGeom>
        </p:spPr>
      </p:pic>
    </p:spTree>
    <p:extLst>
      <p:ext uri="{BB962C8B-B14F-4D97-AF65-F5344CB8AC3E}">
        <p14:creationId xmlns:p14="http://schemas.microsoft.com/office/powerpoint/2010/main" val="18487220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sz="3200" dirty="0">
                <a:solidFill>
                  <a:schemeClr val="tx1"/>
                </a:solidFill>
                <a:latin typeface="Arial" charset="0"/>
              </a:rPr>
              <a:t>OUTLINE</a:t>
            </a:r>
          </a:p>
        </p:txBody>
      </p:sp>
      <p:sp>
        <p:nvSpPr>
          <p:cNvPr id="5123" name="Content Placeholder 2"/>
          <p:cNvSpPr>
            <a:spLocks noGrp="1"/>
          </p:cNvSpPr>
          <p:nvPr>
            <p:ph idx="1"/>
          </p:nvPr>
        </p:nvSpPr>
        <p:spPr>
          <a:xfrm>
            <a:off x="457200" y="1143000"/>
            <a:ext cx="8153400" cy="5029200"/>
          </a:xfrm>
        </p:spPr>
        <p:txBody>
          <a:bodyPr/>
          <a:lstStyle/>
          <a:p>
            <a:pPr marL="0" indent="0" algn="ctr" eaLnBrk="1" hangingPunct="1">
              <a:buNone/>
            </a:pPr>
            <a:endParaRPr lang="en-US" b="1" dirty="0"/>
          </a:p>
          <a:p>
            <a:pPr marL="0" indent="0" algn="ctr" eaLnBrk="1" hangingPunct="1">
              <a:buNone/>
            </a:pPr>
            <a:r>
              <a:rPr lang="en-US" b="1" dirty="0"/>
              <a:t>MOTIVATIONS</a:t>
            </a:r>
          </a:p>
          <a:p>
            <a:pPr marL="0" indent="0" algn="ctr" eaLnBrk="1" hangingPunct="1">
              <a:buNone/>
            </a:pPr>
            <a:endParaRPr lang="en-US" sz="1200" b="1" dirty="0"/>
          </a:p>
          <a:p>
            <a:pPr marL="0" indent="0" algn="ctr" eaLnBrk="1" hangingPunct="1">
              <a:buNone/>
            </a:pPr>
            <a:r>
              <a:rPr lang="en-US" b="1" dirty="0"/>
              <a:t>FORWARD PHYSICS</a:t>
            </a:r>
          </a:p>
          <a:p>
            <a:pPr marL="0" indent="0" algn="ctr" eaLnBrk="1" hangingPunct="1">
              <a:buNone/>
            </a:pPr>
            <a:endParaRPr lang="en-US" sz="1200" b="1" dirty="0"/>
          </a:p>
          <a:p>
            <a:pPr marL="0" indent="0" algn="ctr" eaLnBrk="1" hangingPunct="1">
              <a:buNone/>
            </a:pPr>
            <a:r>
              <a:rPr lang="en-US" b="1" dirty="0"/>
              <a:t>FASER</a:t>
            </a:r>
          </a:p>
          <a:p>
            <a:pPr marL="0" indent="0" algn="ctr" eaLnBrk="1" hangingPunct="1">
              <a:buNone/>
            </a:pPr>
            <a:endParaRPr lang="en-US" sz="1200" b="1" dirty="0"/>
          </a:p>
          <a:p>
            <a:pPr marL="0" indent="0" algn="ctr" eaLnBrk="1" hangingPunct="1">
              <a:buNone/>
            </a:pPr>
            <a:r>
              <a:rPr lang="en-US" b="1" dirty="0" err="1"/>
              <a:t>FASER</a:t>
            </a:r>
            <a:r>
              <a:rPr lang="en-US" b="1" dirty="0" err="1">
                <a:latin typeface="Symbol" pitchFamily="2" charset="2"/>
              </a:rPr>
              <a:t>n</a:t>
            </a:r>
            <a:endParaRPr lang="en-US" b="1" dirty="0">
              <a:latin typeface="Symbol" pitchFamily="2" charset="2"/>
            </a:endParaRPr>
          </a:p>
          <a:p>
            <a:pPr marL="0" indent="0" algn="ctr" eaLnBrk="1" hangingPunct="1">
              <a:buNone/>
            </a:pPr>
            <a:endParaRPr lang="en-US" sz="1200" b="1" dirty="0"/>
          </a:p>
          <a:p>
            <a:pPr marL="0" indent="0" algn="ctr" eaLnBrk="1" hangingPunct="1">
              <a:buNone/>
            </a:pPr>
            <a:r>
              <a:rPr lang="en-US" b="1" dirty="0"/>
              <a:t>FORWARD PHYSICS FACILITY</a:t>
            </a:r>
          </a:p>
          <a:p>
            <a:pPr marL="0" indent="0" algn="ctr" eaLnBrk="1" hangingPunct="1">
              <a:buNone/>
            </a:pPr>
            <a:endParaRPr lang="en-US" sz="1200" b="1" dirty="0"/>
          </a:p>
          <a:p>
            <a:pPr marL="0" indent="0" algn="ctr" eaLnBrk="1" hangingPunct="1">
              <a:buNone/>
            </a:pPr>
            <a:r>
              <a:rPr lang="en-US" b="1" dirty="0"/>
              <a:t>SUMMARY</a:t>
            </a:r>
          </a:p>
          <a:p>
            <a:pPr eaLnBrk="1" hangingPunct="1"/>
            <a:endParaRPr lang="en-US" dirty="0"/>
          </a:p>
          <a:p>
            <a:pPr marL="0" indent="0" eaLnBrk="1" hangingPunct="1">
              <a:buNone/>
            </a:pPr>
            <a:endParaRPr lang="en-US" dirty="0">
              <a:latin typeface="Arial" charset="0"/>
            </a:endParaRPr>
          </a:p>
        </p:txBody>
      </p:sp>
    </p:spTree>
    <p:extLst>
      <p:ext uri="{BB962C8B-B14F-4D97-AF65-F5344CB8AC3E}">
        <p14:creationId xmlns:p14="http://schemas.microsoft.com/office/powerpoint/2010/main" val="11584434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Initial proposal (Feng, </a:t>
            </a:r>
            <a:r>
              <a:rPr lang="en-US" sz="1800" dirty="0" err="1"/>
              <a:t>Galon</a:t>
            </a:r>
            <a:r>
              <a:rPr lang="en-US" sz="1800" dirty="0"/>
              <a:t>, Kling, </a:t>
            </a:r>
            <a:r>
              <a:rPr lang="en-US" sz="1800" dirty="0" err="1"/>
              <a:t>Trojanowski</a:t>
            </a:r>
            <a:r>
              <a:rPr lang="en-US" sz="1800" dirty="0"/>
              <a:t>)</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approved as 8</a:t>
            </a:r>
            <a:r>
              <a:rPr lang="en-US" sz="1800" baseline="30000" dirty="0"/>
              <a:t>th</a:t>
            </a:r>
            <a:r>
              <a:rPr lang="en-US" sz="1800" dirty="0"/>
              <a:t> LHC detector by </a:t>
            </a:r>
            <a:r>
              <a:rPr lang="en-US" sz="1800" dirty="0">
                <a:solidFill>
                  <a:srgbClr val="0000FF"/>
                </a:solidFill>
              </a:rPr>
              <a:t>CERN</a:t>
            </a:r>
          </a:p>
          <a:p>
            <a:endParaRPr lang="en-US" sz="800" dirty="0"/>
          </a:p>
          <a:p>
            <a:r>
              <a:rPr lang="en-US" sz="1800" dirty="0"/>
              <a:t>December 2019: </a:t>
            </a:r>
            <a:r>
              <a:rPr lang="en-US" sz="1800" dirty="0" err="1"/>
              <a:t>FASER</a:t>
            </a:r>
            <a:r>
              <a:rPr lang="en-US" sz="1800" dirty="0" err="1">
                <a:latin typeface="Symbol" pitchFamily="2" charset="2"/>
              </a:rPr>
              <a:t>n</a:t>
            </a:r>
            <a:r>
              <a:rPr lang="en-US" sz="1800" dirty="0"/>
              <a:t> approved as 9</a:t>
            </a:r>
            <a:r>
              <a:rPr lang="en-US" sz="1800" baseline="30000" dirty="0"/>
              <a:t>th</a:t>
            </a:r>
            <a:r>
              <a:rPr lang="en-US" sz="1800" dirty="0"/>
              <a:t> LHC detector by </a:t>
            </a:r>
            <a:r>
              <a:rPr lang="en-US" sz="1800" dirty="0">
                <a:solidFill>
                  <a:srgbClr val="0000FF"/>
                </a:solidFill>
              </a:rPr>
              <a:t>CERN</a:t>
            </a:r>
            <a:endParaRPr lang="en-US" sz="1800" dirty="0"/>
          </a:p>
          <a:p>
            <a:pPr marL="0" indent="0">
              <a:buNone/>
            </a:pPr>
            <a:endParaRPr lang="en-US" sz="800" dirty="0"/>
          </a:p>
          <a:p>
            <a:r>
              <a:rPr lang="en-US" sz="1800" dirty="0"/>
              <a:t>March 2021: FASER fully installed, commissioning of the detector begins</a:t>
            </a:r>
          </a:p>
          <a:p>
            <a:endParaRPr lang="en-US" sz="800" dirty="0"/>
          </a:p>
          <a:p>
            <a:r>
              <a:rPr lang="en-US" sz="1800" dirty="0"/>
              <a:t>May 2021: </a:t>
            </a:r>
            <a:r>
              <a:rPr lang="en-US" sz="1800" dirty="0" err="1"/>
              <a:t>FASER</a:t>
            </a:r>
            <a:r>
              <a:rPr lang="en-US" sz="1800" dirty="0" err="1">
                <a:latin typeface="Symbol" pitchFamily="2" charset="2"/>
              </a:rPr>
              <a:t>n</a:t>
            </a:r>
            <a:r>
              <a:rPr lang="en-US" sz="1800" dirty="0"/>
              <a:t> announces first candidate collider neutrinos</a:t>
            </a:r>
          </a:p>
          <a:p>
            <a:endParaRPr lang="en-US" sz="800" dirty="0"/>
          </a:p>
          <a:p>
            <a:r>
              <a:rPr lang="en-US" sz="1800" dirty="0"/>
              <a:t>Mid-2022: FASER</a:t>
            </a:r>
            <a:r>
              <a:rPr lang="en-US" sz="1800" dirty="0">
                <a:latin typeface="+mj-lt"/>
              </a:rPr>
              <a:t> and </a:t>
            </a:r>
            <a:r>
              <a:rPr lang="en-US" sz="1800" dirty="0" err="1"/>
              <a:t>FASER</a:t>
            </a:r>
            <a:r>
              <a:rPr lang="en-US" sz="1800" dirty="0" err="1">
                <a:latin typeface="Symbol" pitchFamily="2" charset="2"/>
              </a:rPr>
              <a:t>n</a:t>
            </a:r>
            <a:r>
              <a:rPr lang="en-US" sz="1800" dirty="0">
                <a:latin typeface="Symbol" pitchFamily="2" charset="2"/>
              </a:rPr>
              <a:t> </a:t>
            </a:r>
            <a:r>
              <a:rPr lang="en-US" sz="1800" dirty="0"/>
              <a:t>begin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200006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4000939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800"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INSTITUTIONS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20916"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384369"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660693" y="391668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2859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0761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2714003" y="3886200"/>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547745" y="3928901"/>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2779262" y="4899759"/>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4523670" y="4943834"/>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6848324" y="3978278"/>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6847236" y="4876800"/>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77 collaborators, 21 institutions, 9 countries</a:t>
            </a:r>
            <a:endParaRPr lang="en-US" sz="1800" dirty="0">
              <a:latin typeface="Arial" charset="0"/>
              <a:sym typeface="Wingdings"/>
            </a:endParaRPr>
          </a:p>
        </p:txBody>
      </p:sp>
      <p:pic>
        <p:nvPicPr>
          <p:cNvPr id="5" name="Picture 4">
            <a:extLst>
              <a:ext uri="{FF2B5EF4-FFF2-40B4-BE49-F238E27FC236}">
                <a16:creationId xmlns:a16="http://schemas.microsoft.com/office/drawing/2014/main" id="{9806E146-7311-154C-83F9-DC2199EC1693}"/>
              </a:ext>
            </a:extLst>
          </p:cNvPr>
          <p:cNvPicPr>
            <a:picLocks noChangeAspect="1"/>
          </p:cNvPicPr>
          <p:nvPr/>
        </p:nvPicPr>
        <p:blipFill>
          <a:blip r:embed="rId21"/>
          <a:stretch>
            <a:fillRect/>
          </a:stretch>
        </p:blipFill>
        <p:spPr>
          <a:xfrm>
            <a:off x="4205277" y="5656088"/>
            <a:ext cx="772131" cy="668512"/>
          </a:xfrm>
          <a:prstGeom prst="rect">
            <a:avLst/>
          </a:prstGeom>
        </p:spPr>
      </p:pic>
      <p:pic>
        <p:nvPicPr>
          <p:cNvPr id="12" name="Picture 11">
            <a:extLst>
              <a:ext uri="{FF2B5EF4-FFF2-40B4-BE49-F238E27FC236}">
                <a16:creationId xmlns:a16="http://schemas.microsoft.com/office/drawing/2014/main" id="{2316282E-8ED8-A448-A45A-4B50B7529EF7}"/>
              </a:ext>
            </a:extLst>
          </p:cNvPr>
          <p:cNvPicPr>
            <a:picLocks noChangeAspect="1"/>
          </p:cNvPicPr>
          <p:nvPr/>
        </p:nvPicPr>
        <p:blipFill>
          <a:blip r:embed="rId22"/>
          <a:stretch>
            <a:fillRect/>
          </a:stretch>
        </p:blipFill>
        <p:spPr>
          <a:xfrm>
            <a:off x="952277" y="4825926"/>
            <a:ext cx="707964" cy="70796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91600" cy="5392738"/>
          </a:xfrm>
        </p:spPr>
        <p:txBody>
          <a:bodyPr>
            <a:noAutofit/>
          </a:bodyPr>
          <a:lstStyle/>
          <a:p>
            <a:r>
              <a:rPr lang="en-US" sz="2000" dirty="0"/>
              <a:t>Nothing incoming and 2 ~</a:t>
            </a:r>
            <a:r>
              <a:rPr lang="en-US" sz="2000" dirty="0" err="1"/>
              <a:t>TeV</a:t>
            </a:r>
            <a:r>
              <a:rPr lang="en-US" sz="2000" dirty="0"/>
              <a:t>, opposite-sign charged tracks pointing back to the ATLAS IP: a “light shining through (100 m-thick) wall” experiment.</a:t>
            </a:r>
          </a:p>
          <a:p>
            <a:endParaRPr lang="en-US" sz="800" dirty="0"/>
          </a:p>
          <a:p>
            <a:r>
              <a:rPr lang="en-US" sz="2000" dirty="0"/>
              <a:t>Scintillators veto incoming charged tracks (muons), magnets split the charged tracks, which are detected by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Spring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30575444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5573813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76200" y="1008062"/>
            <a:ext cx="8915400" cy="5392738"/>
          </a:xfrm>
        </p:spPr>
        <p:txBody>
          <a:bodyPr>
            <a:noAutofit/>
          </a:bodyPr>
          <a:lstStyle/>
          <a:p>
            <a:r>
              <a:rPr lang="en-US" sz="2000" dirty="0"/>
              <a:t>ATLAS tracker consists of ~3000 SCT modules.</a:t>
            </a:r>
          </a:p>
          <a:p>
            <a:endParaRPr lang="en-US" sz="800" dirty="0"/>
          </a:p>
          <a:p>
            <a:r>
              <a:rPr lang="en-US" sz="2000" dirty="0"/>
              <a:t>~300 spares were never used.  ~100 of these were generously donated to FASER: 8 modules x 3 tracking planes x 4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879600" y="2514600"/>
            <a:ext cx="5384800" cy="4038600"/>
          </a:xfrm>
          <a:prstGeom prst="rect">
            <a:avLst/>
          </a:prstGeom>
        </p:spPr>
      </p:pic>
    </p:spTree>
    <p:extLst>
      <p:ext uri="{BB962C8B-B14F-4D97-AF65-F5344CB8AC3E}">
        <p14:creationId xmlns:p14="http://schemas.microsoft.com/office/powerpoint/2010/main" val="149322557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SCINTILLATORS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4 veto scintillators, each 2cm x 30cm x 30cm, upstream of the detector. Efficiency of each one is &gt; 99.99%, makes muon background negligible. </a:t>
            </a:r>
          </a:p>
          <a:p>
            <a:endParaRPr lang="en-US" sz="800" dirty="0"/>
          </a:p>
          <a:p>
            <a:r>
              <a:rPr lang="en-US" sz="2000" dirty="0"/>
              <a:t>Additional beam backgrounds, simulated with FLUKA and validated with pilot detectors in 2018, are also expected to be negligible.</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B16B4F0-50DE-BB4E-93A5-3B8C8E08DB40}"/>
              </a:ext>
            </a:extLst>
          </p:cNvPr>
          <p:cNvPicPr>
            <a:picLocks noChangeAspect="1"/>
          </p:cNvPicPr>
          <p:nvPr/>
        </p:nvPicPr>
        <p:blipFill>
          <a:blip r:embed="rId2"/>
          <a:stretch>
            <a:fillRect/>
          </a:stretch>
        </p:blipFill>
        <p:spPr>
          <a:xfrm>
            <a:off x="1936750" y="2590800"/>
            <a:ext cx="5270500" cy="3952875"/>
          </a:xfrm>
          <a:prstGeom prst="rect">
            <a:avLst/>
          </a:prstGeom>
        </p:spPr>
      </p:pic>
    </p:spTree>
    <p:extLst>
      <p:ext uri="{BB962C8B-B14F-4D97-AF65-F5344CB8AC3E}">
        <p14:creationId xmlns:p14="http://schemas.microsoft.com/office/powerpoint/2010/main" val="17720927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3686683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313262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228600" y="2895600"/>
            <a:ext cx="8610600" cy="1371600"/>
          </a:xfrm>
        </p:spPr>
        <p:txBody>
          <a:bodyPr/>
          <a:lstStyle/>
          <a:p>
            <a:pPr marL="0" indent="0" algn="ctr" eaLnBrk="1" hangingPunct="1">
              <a:buNone/>
            </a:pPr>
            <a:r>
              <a:rPr lang="en-US" sz="4400" b="1" dirty="0"/>
              <a:t>MOTIVATIONS</a:t>
            </a:r>
          </a:p>
          <a:p>
            <a:pPr marL="0" indent="0" eaLnBrk="1" hangingPunct="1">
              <a:buNone/>
            </a:pPr>
            <a:endParaRPr lang="en-US" dirty="0">
              <a:latin typeface="Arial" charset="0"/>
            </a:endParaRPr>
          </a:p>
        </p:txBody>
      </p:sp>
      <p:sp>
        <p:nvSpPr>
          <p:cNvPr id="5" name="Rectangle 4">
            <a:extLst>
              <a:ext uri="{FF2B5EF4-FFF2-40B4-BE49-F238E27FC236}">
                <a16:creationId xmlns:a16="http://schemas.microsoft.com/office/drawing/2014/main" id="{49BDBBCE-DC34-344F-88E0-FE1006AB9CC7}"/>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7765081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grpSp>
        <p:nvGrpSpPr>
          <p:cNvPr id="8" name="Group 7">
            <a:extLst>
              <a:ext uri="{FF2B5EF4-FFF2-40B4-BE49-F238E27FC236}">
                <a16:creationId xmlns:a16="http://schemas.microsoft.com/office/drawing/2014/main" id="{7B80C6F8-3ADE-AF4B-8AB6-CBED5C415F07}"/>
              </a:ext>
            </a:extLst>
          </p:cNvPr>
          <p:cNvGrpSpPr/>
          <p:nvPr/>
        </p:nvGrpSpPr>
        <p:grpSpPr>
          <a:xfrm>
            <a:off x="5410200" y="5486400"/>
            <a:ext cx="3581400" cy="1316655"/>
            <a:chOff x="5410200" y="5486400"/>
            <a:chExt cx="3581400" cy="1316655"/>
          </a:xfrm>
        </p:grpSpPr>
        <p:pic>
          <p:nvPicPr>
            <p:cNvPr id="6" name="Picture 5">
              <a:extLst>
                <a:ext uri="{FF2B5EF4-FFF2-40B4-BE49-F238E27FC236}">
                  <a16:creationId xmlns:a16="http://schemas.microsoft.com/office/drawing/2014/main" id="{E25EB41A-C864-6840-99FF-465D02C09C3C}"/>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7" name="TextBox 6">
              <a:extLst>
                <a:ext uri="{FF2B5EF4-FFF2-40B4-BE49-F238E27FC236}">
                  <a16:creationId xmlns:a16="http://schemas.microsoft.com/office/drawing/2014/main" id="{AEA0ED69-97FF-8B43-BC35-AB41C0B647E2}"/>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spTree>
    <p:extLst>
      <p:ext uri="{BB962C8B-B14F-4D97-AF65-F5344CB8AC3E}">
        <p14:creationId xmlns:p14="http://schemas.microsoft.com/office/powerpoint/2010/main" val="21646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118986"/>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86493" y="1038225"/>
            <a:ext cx="8628907"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2022.</a:t>
            </a:r>
          </a:p>
          <a:p>
            <a:endParaRPr lang="en-US" sz="1000" dirty="0">
              <a:latin typeface="Arial" charset="0"/>
              <a:sym typeface="Wingdings"/>
            </a:endParaRPr>
          </a:p>
          <a:p>
            <a:r>
              <a:rPr lang="en-US" sz="2000" dirty="0">
                <a:latin typeface="Arial" charset="0"/>
                <a:sym typeface="Wingdings"/>
              </a:rPr>
              <a:t>Without upgrade, HL-LHC extends (Luminosity*Vol) by factor of 3000 – could detect as many as 10,000 dark photons.  </a:t>
            </a:r>
          </a:p>
          <a:p>
            <a:endParaRPr lang="en-US" sz="1000" dirty="0">
              <a:latin typeface="Arial" charset="0"/>
              <a:sym typeface="Wingdings"/>
            </a:endParaRPr>
          </a:p>
          <a:p>
            <a:r>
              <a:rPr lang="en-US" sz="2000" dirty="0">
                <a:latin typeface="Arial" charset="0"/>
                <a:sym typeface="Wingdings"/>
              </a:rPr>
              <a:t>Possible upgrade to FASER 2 (R=1m, L=20m) extends (Luminosity*Vol) by factor of ~10</a:t>
            </a:r>
            <a:r>
              <a:rPr lang="en-US" sz="2000" baseline="30000" dirty="0">
                <a:latin typeface="Arial" charset="0"/>
                <a:sym typeface="Wingdings"/>
              </a:rPr>
              <a:t>6 </a:t>
            </a:r>
            <a:r>
              <a:rPr lang="en-US" sz="2000" dirty="0">
                <a:latin typeface="Arial" charset="0"/>
                <a:sym typeface="Wingdings"/>
              </a:rPr>
              <a:t>– could detect as many as 3 x 10</a:t>
            </a:r>
            <a:r>
              <a:rPr lang="en-US" sz="2000" baseline="30000" dirty="0">
                <a:latin typeface="Arial" charset="0"/>
                <a:sym typeface="Wingdings"/>
              </a:rPr>
              <a:t>6</a:t>
            </a:r>
            <a:r>
              <a:rPr lang="en-US" sz="2000" dirty="0">
                <a:latin typeface="Arial" charset="0"/>
                <a:sym typeface="Wingdings"/>
              </a:rPr>
              <a:t> dark photons.</a:t>
            </a:r>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435948"/>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790714"/>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975380"/>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81822"/>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277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1ABED-F62C-2B41-AB55-6BE05A438D9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a:extLst>
              <a:ext uri="{FF2B5EF4-FFF2-40B4-BE49-F238E27FC236}">
                <a16:creationId xmlns:a16="http://schemas.microsoft.com/office/drawing/2014/main" id="{F06E252B-C65F-4143-9A01-9C57FD4EC61D}"/>
              </a:ext>
            </a:extLst>
          </p:cNvPr>
          <p:cNvPicPr>
            <a:picLocks noChangeAspect="1"/>
          </p:cNvPicPr>
          <p:nvPr/>
        </p:nvPicPr>
        <p:blipFill rotWithShape="1">
          <a:blip r:embed="rId2"/>
          <a:srcRect l="20000" t="4444" r="20000" b="63333"/>
          <a:stretch/>
        </p:blipFill>
        <p:spPr>
          <a:xfrm>
            <a:off x="1295400" y="2585905"/>
            <a:ext cx="6078263" cy="2448190"/>
          </a:xfrm>
          <a:prstGeom prst="rect">
            <a:avLst/>
          </a:prstGeom>
        </p:spPr>
      </p:pic>
      <p:sp>
        <p:nvSpPr>
          <p:cNvPr id="5123" name="Content Placeholder 2"/>
          <p:cNvSpPr>
            <a:spLocks noGrp="1"/>
          </p:cNvSpPr>
          <p:nvPr>
            <p:ph idx="1"/>
          </p:nvPr>
        </p:nvSpPr>
        <p:spPr>
          <a:xfrm>
            <a:off x="6201432" y="2438400"/>
            <a:ext cx="914400" cy="1524000"/>
          </a:xfrm>
        </p:spPr>
        <p:txBody>
          <a:bodyPr/>
          <a:lstStyle/>
          <a:p>
            <a:pPr marL="0" indent="0" algn="ctr" eaLnBrk="1" hangingPunct="1">
              <a:buNone/>
            </a:pPr>
            <a:r>
              <a:rPr lang="en-US" sz="8800" b="1" i="1" dirty="0">
                <a:latin typeface="Symbol" pitchFamily="2" charset="2"/>
              </a:rPr>
              <a:t>n</a:t>
            </a:r>
          </a:p>
          <a:p>
            <a:pPr marL="0" indent="0" eaLnBrk="1" hangingPunct="1">
              <a:buNone/>
            </a:pPr>
            <a:endParaRPr lang="en-US" sz="8800" dirty="0">
              <a:latin typeface="Arial" charset="0"/>
            </a:endParaRPr>
          </a:p>
        </p:txBody>
      </p:sp>
    </p:spTree>
    <p:extLst>
      <p:ext uri="{BB962C8B-B14F-4D97-AF65-F5344CB8AC3E}">
        <p14:creationId xmlns:p14="http://schemas.microsoft.com/office/powerpoint/2010/main" val="7500989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COLLIDER NEUTRINOS</a:t>
            </a:r>
          </a:p>
        </p:txBody>
      </p:sp>
      <mc:AlternateContent xmlns:mc="http://schemas.openxmlformats.org/markup-compatibility/2006">
        <mc:Choice xmlns:a14="http://schemas.microsoft.com/office/drawing/2010/main" Requires="a14">
          <p:sp>
            <p:nvSpPr>
              <p:cNvPr id="5123" name="Content Placeholder 2"/>
              <p:cNvSpPr>
                <a:spLocks noGrp="1"/>
              </p:cNvSpPr>
              <p:nvPr>
                <p:ph idx="1"/>
              </p:nvPr>
            </p:nvSpPr>
            <p:spPr>
              <a:xfrm>
                <a:off x="76200" y="84031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a:t>
                </a:r>
                <a:r>
                  <a:rPr lang="en-US" sz="2000" dirty="0">
                    <a:solidFill>
                      <a:srgbClr val="FF0000"/>
                    </a:solidFill>
                    <a:latin typeface="Arial" charset="0"/>
                  </a:rPr>
                  <a:t>neutrinos</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The high-energy ones, which interact most strongly, are overwhelmingly produced in the far forward direction.  </a:t>
                </a:r>
                <a:r>
                  <a:rPr lang="en-US" sz="2000" dirty="0">
                    <a:solidFill>
                      <a:srgbClr val="FF0000"/>
                    </a:solidFill>
                    <a:latin typeface="Arial" charset="0"/>
                  </a:rPr>
                  <a:t>Before May 2021, no candidate collider neutrino had ever been detected.</a:t>
                </a:r>
              </a:p>
              <a:p>
                <a:pPr eaLnBrk="1" hangingPunct="1"/>
                <a:endParaRPr lang="en-US" sz="1200" b="1"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dirty="0">
                  <a:latin typeface="Arial" charset="0"/>
                </a:endParaRPr>
              </a:p>
              <a:p>
                <a:pPr eaLnBrk="1" hangingPunct="1"/>
                <a:r>
                  <a:rPr lang="en-US" sz="2000" dirty="0">
                    <a:latin typeface="Arial" charset="0"/>
                  </a:rPr>
                  <a:t>If they can be detected, there is a fascinating new world of LHC neutrinos that can be explored.</a:t>
                </a:r>
              </a:p>
              <a:p>
                <a:pPr lvl="1"/>
                <a:r>
                  <a:rPr lang="en-US" sz="1800" dirty="0">
                    <a:latin typeface="Arial" charset="0"/>
                  </a:rPr>
                  <a:t>The neutrino energies are ~</a:t>
                </a:r>
                <a:r>
                  <a:rPr lang="en-US" sz="1800" dirty="0" err="1">
                    <a:latin typeface="Arial" charset="0"/>
                  </a:rPr>
                  <a:t>TeV</a:t>
                </a:r>
                <a:r>
                  <a:rPr lang="en-US" sz="1800" dirty="0">
                    <a:latin typeface="Arial" charset="0"/>
                  </a:rPr>
                  <a:t>, highest human-made energies ever.</a:t>
                </a:r>
              </a:p>
              <a:p>
                <a:pPr lvl="1"/>
                <a:r>
                  <a:rPr lang="en-US" sz="1800" dirty="0">
                    <a:latin typeface="Arial" charset="0"/>
                  </a:rPr>
                  <a:t>All flavors are produced (</a:t>
                </a:r>
                <a:r>
                  <a:rPr lang="en-US" sz="1800" dirty="0">
                    <a:latin typeface="Symbol" pitchFamily="2" charset="2"/>
                  </a:rPr>
                  <a:t>p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endParaRPr lang="en-US" sz="1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 </a:t>
                </a:r>
                <a:r>
                  <a:rPr lang="en-US" sz="1400" dirty="0" err="1">
                    <a:latin typeface="+mj-lt"/>
                    <a:sym typeface="Wingdings" pitchFamily="2" charset="2"/>
                  </a:rPr>
                  <a:t>Vannucci</a:t>
                </a:r>
                <a:r>
                  <a:rPr lang="en-US" sz="1400" dirty="0">
                    <a:latin typeface="+mj-lt"/>
                    <a:sym typeface="Wingdings" pitchFamily="2" charset="2"/>
                  </a:rPr>
                  <a:t> (1993)</a:t>
                </a:r>
              </a:p>
            </p:txBody>
          </p:sp>
        </mc:Choice>
        <mc:Fallback>
          <p:sp>
            <p:nvSpPr>
              <p:cNvPr id="5123" name="Content Placeholder 2"/>
              <p:cNvSpPr>
                <a:spLocks noGrp="1" noRot="1" noChangeAspect="1" noMove="1" noResize="1" noEditPoints="1" noAdjustHandles="1" noChangeArrowheads="1" noChangeShapeType="1" noTextEdit="1"/>
              </p:cNvSpPr>
              <p:nvPr>
                <p:ph idx="1"/>
              </p:nvPr>
            </p:nvSpPr>
            <p:spPr>
              <a:xfrm>
                <a:off x="76200" y="840310"/>
                <a:ext cx="8991600" cy="5562600"/>
              </a:xfrm>
              <a:blipFill>
                <a:blip r:embed="rId3"/>
                <a:stretch>
                  <a:fillRect l="-705" t="-683" r="-141" b="-228"/>
                </a:stretch>
              </a:blipFill>
            </p:spPr>
            <p:txBody>
              <a:bodyPr/>
              <a:lstStyle/>
              <a:p>
                <a:r>
                  <a:rPr lang="en-US">
                    <a:noFill/>
                  </a:rPr>
                  <a:t> </a:t>
                </a:r>
              </a:p>
            </p:txBody>
          </p:sp>
        </mc:Fallback>
      </mc:AlternateContent>
    </p:spTree>
    <p:extLst>
      <p:ext uri="{BB962C8B-B14F-4D97-AF65-F5344CB8AC3E}">
        <p14:creationId xmlns:p14="http://schemas.microsoft.com/office/powerpoint/2010/main" val="34889758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2079501" y="3784626"/>
            <a:ext cx="3499728" cy="2768574"/>
          </a:xfrm>
          <a:prstGeom prst="rect">
            <a:avLst/>
          </a:prstGeom>
        </p:spPr>
      </p:pic>
      <p:sp>
        <p:nvSpPr>
          <p:cNvPr id="8" name="Content Placeholder 2">
            <a:extLst>
              <a:ext uri="{FF2B5EF4-FFF2-40B4-BE49-F238E27FC236}">
                <a16:creationId xmlns:a16="http://schemas.microsoft.com/office/drawing/2014/main" id="{67B10C32-7DFE-7146-8438-346C2B29E9C9}"/>
              </a:ext>
            </a:extLst>
          </p:cNvPr>
          <p:cNvSpPr txBox="1">
            <a:spLocks/>
          </p:cNvSpPr>
          <p:nvPr/>
        </p:nvSpPr>
        <p:spPr bwMode="auto">
          <a:xfrm>
            <a:off x="230313" y="3874278"/>
            <a:ext cx="1713417" cy="2221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Not the discovery of collider neutrinos, but a sign of things to come.</a:t>
            </a:r>
            <a:endParaRPr lang="en-US" sz="2000" dirty="0">
              <a:solidFill>
                <a:srgbClr val="FF0000"/>
              </a:solidFill>
            </a:endParaRPr>
          </a:p>
        </p:txBody>
      </p:sp>
    </p:spTree>
    <p:extLst>
      <p:ext uri="{BB962C8B-B14F-4D97-AF65-F5344CB8AC3E}">
        <p14:creationId xmlns:p14="http://schemas.microsoft.com/office/powerpoint/2010/main" val="25241043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Tree>
    <p:extLst>
      <p:ext uri="{BB962C8B-B14F-4D97-AF65-F5344CB8AC3E}">
        <p14:creationId xmlns:p14="http://schemas.microsoft.com/office/powerpoint/2010/main" val="674940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15400" cy="5392738"/>
          </a:xfrm>
        </p:spPr>
        <p:txBody>
          <a:bodyPr>
            <a:noAutofit/>
          </a:bodyPr>
          <a:lstStyle/>
          <a:p>
            <a:r>
              <a:rPr lang="en-US" sz="2000" dirty="0" err="1"/>
              <a:t>FASER</a:t>
            </a:r>
            <a:r>
              <a:rPr lang="en-US" sz="2000" dirty="0" err="1">
                <a:latin typeface="Symbol" pitchFamily="2" charset="2"/>
              </a:rPr>
              <a:t>n</a:t>
            </a:r>
            <a:r>
              <a:rPr lang="en-US" sz="2000" dirty="0"/>
              <a:t> is designed to detect neutrinos of all flavors. </a:t>
            </a:r>
          </a:p>
          <a:p>
            <a:pPr lvl="1"/>
            <a:r>
              <a:rPr lang="en-US" sz="1800" dirty="0"/>
              <a:t>25cm x 30cm x 1.1m detector consisting of 770 emulsion layers interleaved with 1 mm-thick tungsten plates; target mass = 1.1 </a:t>
            </a:r>
            <a:r>
              <a:rPr lang="en-US" sz="1800" dirty="0" err="1"/>
              <a:t>tonnes</a:t>
            </a:r>
            <a:r>
              <a:rPr lang="en-US" sz="1800" dirty="0"/>
              <a:t>.</a:t>
            </a:r>
          </a:p>
          <a:p>
            <a:pPr lvl="1"/>
            <a:r>
              <a:rPr lang="en-US" sz="1800" dirty="0"/>
              <a:t>Emulsion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304800" y="2438400"/>
            <a:ext cx="8534400" cy="40386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(2022-24), the goals of </a:t>
            </a:r>
            <a:r>
              <a:rPr lang="en-US" sz="2000" dirty="0" err="1"/>
              <a:t>FASER</a:t>
            </a:r>
            <a:r>
              <a:rPr lang="en-US" sz="2000" dirty="0" err="1">
                <a:latin typeface="Symbol" pitchFamily="2" charset="2"/>
              </a:rPr>
              <a:t>n</a:t>
            </a:r>
            <a:r>
              <a:rPr lang="en-US" sz="2000" dirty="0"/>
              <a:t> are to </a:t>
            </a:r>
          </a:p>
          <a:p>
            <a:pPr lvl="1"/>
            <a:r>
              <a:rPr lang="en-US" sz="1800" dirty="0"/>
              <a:t>Detect the first collider neutrino.</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9092133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990600"/>
                <a:ext cx="8153400" cy="2573338"/>
              </a:xfrm>
            </p:spPr>
            <p:txBody>
              <a:bodyPr>
                <a:noAutofit/>
              </a:bodyPr>
              <a:lstStyle/>
              <a:p>
                <a:r>
                  <a:rPr lang="en-US" sz="2000" dirty="0">
                    <a:solidFill>
                      <a:schemeClr val="tx1"/>
                    </a:solidFill>
                    <a:latin typeface="Arial" charset="0"/>
                  </a:rPr>
                  <a:t>The forward production of hadrons is currently subject to large uncertainties. Forward </a:t>
                </a:r>
                <a:r>
                  <a:rPr lang="en-US" sz="2000" dirty="0">
                    <a:solidFill>
                      <a:schemeClr val="tx1"/>
                    </a:solidFill>
                    <a:latin typeface="Symbol" pitchFamily="2" charset="2"/>
                  </a:rPr>
                  <a:t>n</a:t>
                </a:r>
                <a:r>
                  <a:rPr lang="en-US" sz="2000" dirty="0">
                    <a:solidFill>
                      <a:schemeClr val="tx1"/>
                    </a:solidFill>
                    <a:latin typeface="Arial" charset="0"/>
                  </a:rPr>
                  <a:t> experiments will provide useful insights. </a:t>
                </a:r>
              </a:p>
              <a:p>
                <a:endParaRPr lang="en-US" sz="1200" dirty="0">
                  <a:solidFill>
                    <a:schemeClr val="tx1"/>
                  </a:solidFill>
                  <a:latin typeface="Arial" charset="0"/>
                </a:endParaRPr>
              </a:p>
              <a:p>
                <a:pPr lvl="1"/>
                <a:r>
                  <a:rPr lang="en-US" sz="1800" dirty="0">
                    <a:solidFill>
                      <a:schemeClr val="tx1"/>
                    </a:solidFill>
                    <a:latin typeface="Arial" charset="0"/>
                  </a:rPr>
                  <a:t>On- and off-axis neutrino detectors provide complementary information (</a:t>
                </a:r>
                <a:r>
                  <a:rPr lang="en-US" sz="1800" dirty="0">
                    <a:solidFill>
                      <a:schemeClr val="tx1"/>
                    </a:solidFill>
                    <a:latin typeface="Symbol" pitchFamily="2" charset="2"/>
                  </a:rPr>
                  <a:t>p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Symbol" pitchFamily="2" charset="2"/>
                  </a:rPr>
                  <a:t> </a:t>
                </a:r>
                <a:r>
                  <a:rPr lang="en-US" sz="1800" dirty="0">
                    <a:solidFill>
                      <a:schemeClr val="tx1"/>
                    </a:solidFill>
                    <a:latin typeface="Symbol" pitchFamily="2" charset="2"/>
                    <a:sym typeface="Wingdings" pitchFamily="2" charset="2"/>
                  </a:rPr>
                  <a:t>n</a:t>
                </a:r>
                <a:r>
                  <a:rPr lang="en-US" sz="1800" baseline="-25000" dirty="0">
                    <a:solidFill>
                      <a:schemeClr val="tx1"/>
                    </a:solidFill>
                    <a:latin typeface="Symbol" pitchFamily="2" charset="2"/>
                    <a:sym typeface="Wingdings" pitchFamily="2" charset="2"/>
                  </a:rPr>
                  <a:t>m </a:t>
                </a:r>
                <a:r>
                  <a:rPr lang="en-US" sz="1800" dirty="0">
                    <a:solidFill>
                      <a:schemeClr val="tx1"/>
                    </a:solidFill>
                    <a:latin typeface="Arial" charset="0"/>
                    <a:sym typeface="Wingdings" pitchFamily="2" charset="2"/>
                  </a:rPr>
                  <a:t>, </a:t>
                </a:r>
                <a:r>
                  <a:rPr lang="en-US" sz="1800" i="1" dirty="0">
                    <a:solidFill>
                      <a:schemeClr val="tx1"/>
                    </a:solidFill>
                    <a:latin typeface="Arial" charset="0"/>
                    <a:sym typeface="Wingdings" pitchFamily="2" charset="2"/>
                  </a:rPr>
                  <a:t>K</a:t>
                </a:r>
                <a:r>
                  <a:rPr lang="en-US" sz="1800" dirty="0">
                    <a:solidFill>
                      <a:schemeClr val="tx1"/>
                    </a:solidFill>
                    <a:latin typeface="Arial" charset="0"/>
                    <a:sym typeface="Wingdings" pitchFamily="2" charset="2"/>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Arial" charset="0"/>
                    <a:sym typeface="Wingdings" pitchFamily="2" charset="2"/>
                  </a:rPr>
                  <a:t> </a:t>
                </a:r>
                <a:r>
                  <a:rPr lang="en-US" sz="1800" dirty="0">
                    <a:solidFill>
                      <a:schemeClr val="tx1"/>
                    </a:solidFill>
                    <a:latin typeface="Symbol" pitchFamily="2" charset="2"/>
                    <a:sym typeface="Wingdings" pitchFamily="2" charset="2"/>
                  </a:rPr>
                  <a:t>n</a:t>
                </a:r>
                <a:r>
                  <a:rPr lang="en-US" sz="1800" i="1" baseline="-25000" dirty="0">
                    <a:solidFill>
                      <a:schemeClr val="tx1"/>
                    </a:solidFill>
                    <a:latin typeface="Arial" charset="0"/>
                    <a:sym typeface="Wingdings" pitchFamily="2" charset="2"/>
                  </a:rPr>
                  <a:t>e </a:t>
                </a:r>
                <a:r>
                  <a:rPr lang="en-US" sz="1800" dirty="0">
                    <a:solidFill>
                      <a:schemeClr val="tx1"/>
                    </a:solidFill>
                    <a:latin typeface="Arial" charset="0"/>
                    <a:sym typeface="Wingdings" pitchFamily="2" charset="2"/>
                  </a:rPr>
                  <a:t>, </a:t>
                </a:r>
                <a:r>
                  <a:rPr lang="en-US" sz="1800" i="1" dirty="0">
                    <a:solidFill>
                      <a:schemeClr val="tx1"/>
                    </a:solidFill>
                    <a:latin typeface="Arial" charset="0"/>
                    <a:sym typeface="Wingdings" pitchFamily="2" charset="2"/>
                  </a:rPr>
                  <a:t>D</a:t>
                </a:r>
                <a:r>
                  <a:rPr lang="en-US" sz="1800" dirty="0">
                    <a:solidFill>
                      <a:schemeClr val="tx1"/>
                    </a:solidFill>
                    <a:latin typeface="Arial" charset="0"/>
                    <a:sym typeface="Wingdings" pitchFamily="2" charset="2"/>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latin typeface="Arial" charset="0"/>
                    <a:sym typeface="Wingdings" pitchFamily="2" charset="2"/>
                  </a:rPr>
                  <a:t> </a:t>
                </a:r>
                <a:r>
                  <a:rPr lang="en-US" sz="1800" dirty="0" err="1">
                    <a:solidFill>
                      <a:schemeClr val="tx1"/>
                    </a:solidFill>
                    <a:latin typeface="Symbol" pitchFamily="2" charset="2"/>
                    <a:sym typeface="Wingdings" pitchFamily="2" charset="2"/>
                  </a:rPr>
                  <a:t>n</a:t>
                </a:r>
                <a:r>
                  <a:rPr lang="en-US" sz="1800" baseline="-25000" dirty="0" err="1">
                    <a:solidFill>
                      <a:schemeClr val="tx1"/>
                    </a:solidFill>
                    <a:latin typeface="Symbol" pitchFamily="2" charset="2"/>
                    <a:sym typeface="Wingdings" pitchFamily="2" charset="2"/>
                  </a:rPr>
                  <a:t>t</a:t>
                </a:r>
                <a:r>
                  <a:rPr lang="en-US" sz="1800" baseline="-25000" dirty="0">
                    <a:solidFill>
                      <a:schemeClr val="tx1"/>
                    </a:solidFill>
                    <a:latin typeface="Symbol" pitchFamily="2" charset="2"/>
                    <a:sym typeface="Wingdings" pitchFamily="2" charset="2"/>
                  </a:rPr>
                  <a:t> </a:t>
                </a:r>
                <a:r>
                  <a:rPr lang="en-US" sz="1800" dirty="0">
                    <a:solidFill>
                      <a:schemeClr val="tx1"/>
                    </a:solidFill>
                    <a:latin typeface="Symbol" pitchFamily="2" charset="2"/>
                    <a:sym typeface="Wingdings" pitchFamily="2" charset="2"/>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990600"/>
                <a:ext cx="8153400" cy="2573338"/>
              </a:xfrm>
              <a:blipFill>
                <a:blip r:embed="rId2"/>
                <a:stretch>
                  <a:fillRect l="-779" t="-1478" r="-467"/>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solidFill>
                  <a:schemeClr val="tx1"/>
                </a:solidFill>
              </a:rPr>
              <a:t>QCD PHYSICS</a:t>
            </a:r>
            <a:endParaRPr lang="en-US" dirty="0">
              <a:solidFill>
                <a:schemeClr val="tx1"/>
              </a:solidFill>
              <a:latin typeface="Symbol" pitchFamily="2" charset="2"/>
            </a:endParaRPr>
          </a:p>
        </p:txBody>
      </p:sp>
      <p:pic>
        <p:nvPicPr>
          <p:cNvPr id="4" name="Picture 3">
            <a:extLst>
              <a:ext uri="{FF2B5EF4-FFF2-40B4-BE49-F238E27FC236}">
                <a16:creationId xmlns:a16="http://schemas.microsoft.com/office/drawing/2014/main" id="{761522B4-E4A0-514C-A6DA-A2821809CC34}"/>
              </a:ext>
            </a:extLst>
          </p:cNvPr>
          <p:cNvPicPr>
            <a:picLocks noChangeAspect="1"/>
          </p:cNvPicPr>
          <p:nvPr/>
        </p:nvPicPr>
        <p:blipFill>
          <a:blip r:embed="rId3"/>
          <a:stretch>
            <a:fillRect/>
          </a:stretch>
        </p:blipFill>
        <p:spPr>
          <a:xfrm>
            <a:off x="5410200" y="2971800"/>
            <a:ext cx="3048000" cy="3352800"/>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C0D72186-AE33-8847-BDBE-03CF713F09DE}"/>
                  </a:ext>
                </a:extLst>
              </p:cNvPr>
              <p:cNvSpPr txBox="1">
                <a:spLocks/>
              </p:cNvSpPr>
              <p:nvPr/>
            </p:nvSpPr>
            <p:spPr bwMode="auto">
              <a:xfrm>
                <a:off x="228600" y="2497138"/>
                <a:ext cx="4775898" cy="3903662"/>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 uri="{FAA26D3D-D897-4be2-8F04-BA451C77F1D7}">
                  <ma14:placeholderFlag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solidFill>
                      <a:schemeClr val="tx1"/>
                    </a:solidFill>
                    <a:sym typeface="Wingdings" pitchFamily="2" charset="2"/>
                  </a:rPr>
                  <a:t>Different target nuclei (lead, tungsten) probe different nuclear pdfs.</a:t>
                </a:r>
              </a:p>
              <a:p>
                <a:pPr lvl="1"/>
                <a:r>
                  <a:rPr lang="en-US" sz="1800" dirty="0">
                    <a:solidFill>
                      <a:schemeClr val="tx1"/>
                    </a:solidFill>
                    <a:sym typeface="Wingdings" pitchFamily="2" charset="2"/>
                  </a:rPr>
                  <a:t>Strange quark pdf through </a:t>
                </a:r>
                <a:r>
                  <a:rPr lang="en-US" sz="1800" dirty="0">
                    <a:solidFill>
                      <a:schemeClr val="tx1"/>
                    </a:solidFill>
                    <a:latin typeface="Symbol" pitchFamily="2" charset="2"/>
                    <a:sym typeface="Wingdings" pitchFamily="2" charset="2"/>
                  </a:rPr>
                  <a:t>n</a:t>
                </a:r>
                <a:r>
                  <a:rPr lang="en-US" sz="1800" i="1" dirty="0">
                    <a:solidFill>
                      <a:schemeClr val="tx1"/>
                    </a:solidFill>
                    <a:sym typeface="Wingdings" pitchFamily="2" charset="2"/>
                  </a:rPr>
                  <a:t>s</a:t>
                </a:r>
                <a:r>
                  <a:rPr lang="en-US" sz="1800" dirty="0">
                    <a:solidFill>
                      <a:schemeClr val="tx1"/>
                    </a:solidFill>
                    <a:sym typeface="Wingdings" pitchFamily="2" charset="2"/>
                  </a:rPr>
                  <a:t>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 </m:t>
                    </m:r>
                  </m:oMath>
                </a14:m>
                <a:r>
                  <a:rPr lang="en-US" sz="1800" i="1" dirty="0">
                    <a:solidFill>
                      <a:schemeClr val="tx1"/>
                    </a:solidFill>
                    <a:sym typeface="Wingdings" pitchFamily="2" charset="2"/>
                  </a:rPr>
                  <a:t>lc.</a:t>
                </a:r>
                <a:endParaRPr lang="en-US" sz="1800" dirty="0">
                  <a:solidFill>
                    <a:schemeClr val="tx1"/>
                  </a:solidFill>
                  <a:sym typeface="Wingdings" pitchFamily="2" charset="2"/>
                </a:endParaRPr>
              </a:p>
              <a:p>
                <a:pPr lvl="1"/>
                <a:r>
                  <a:rPr lang="en-US" sz="1800" dirty="0">
                    <a:solidFill>
                      <a:schemeClr val="tx1"/>
                    </a:solidFill>
                    <a:sym typeface="Wingdings" pitchFamily="2" charset="2"/>
                  </a:rPr>
                  <a:t>Forward charm production, </a:t>
                </a:r>
                <a:r>
                  <a:rPr lang="en-US" sz="1800" dirty="0">
                    <a:solidFill>
                      <a:schemeClr val="tx1"/>
                    </a:solidFill>
                    <a:latin typeface="Arial" charset="0"/>
                    <a:sym typeface="Wingdings" pitchFamily="2" charset="2"/>
                  </a:rPr>
                  <a:t>intrinsic charm.</a:t>
                </a:r>
                <a:endParaRPr lang="en-US" sz="1200" dirty="0">
                  <a:solidFill>
                    <a:schemeClr val="tx1"/>
                  </a:solidFill>
                  <a:latin typeface="Arial" charset="0"/>
                </a:endParaRPr>
              </a:p>
              <a:p>
                <a:pPr lvl="1"/>
                <a:r>
                  <a:rPr lang="en-US" sz="1800" dirty="0">
                    <a:solidFill>
                      <a:schemeClr val="tx1"/>
                    </a:solidFill>
                    <a:latin typeface="Arial" charset="0"/>
                  </a:rPr>
                  <a:t>Refine simulations that currently vary greatly (EPOS-LHC, QGSJET, DPMJET, SIBYLL, PYTHIA…).</a:t>
                </a:r>
                <a:endParaRPr lang="en-US" sz="1200" dirty="0">
                  <a:solidFill>
                    <a:schemeClr val="tx1"/>
                  </a:solidFill>
                  <a:latin typeface="Arial" charset="0"/>
                </a:endParaRPr>
              </a:p>
              <a:p>
                <a:pPr lvl="1"/>
                <a:r>
                  <a:rPr lang="en-US" sz="1800" dirty="0">
                    <a:solidFill>
                      <a:schemeClr val="tx1"/>
                    </a:solidFill>
                    <a:latin typeface="Arial" charset="0"/>
                  </a:rPr>
                  <a:t>Provide essential input to </a:t>
                </a:r>
                <a:r>
                  <a:rPr lang="en-US" sz="1800" dirty="0" err="1">
                    <a:solidFill>
                      <a:schemeClr val="tx1"/>
                    </a:solidFill>
                    <a:latin typeface="Arial" charset="0"/>
                  </a:rPr>
                  <a:t>astroparticle</a:t>
                </a:r>
                <a:r>
                  <a:rPr lang="en-US" sz="1800" dirty="0">
                    <a:solidFill>
                      <a:schemeClr val="tx1"/>
                    </a:solidFill>
                    <a:latin typeface="Arial" charset="0"/>
                  </a:rPr>
                  <a:t> experiments; e.g., distinguish galactic neutrino signal from atmospheric neutrino background at </a:t>
                </a:r>
                <a:r>
                  <a:rPr lang="en-US" sz="1800" dirty="0" err="1">
                    <a:solidFill>
                      <a:schemeClr val="tx1"/>
                    </a:solidFill>
                    <a:latin typeface="Arial" charset="0"/>
                  </a:rPr>
                  <a:t>IceCube</a:t>
                </a:r>
                <a:r>
                  <a:rPr lang="en-US" sz="1800" dirty="0">
                    <a:solidFill>
                      <a:schemeClr val="tx1"/>
                    </a:solidFill>
                    <a:latin typeface="Arial" charset="0"/>
                  </a:rPr>
                  <a:t>.</a:t>
                </a:r>
                <a:endParaRPr lang="en-US" sz="1200" dirty="0">
                  <a:solidFill>
                    <a:schemeClr val="tx1"/>
                  </a:solidFill>
                  <a:latin typeface="Arial" charset="0"/>
                </a:endParaRPr>
              </a:p>
            </p:txBody>
          </p:sp>
        </mc:Choice>
        <mc:Fallback xmlns="">
          <p:sp>
            <p:nvSpPr>
              <p:cNvPr id="6" name="Content Placeholder 2">
                <a:extLst>
                  <a:ext uri="{FF2B5EF4-FFF2-40B4-BE49-F238E27FC236}">
                    <a16:creationId xmlns:a16="http://schemas.microsoft.com/office/drawing/2014/main" id="{C0D72186-AE33-8847-BDBE-03CF713F09DE}"/>
                  </a:ext>
                </a:extLst>
              </p:cNvPr>
              <p:cNvSpPr txBox="1">
                <a:spLocks noRot="1" noChangeAspect="1" noMove="1" noResize="1" noEditPoints="1" noAdjustHandles="1" noChangeArrowheads="1" noChangeShapeType="1" noTextEdit="1"/>
              </p:cNvSpPr>
              <p:nvPr/>
            </p:nvSpPr>
            <p:spPr bwMode="auto">
              <a:xfrm>
                <a:off x="228600" y="2497138"/>
                <a:ext cx="4775898" cy="3903662"/>
              </a:xfrm>
              <a:prstGeom prst="rect">
                <a:avLst/>
              </a:prstGeom>
              <a:blipFill>
                <a:blip r:embed="rId4"/>
                <a:stretch>
                  <a:fillRect t="-647" r="-1592" b="-1618"/>
                </a:stretch>
              </a:blipFill>
              <a:ln>
                <a:noFill/>
              </a:ln>
              <a:extLst>
                <a:ext uri="{909E8E84-426E-40dd-AFC4-6F175D3DCCD1}">
                  <a14:hiddenFill xmlns="" xmlns:mv="urn:schemas-microsoft-com:mac:vml" xmlns:a14="http://schemas.microsoft.com/office/drawing/2010/main">
                    <a:solidFill>
                      <a:srgbClr val="FFFFFF"/>
                    </a:solidFill>
                  </a14:hiddenFill>
                </a:ext>
                <a:ext uri="{91240B29-F687-4f45-9708-019B960494DF}">
                  <a14:hiddenLine xmlns="" xmlns:mv="urn:schemas-microsoft-com:mac:vml"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4034926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31964288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38200"/>
            <a:ext cx="8839200" cy="1676400"/>
          </a:xfrm>
        </p:spPr>
        <p:txBody>
          <a:bodyPr/>
          <a:lstStyle/>
          <a:p>
            <a:r>
              <a:rPr lang="en-US" altLang="en-US" sz="2000" dirty="0"/>
              <a:t>This is a critical time in particle physics: the Higgs boson was discovered in 2012, but there has been no evidence of new particles beyond the Standard Model from the LHC.</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2146300"/>
            <a:ext cx="29718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is currently in Long Shutdown 2, but will start up again in 2022 and run until ~2037. Will we find new particles? </a:t>
            </a:r>
          </a:p>
          <a:p>
            <a:endParaRPr lang="en-US" altLang="en-US" sz="2000" dirty="0"/>
          </a:p>
          <a:p>
            <a:r>
              <a:rPr lang="en-US" altLang="en-US" sz="2000" dirty="0"/>
              <a:t>More importantly, what can we do to enhance the prospects for discovering new physics?</a:t>
            </a:r>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3048000" y="1752600"/>
            <a:ext cx="5867400" cy="4820047"/>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304800" y="1067109"/>
            <a:ext cx="8534400" cy="5257491"/>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other proposed far-forward detectors are currently highly constrained by 1980’s infrastructure that was never intended to support experiments. </a:t>
            </a:r>
          </a:p>
          <a:p>
            <a:pPr eaLnBrk="1" hangingPunct="1"/>
            <a:endParaRPr lang="en-US" sz="1200" dirty="0">
              <a:latin typeface="Arial" charset="0"/>
            </a:endParaRPr>
          </a:p>
          <a:p>
            <a:pPr eaLnBrk="1" hangingPunct="1"/>
            <a:r>
              <a:rPr lang="en-US" sz="2000" dirty="0">
                <a:latin typeface="Arial" charset="0"/>
              </a:rPr>
              <a:t>The rich physics program in the far-forward region therefore strongly motivates creating a dedicated Forward Physics Facility to house far-forward experiments for the HL-LHC era from 2027-37.</a:t>
            </a:r>
          </a:p>
          <a:p>
            <a:pPr eaLnBrk="1" hangingPunct="1"/>
            <a:endParaRPr lang="en-US" sz="1200" dirty="0">
              <a:latin typeface="Arial" charset="0"/>
            </a:endParaRPr>
          </a:p>
          <a:p>
            <a:pPr eaLnBrk="1" hangingPunct="1"/>
            <a:r>
              <a:rPr lang="en-US" sz="2000" dirty="0">
                <a:latin typeface="Arial" charset="0"/>
              </a:rPr>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dirty="0"/>
          </a:p>
          <a:p>
            <a:pPr lvl="1"/>
            <a:r>
              <a:rPr lang="en-US" sz="1800" dirty="0"/>
              <a:t>FPF3 Meeting, 25-26 Oct 2021, </a:t>
            </a:r>
            <a:r>
              <a:rPr lang="en-US" sz="1800" dirty="0">
                <a:hlinkClick r:id="rId4"/>
              </a:rPr>
              <a:t>https://indico.cern.ch/event/1076733</a:t>
            </a:r>
            <a:endParaRPr lang="en-US" sz="1800" dirty="0"/>
          </a:p>
          <a:p>
            <a:pPr marL="457200" lvl="1" indent="0">
              <a:buNone/>
            </a:pPr>
            <a:endParaRPr lang="en-US" sz="1000" dirty="0"/>
          </a:p>
          <a:p>
            <a:r>
              <a:rPr lang="en-US" sz="1800" dirty="0"/>
              <a:t>FPF Short Paper: 75 pages, 80 authors completed in Sep 2021 (</a:t>
            </a:r>
            <a:r>
              <a:rPr lang="en-US" sz="1800" dirty="0">
                <a:hlinkClick r:id="rId5"/>
              </a:rPr>
              <a:t>2109.10905</a:t>
            </a:r>
            <a:r>
              <a:rPr lang="en-US" sz="1800" dirty="0"/>
              <a:t>).</a:t>
            </a:r>
          </a:p>
          <a:p>
            <a:endParaRPr lang="en-US" sz="1200" dirty="0"/>
          </a:p>
          <a:p>
            <a:r>
              <a:rPr lang="en-US" sz="1800" dirty="0"/>
              <a:t>The FPF White Paper (~300 pages) is being prepared for submission to Snowmass in Feb 2022 (conveners: Feng, Kling, </a:t>
            </a:r>
            <a:r>
              <a:rPr lang="en-US" sz="1800" dirty="0" err="1"/>
              <a:t>Rojo</a:t>
            </a:r>
            <a:r>
              <a:rPr lang="en-US" sz="1800" dirty="0"/>
              <a:t>, Reno, </a:t>
            </a:r>
            <a:r>
              <a:rPr lang="en-US" sz="1800" dirty="0" err="1"/>
              <a:t>Soldin</a:t>
            </a:r>
            <a:r>
              <a:rPr lang="en-US" sz="1800" dirty="0"/>
              <a:t>).</a:t>
            </a:r>
          </a:p>
        </p:txBody>
      </p:sp>
    </p:spTree>
    <p:extLst>
      <p:ext uri="{BB962C8B-B14F-4D97-AF65-F5344CB8AC3E}">
        <p14:creationId xmlns:p14="http://schemas.microsoft.com/office/powerpoint/2010/main" val="5716899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FPF LOCATION</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Possibilities under active investigation: enlarge existing cavern UJ12, 480 m from ATLAS and shielded from the ATLAS IP by ~100 m of rock; or create a purpose-built facility ~612 m from ATLAS past UJ18. </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370014" y="2365531"/>
            <a:ext cx="4543635" cy="1584135"/>
            <a:chOff x="542450" y="2289331"/>
            <a:chExt cx="3558758"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981070"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542450" y="2289331"/>
              <a:ext cx="1057752" cy="1552268"/>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4" name="TextBox 3">
            <a:extLst>
              <a:ext uri="{FF2B5EF4-FFF2-40B4-BE49-F238E27FC236}">
                <a16:creationId xmlns:a16="http://schemas.microsoft.com/office/drawing/2014/main" id="{EEF61490-5DFC-504D-BB08-3CB122F5068F}"/>
              </a:ext>
            </a:extLst>
          </p:cNvPr>
          <p:cNvSpPr txBox="1"/>
          <p:nvPr/>
        </p:nvSpPr>
        <p:spPr>
          <a:xfrm>
            <a:off x="5923528" y="5696718"/>
            <a:ext cx="2563587" cy="477054"/>
          </a:xfrm>
          <a:prstGeom prst="rect">
            <a:avLst/>
          </a:prstGeom>
          <a:noFill/>
        </p:spPr>
        <p:txBody>
          <a:bodyPr wrap="none" rtlCol="0">
            <a:spAutoFit/>
          </a:bodyPr>
          <a:lstStyle/>
          <a:p>
            <a:pPr marL="0" indent="0" algn="r">
              <a:buNone/>
            </a:pPr>
            <a:endParaRPr lang="en-US" sz="900" dirty="0">
              <a:highlight>
                <a:srgbClr val="F2E9D7"/>
              </a:highlight>
            </a:endParaRPr>
          </a:p>
          <a:p>
            <a:pPr marL="0" indent="0" algn="r">
              <a:buNone/>
            </a:pPr>
            <a:r>
              <a:rPr lang="en-US" sz="1600" dirty="0" err="1">
                <a:highlight>
                  <a:srgbClr val="F2E9D7"/>
                </a:highlight>
              </a:rPr>
              <a:t>Kincso</a:t>
            </a:r>
            <a:r>
              <a:rPr lang="en-US" sz="1600" dirty="0">
                <a:highlight>
                  <a:srgbClr val="F2E9D7"/>
                </a:highlight>
              </a:rPr>
              <a:t> </a:t>
            </a:r>
            <a:r>
              <a:rPr lang="en-US" sz="1600" dirty="0" err="1">
                <a:highlight>
                  <a:srgbClr val="F2E9D7"/>
                </a:highlight>
              </a:rPr>
              <a:t>Balazs</a:t>
            </a:r>
            <a:r>
              <a:rPr lang="en-US" sz="1600" dirty="0">
                <a:highlight>
                  <a:srgbClr val="F2E9D7"/>
                </a:highlight>
              </a:rPr>
              <a:t>, CERN CE</a:t>
            </a:r>
          </a:p>
        </p:txBody>
      </p:sp>
      <p:grpSp>
        <p:nvGrpSpPr>
          <p:cNvPr id="2" name="Group 1">
            <a:extLst>
              <a:ext uri="{FF2B5EF4-FFF2-40B4-BE49-F238E27FC236}">
                <a16:creationId xmlns:a16="http://schemas.microsoft.com/office/drawing/2014/main" id="{48B6FD8A-CFB6-C445-9A5B-65420C5B5980}"/>
              </a:ext>
            </a:extLst>
          </p:cNvPr>
          <p:cNvGrpSpPr/>
          <p:nvPr/>
        </p:nvGrpSpPr>
        <p:grpSpPr>
          <a:xfrm>
            <a:off x="5825825" y="3648485"/>
            <a:ext cx="2798406" cy="1705828"/>
            <a:chOff x="4504996" y="3648485"/>
            <a:chExt cx="4119235" cy="2140560"/>
          </a:xfrm>
        </p:grpSpPr>
        <p:cxnSp>
          <p:nvCxnSpPr>
            <p:cNvPr id="9" name="Straight Arrow Connector 8">
              <a:extLst>
                <a:ext uri="{FF2B5EF4-FFF2-40B4-BE49-F238E27FC236}">
                  <a16:creationId xmlns:a16="http://schemas.microsoft.com/office/drawing/2014/main" id="{88D1E9F0-0942-F240-9F5E-2E0BB5F18F77}"/>
                </a:ext>
              </a:extLst>
            </p:cNvPr>
            <p:cNvCxnSpPr>
              <a:cxnSpLocks/>
            </p:cNvCxnSpPr>
            <p:nvPr/>
          </p:nvCxnSpPr>
          <p:spPr>
            <a:xfrm flipH="1">
              <a:off x="4504996" y="3648485"/>
              <a:ext cx="3115004" cy="75587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3F0BD58-42C7-8F44-86B2-AB279C0AA825}"/>
                </a:ext>
              </a:extLst>
            </p:cNvPr>
            <p:cNvCxnSpPr>
              <a:cxnSpLocks/>
            </p:cNvCxnSpPr>
            <p:nvPr/>
          </p:nvCxnSpPr>
          <p:spPr>
            <a:xfrm>
              <a:off x="7924800" y="3666793"/>
              <a:ext cx="689041" cy="737567"/>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1E1B8023-A1B2-1649-9EEA-8A27D1F3629D}"/>
                </a:ext>
              </a:extLst>
            </p:cNvPr>
            <p:cNvPicPr>
              <a:picLocks noChangeAspect="1"/>
            </p:cNvPicPr>
            <p:nvPr/>
          </p:nvPicPr>
          <p:blipFill rotWithShape="1">
            <a:blip r:embed="rId3"/>
            <a:srcRect l="5641" t="8694" r="1156"/>
            <a:stretch/>
          </p:blipFill>
          <p:spPr bwMode="auto">
            <a:xfrm>
              <a:off x="4530470" y="4409209"/>
              <a:ext cx="4093761" cy="1379836"/>
            </a:xfrm>
            <a:prstGeom prst="rect">
              <a:avLst/>
            </a:prstGeom>
          </p:spPr>
        </p:pic>
      </p:grpSp>
      <p:pic>
        <p:nvPicPr>
          <p:cNvPr id="26" name="Picture 25">
            <a:extLst>
              <a:ext uri="{FF2B5EF4-FFF2-40B4-BE49-F238E27FC236}">
                <a16:creationId xmlns:a16="http://schemas.microsoft.com/office/drawing/2014/main" id="{53239629-F4FA-A145-85BB-77E6C60B3C76}"/>
              </a:ext>
            </a:extLst>
          </p:cNvPr>
          <p:cNvPicPr>
            <a:picLocks noChangeAspect="1"/>
          </p:cNvPicPr>
          <p:nvPr/>
        </p:nvPicPr>
        <p:blipFill>
          <a:blip r:embed="rId4"/>
          <a:stretch>
            <a:fillRect/>
          </a:stretch>
        </p:blipFill>
        <p:spPr>
          <a:xfrm>
            <a:off x="381000" y="3949666"/>
            <a:ext cx="4523164" cy="2453760"/>
          </a:xfrm>
          <a:prstGeom prst="rect">
            <a:avLst/>
          </a:prstGeom>
          <a:ln w="28575">
            <a:solidFill>
              <a:schemeClr val="bg1"/>
            </a:solidFill>
          </a:ln>
        </p:spPr>
      </p:pic>
    </p:spTree>
    <p:extLst>
      <p:ext uri="{BB962C8B-B14F-4D97-AF65-F5344CB8AC3E}">
        <p14:creationId xmlns:p14="http://schemas.microsoft.com/office/powerpoint/2010/main" val="2506790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dissolve">
                                      <p:cBhvr>
                                        <p:cTn id="17" dur="1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1000"/>
                                        <p:tgtEl>
                                          <p:spTgt spid="4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A09D56C-A161-D340-AFBD-07093254F3B1}"/>
              </a:ext>
            </a:extLst>
          </p:cNvPr>
          <p:cNvSpPr txBox="1"/>
          <p:nvPr/>
        </p:nvSpPr>
        <p:spPr>
          <a:xfrm>
            <a:off x="5568112" y="104983"/>
            <a:ext cx="3271088" cy="369332"/>
          </a:xfrm>
          <a:prstGeom prst="rect">
            <a:avLst/>
          </a:prstGeom>
          <a:noFill/>
        </p:spPr>
        <p:txBody>
          <a:bodyPr wrap="none" rtlCol="0">
            <a:spAutoFit/>
          </a:bodyPr>
          <a:lstStyle/>
          <a:p>
            <a:r>
              <a:rPr lang="en-US" dirty="0">
                <a:solidFill>
                  <a:schemeClr val="bg1"/>
                </a:solidFill>
              </a:rPr>
              <a:t>Jonathan Gall, FPF Workshop</a:t>
            </a:r>
          </a:p>
        </p:txBody>
      </p:sp>
      <p:sp>
        <p:nvSpPr>
          <p:cNvPr id="13" name="Title 14">
            <a:extLst>
              <a:ext uri="{FF2B5EF4-FFF2-40B4-BE49-F238E27FC236}">
                <a16:creationId xmlns:a16="http://schemas.microsoft.com/office/drawing/2014/main" id="{984B1833-2EDF-9449-9F85-2C0F787989F6}"/>
              </a:ext>
            </a:extLst>
          </p:cNvPr>
          <p:cNvSpPr txBox="1">
            <a:spLocks/>
          </p:cNvSpPr>
          <p:nvPr/>
        </p:nvSpPr>
        <p:spPr bwMode="auto">
          <a:xfrm>
            <a:off x="0" y="244475"/>
            <a:ext cx="9144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PURPOSE-BUILT FACILITY</a:t>
            </a:r>
          </a:p>
        </p:txBody>
      </p:sp>
      <p:pic>
        <p:nvPicPr>
          <p:cNvPr id="8" name="Picture 7">
            <a:extLst>
              <a:ext uri="{FF2B5EF4-FFF2-40B4-BE49-F238E27FC236}">
                <a16:creationId xmlns:a16="http://schemas.microsoft.com/office/drawing/2014/main" id="{DA11737D-C520-BB4C-8CFC-ED01244C165F}"/>
              </a:ext>
            </a:extLst>
          </p:cNvPr>
          <p:cNvPicPr>
            <a:picLocks noChangeAspect="1"/>
          </p:cNvPicPr>
          <p:nvPr/>
        </p:nvPicPr>
        <p:blipFill rotWithShape="1">
          <a:blip r:embed="rId2"/>
          <a:srcRect l="4586"/>
          <a:stretch/>
        </p:blipFill>
        <p:spPr bwMode="auto">
          <a:xfrm>
            <a:off x="228600" y="3266793"/>
            <a:ext cx="4790053" cy="2946479"/>
          </a:xfrm>
          <a:prstGeom prst="rect">
            <a:avLst/>
          </a:prstGeom>
        </p:spPr>
      </p:pic>
      <p:sp>
        <p:nvSpPr>
          <p:cNvPr id="26" name="Content Placeholder 3">
            <a:extLst>
              <a:ext uri="{FF2B5EF4-FFF2-40B4-BE49-F238E27FC236}">
                <a16:creationId xmlns:a16="http://schemas.microsoft.com/office/drawing/2014/main" id="{F96BA614-B709-0648-ACA1-29C0CBCC1C03}"/>
              </a:ext>
            </a:extLst>
          </p:cNvPr>
          <p:cNvSpPr>
            <a:spLocks noGrp="1"/>
          </p:cNvSpPr>
          <p:nvPr>
            <p:ph idx="1"/>
          </p:nvPr>
        </p:nvSpPr>
        <p:spPr>
          <a:xfrm>
            <a:off x="152400" y="1143001"/>
            <a:ext cx="8686800" cy="1901688"/>
          </a:xfrm>
        </p:spPr>
        <p:txBody>
          <a:bodyPr/>
          <a:lstStyle/>
          <a:p>
            <a:r>
              <a:rPr lang="en-US" sz="2000" dirty="0"/>
              <a:t>Many advantages</a:t>
            </a:r>
          </a:p>
          <a:p>
            <a:pPr lvl="1"/>
            <a:r>
              <a:rPr lang="en-US" sz="1800" dirty="0"/>
              <a:t>Construction access far easier</a:t>
            </a:r>
          </a:p>
          <a:p>
            <a:pPr lvl="1"/>
            <a:r>
              <a:rPr lang="en-US" sz="1800" dirty="0"/>
              <a:t>Access possible during LHC operations</a:t>
            </a:r>
          </a:p>
          <a:p>
            <a:pPr lvl="1"/>
            <a:r>
              <a:rPr lang="en-US" sz="1800" dirty="0"/>
              <a:t>Size and length of cavern more flexible</a:t>
            </a:r>
          </a:p>
          <a:p>
            <a:pPr lvl="1"/>
            <a:r>
              <a:rPr lang="en-US" sz="1800" dirty="0"/>
              <a:t>Designed around needs of the experiments</a:t>
            </a:r>
          </a:p>
        </p:txBody>
      </p:sp>
      <p:pic>
        <p:nvPicPr>
          <p:cNvPr id="5" name="Picture 4">
            <a:extLst>
              <a:ext uri="{FF2B5EF4-FFF2-40B4-BE49-F238E27FC236}">
                <a16:creationId xmlns:a16="http://schemas.microsoft.com/office/drawing/2014/main" id="{B7838B02-94A1-7D43-8246-8A41A18E3B70}"/>
              </a:ext>
            </a:extLst>
          </p:cNvPr>
          <p:cNvPicPr>
            <a:picLocks noChangeAspect="1"/>
          </p:cNvPicPr>
          <p:nvPr/>
        </p:nvPicPr>
        <p:blipFill>
          <a:blip r:embed="rId3"/>
          <a:stretch>
            <a:fillRect/>
          </a:stretch>
        </p:blipFill>
        <p:spPr>
          <a:xfrm>
            <a:off x="5674495" y="2997266"/>
            <a:ext cx="3058322" cy="3616259"/>
          </a:xfrm>
          <a:prstGeom prst="rect">
            <a:avLst/>
          </a:prstGeom>
        </p:spPr>
      </p:pic>
      <p:pic>
        <p:nvPicPr>
          <p:cNvPr id="7" name="Picture 6">
            <a:extLst>
              <a:ext uri="{FF2B5EF4-FFF2-40B4-BE49-F238E27FC236}">
                <a16:creationId xmlns:a16="http://schemas.microsoft.com/office/drawing/2014/main" id="{BE694459-B7B8-894E-B7AC-9697164280D6}"/>
              </a:ext>
            </a:extLst>
          </p:cNvPr>
          <p:cNvPicPr>
            <a:picLocks noChangeAspect="1"/>
          </p:cNvPicPr>
          <p:nvPr/>
        </p:nvPicPr>
        <p:blipFill>
          <a:blip r:embed="rId4"/>
          <a:stretch>
            <a:fillRect/>
          </a:stretch>
        </p:blipFill>
        <p:spPr>
          <a:xfrm>
            <a:off x="5419176" y="913403"/>
            <a:ext cx="3420024" cy="1999883"/>
          </a:xfrm>
          <a:prstGeom prst="rect">
            <a:avLst/>
          </a:prstGeom>
        </p:spPr>
      </p:pic>
      <p:sp>
        <p:nvSpPr>
          <p:cNvPr id="27" name="TextBox 26">
            <a:extLst>
              <a:ext uri="{FF2B5EF4-FFF2-40B4-BE49-F238E27FC236}">
                <a16:creationId xmlns:a16="http://schemas.microsoft.com/office/drawing/2014/main" id="{2F28881E-D917-7247-AA2A-5625DEB55B4C}"/>
              </a:ext>
            </a:extLst>
          </p:cNvPr>
          <p:cNvSpPr txBox="1"/>
          <p:nvPr/>
        </p:nvSpPr>
        <p:spPr bwMode="auto">
          <a:xfrm>
            <a:off x="3017134" y="6435377"/>
            <a:ext cx="3109732" cy="276999"/>
          </a:xfrm>
          <a:prstGeom prst="rect">
            <a:avLst/>
          </a:prstGeom>
          <a:noFill/>
        </p:spPr>
        <p:txBody>
          <a:bodyPr wrap="square" rtlCol="0">
            <a:spAutoFit/>
          </a:bodyPr>
          <a:lstStyle/>
          <a:p>
            <a:r>
              <a:rPr lang="en-GB" sz="1200" dirty="0">
                <a:solidFill>
                  <a:schemeClr val="bg2">
                    <a:lumMod val="10000"/>
                  </a:schemeClr>
                </a:solidFill>
              </a:rPr>
              <a:t>Design by Liam Dougherty (EN-ACE-INT)</a:t>
            </a:r>
          </a:p>
        </p:txBody>
      </p:sp>
    </p:spTree>
    <p:extLst>
      <p:ext uri="{BB962C8B-B14F-4D97-AF65-F5344CB8AC3E}">
        <p14:creationId xmlns:p14="http://schemas.microsoft.com/office/powerpoint/2010/main" val="2072389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733425"/>
          </a:xfrm>
        </p:spPr>
        <p:txBody>
          <a:bodyPr/>
          <a:lstStyle/>
          <a:p>
            <a:pPr eaLnBrk="1" hangingPunct="1"/>
            <a:r>
              <a:rPr lang="en-US" dirty="0">
                <a:latin typeface="Arial" charset="0"/>
              </a:rPr>
              <a:t>NEW PHYSICS SEARCHES AT THE FPF</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1066800"/>
            <a:ext cx="3962400" cy="5334000"/>
          </a:xfrm>
        </p:spPr>
        <p:txBody>
          <a:bodyPr/>
          <a:lstStyle/>
          <a:p>
            <a:r>
              <a:rPr lang="en-US" sz="2000" dirty="0"/>
              <a:t>The FPF will extend the current far-forward program by housing larger and a more diverse array of experiments. </a:t>
            </a:r>
          </a:p>
          <a:p>
            <a:endParaRPr lang="en-US" sz="1200" dirty="0"/>
          </a:p>
          <a:p>
            <a:r>
              <a:rPr lang="en-US" sz="2000" dirty="0">
                <a:solidFill>
                  <a:srgbClr val="00B050"/>
                </a:solidFill>
              </a:rPr>
              <a:t>FASER 2, with R = 1 m, L = 20 m, can discover all candidates with renormalizable couplings (dark photon, dark Higgs, HNL); ALPs with all types of couplings (</a:t>
            </a:r>
            <a:r>
              <a:rPr lang="en-US" sz="2000" dirty="0">
                <a:solidFill>
                  <a:srgbClr val="00B050"/>
                </a:solidFill>
                <a:latin typeface="Symbol" pitchFamily="2" charset="2"/>
              </a:rPr>
              <a:t>g</a:t>
            </a:r>
            <a:r>
              <a:rPr lang="en-US" sz="2000" dirty="0">
                <a:solidFill>
                  <a:srgbClr val="00B050"/>
                </a:solidFill>
              </a:rPr>
              <a:t>, f, g); and many other particles.</a:t>
            </a:r>
          </a:p>
          <a:p>
            <a:endParaRPr lang="en-US" sz="1200" dirty="0"/>
          </a:p>
          <a:p>
            <a:r>
              <a:rPr lang="en-US" sz="2000" dirty="0">
                <a:solidFill>
                  <a:srgbClr val="FF0000"/>
                </a:solidFill>
              </a:rPr>
              <a:t>Other experiments can discover </a:t>
            </a:r>
            <a:r>
              <a:rPr lang="en-US" sz="2000" dirty="0" err="1">
                <a:solidFill>
                  <a:srgbClr val="FF0000"/>
                </a:solidFill>
              </a:rPr>
              <a:t>mCPs</a:t>
            </a:r>
            <a:r>
              <a:rPr lang="en-US" sz="2000" dirty="0">
                <a:solidFill>
                  <a:srgbClr val="FF0000"/>
                </a:solidFill>
              </a:rPr>
              <a:t>, dark matter, and many other interesting ideas.</a:t>
            </a:r>
          </a:p>
        </p:txBody>
      </p:sp>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548879132"/>
                  </p:ext>
                </p:extLst>
              </p:nvPr>
            </p:nvGraphicFramePr>
            <p:xfrm>
              <a:off x="4214769" y="1123477"/>
              <a:ext cx="4624431" cy="5201123"/>
            </p:xfrm>
            <a:graphic>
              <a:graphicData uri="http://schemas.openxmlformats.org/drawingml/2006/table">
                <a:tbl>
                  <a:tblPr firstRow="1" bandRow="1">
                    <a:tableStyleId>{5C22544A-7EE6-4342-B048-85BDC9FD1C3A}</a:tableStyleId>
                  </a:tblPr>
                  <a:tblGrid>
                    <a:gridCol w="2450553">
                      <a:extLst>
                        <a:ext uri="{9D8B030D-6E8A-4147-A177-3AD203B41FA5}">
                          <a16:colId xmlns:a16="http://schemas.microsoft.com/office/drawing/2014/main" val="752266159"/>
                        </a:ext>
                      </a:extLst>
                    </a:gridCol>
                    <a:gridCol w="1067176">
                      <a:extLst>
                        <a:ext uri="{9D8B030D-6E8A-4147-A177-3AD203B41FA5}">
                          <a16:colId xmlns:a16="http://schemas.microsoft.com/office/drawing/2014/main" val="3410690635"/>
                        </a:ext>
                      </a:extLst>
                    </a:gridCol>
                    <a:gridCol w="1106702">
                      <a:extLst>
                        <a:ext uri="{9D8B030D-6E8A-4147-A177-3AD203B41FA5}">
                          <a16:colId xmlns:a16="http://schemas.microsoft.com/office/drawing/2014/main" val="2128013603"/>
                        </a:ext>
                      </a:extLst>
                    </a:gridCol>
                  </a:tblGrid>
                  <a:tr h="44037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extLst>
                      <a:ext uri="{0D108BD9-81ED-4DB2-BD59-A6C34878D82A}">
                        <a16:rowId xmlns:a16="http://schemas.microsoft.com/office/drawing/2014/main" val="3421202722"/>
                      </a:ext>
                    </a:extLst>
                  </a:tr>
                  <a:tr h="344462">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r>
                            <a:rPr lang="en-US" sz="1200" i="0" dirty="0">
                              <a:solidFill>
                                <a:srgbClr val="00B050"/>
                              </a:solidFill>
                              <a:latin typeface="+mn-lt"/>
                            </a:rPr>
                            <a:t>FASER 2</a:t>
                          </a:r>
                        </a:p>
                      </a:txBody>
                      <a:tcPr anchor="ctr"/>
                    </a:tc>
                    <a:extLst>
                      <a:ext uri="{0D108BD9-81ED-4DB2-BD59-A6C34878D82A}">
                        <a16:rowId xmlns:a16="http://schemas.microsoft.com/office/drawing/2014/main" val="391316804"/>
                      </a:ext>
                    </a:extLst>
                  </a:tr>
                  <a:tr h="344462">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4042819001"/>
                      </a:ext>
                    </a:extLst>
                  </a:tr>
                  <a:tr h="344462">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mn-lt"/>
                            </a:rPr>
                            <a:t>FLArE</a:t>
                          </a:r>
                          <a:endParaRPr lang="en-US" sz="1200" dirty="0">
                            <a:solidFill>
                              <a:srgbClr val="FF0000"/>
                            </a:solidFill>
                            <a:latin typeface="+mn-lt"/>
                          </a:endParaRPr>
                        </a:p>
                      </a:txBody>
                      <a:tcPr anchor="ctr"/>
                    </a:tc>
                    <a:extLst>
                      <a:ext uri="{0D108BD9-81ED-4DB2-BD59-A6C34878D82A}">
                        <a16:rowId xmlns:a16="http://schemas.microsoft.com/office/drawing/2014/main" val="1296936292"/>
                      </a:ext>
                    </a:extLst>
                  </a:tr>
                  <a:tr h="344462">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n-lt"/>
                            </a:rPr>
                            <a:t>FORMOSA</a:t>
                          </a:r>
                        </a:p>
                      </a:txBody>
                      <a:tcPr anchor="ctr"/>
                    </a:tc>
                    <a:extLst>
                      <a:ext uri="{0D108BD9-81ED-4DB2-BD59-A6C34878D82A}">
                        <a16:rowId xmlns:a16="http://schemas.microsoft.com/office/drawing/2014/main" val="1694263495"/>
                      </a:ext>
                    </a:extLst>
                  </a:tr>
                  <a:tr h="501263">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4020035292"/>
                      </a:ext>
                    </a:extLst>
                  </a:tr>
                  <a:tr h="344462">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335916766"/>
                      </a:ext>
                    </a:extLst>
                  </a:tr>
                  <a:tr h="501263">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1081064154"/>
                      </a:ext>
                    </a:extLst>
                  </a:tr>
                  <a:tr h="501263">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867695026"/>
                      </a:ext>
                    </a:extLst>
                  </a:tr>
                  <a:tr h="501263">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dirty="0" smtClean="0"/>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838598692"/>
                      </a:ext>
                    </a:extLst>
                  </a:tr>
                  <a:tr h="344462">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3816633778"/>
                      </a:ext>
                    </a:extLst>
                  </a:tr>
                  <a:tr h="344462">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1275156905"/>
                      </a:ext>
                    </a:extLst>
                  </a:tr>
                  <a:tr h="344462">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3070654285"/>
                      </a:ext>
                    </a:extLst>
                  </a:tr>
                </a:tbl>
              </a:graphicData>
            </a:graphic>
          </p:graphicFrame>
        </mc:Choice>
        <mc:Fallback>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548879132"/>
                  </p:ext>
                </p:extLst>
              </p:nvPr>
            </p:nvGraphicFramePr>
            <p:xfrm>
              <a:off x="4214769" y="1123477"/>
              <a:ext cx="4624431" cy="5201123"/>
            </p:xfrm>
            <a:graphic>
              <a:graphicData uri="http://schemas.openxmlformats.org/drawingml/2006/table">
                <a:tbl>
                  <a:tblPr firstRow="1" bandRow="1">
                    <a:tableStyleId>{5C22544A-7EE6-4342-B048-85BDC9FD1C3A}</a:tableStyleId>
                  </a:tblPr>
                  <a:tblGrid>
                    <a:gridCol w="2450553">
                      <a:extLst>
                        <a:ext uri="{9D8B030D-6E8A-4147-A177-3AD203B41FA5}">
                          <a16:colId xmlns:a16="http://schemas.microsoft.com/office/drawing/2014/main" val="752266159"/>
                        </a:ext>
                      </a:extLst>
                    </a:gridCol>
                    <a:gridCol w="1067176">
                      <a:extLst>
                        <a:ext uri="{9D8B030D-6E8A-4147-A177-3AD203B41FA5}">
                          <a16:colId xmlns:a16="http://schemas.microsoft.com/office/drawing/2014/main" val="3410690635"/>
                        </a:ext>
                      </a:extLst>
                    </a:gridCol>
                    <a:gridCol w="1106702">
                      <a:extLst>
                        <a:ext uri="{9D8B030D-6E8A-4147-A177-3AD203B41FA5}">
                          <a16:colId xmlns:a16="http://schemas.microsoft.com/office/drawing/2014/main" val="2128013603"/>
                        </a:ext>
                      </a:extLst>
                    </a:gridCol>
                  </a:tblGrid>
                  <a:tr h="44037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extLst>
                      <a:ext uri="{0D108BD9-81ED-4DB2-BD59-A6C34878D82A}">
                        <a16:rowId xmlns:a16="http://schemas.microsoft.com/office/drawing/2014/main" val="3421202722"/>
                      </a:ext>
                    </a:extLst>
                  </a:tr>
                  <a:tr h="344462">
                    <a:tc>
                      <a:txBody>
                        <a:bodyPr/>
                        <a:lstStyle/>
                        <a:p>
                          <a:pPr algn="ctr"/>
                          <a:r>
                            <a:rPr lang="en-US" sz="1200" dirty="0"/>
                            <a:t>BC1: Dark Photon</a:t>
                          </a:r>
                        </a:p>
                      </a:txBody>
                      <a:tcPr anchor="ctr"/>
                    </a:tc>
                    <a:tc>
                      <a:txBody>
                        <a:bodyPr/>
                        <a:lstStyle/>
                        <a:p>
                          <a:endParaRPr lang="en-US"/>
                        </a:p>
                      </a:txBody>
                      <a:tcPr anchor="ctr">
                        <a:blipFill>
                          <a:blip r:embed="rId2"/>
                          <a:stretch>
                            <a:fillRect l="-227059" t="-133333" r="-105882" b="-1296296"/>
                          </a:stretch>
                        </a:blipFill>
                      </a:tcPr>
                    </a:tc>
                    <a:tc>
                      <a:txBody>
                        <a:bodyPr/>
                        <a:lstStyle/>
                        <a:p>
                          <a:pPr algn="ctr"/>
                          <a:r>
                            <a:rPr lang="en-US" sz="1200" i="0" dirty="0">
                              <a:solidFill>
                                <a:srgbClr val="00B050"/>
                              </a:solidFill>
                              <a:latin typeface="+mn-lt"/>
                            </a:rPr>
                            <a:t>FASER 2</a:t>
                          </a:r>
                        </a:p>
                      </a:txBody>
                      <a:tcPr anchor="ctr"/>
                    </a:tc>
                    <a:extLst>
                      <a:ext uri="{0D108BD9-81ED-4DB2-BD59-A6C34878D82A}">
                        <a16:rowId xmlns:a16="http://schemas.microsoft.com/office/drawing/2014/main" val="391316804"/>
                      </a:ext>
                    </a:extLst>
                  </a:tr>
                  <a:tr h="344462">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27059" t="-233333" r="-105882" b="-1196296"/>
                          </a:stretch>
                        </a:blipFill>
                      </a:tcPr>
                    </a:tc>
                    <a:tc>
                      <a:txBody>
                        <a:bodyPr/>
                        <a:lstStyle/>
                        <a:p>
                          <a:endParaRPr lang="en-US"/>
                        </a:p>
                      </a:txBody>
                      <a:tcPr anchor="ctr">
                        <a:blipFill>
                          <a:blip r:embed="rId2"/>
                          <a:stretch>
                            <a:fillRect l="-319540" t="-233333" r="-3448" b="-1196296"/>
                          </a:stretch>
                        </a:blipFill>
                      </a:tcPr>
                    </a:tc>
                    <a:extLst>
                      <a:ext uri="{0D108BD9-81ED-4DB2-BD59-A6C34878D82A}">
                        <a16:rowId xmlns:a16="http://schemas.microsoft.com/office/drawing/2014/main" val="4042819001"/>
                      </a:ext>
                    </a:extLst>
                  </a:tr>
                  <a:tr h="344462">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mn-lt"/>
                            </a:rPr>
                            <a:t>FLArE</a:t>
                          </a:r>
                          <a:endParaRPr lang="en-US" sz="1200" dirty="0">
                            <a:solidFill>
                              <a:srgbClr val="FF0000"/>
                            </a:solidFill>
                            <a:latin typeface="+mn-lt"/>
                          </a:endParaRPr>
                        </a:p>
                      </a:txBody>
                      <a:tcPr anchor="ctr"/>
                    </a:tc>
                    <a:extLst>
                      <a:ext uri="{0D108BD9-81ED-4DB2-BD59-A6C34878D82A}">
                        <a16:rowId xmlns:a16="http://schemas.microsoft.com/office/drawing/2014/main" val="1296936292"/>
                      </a:ext>
                    </a:extLst>
                  </a:tr>
                  <a:tr h="344462">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n-lt"/>
                            </a:rPr>
                            <a:t>FORMOSA</a:t>
                          </a:r>
                        </a:p>
                      </a:txBody>
                      <a:tcPr anchor="ctr"/>
                    </a:tc>
                    <a:extLst>
                      <a:ext uri="{0D108BD9-81ED-4DB2-BD59-A6C34878D82A}">
                        <a16:rowId xmlns:a16="http://schemas.microsoft.com/office/drawing/2014/main" val="1694263495"/>
                      </a:ext>
                    </a:extLst>
                  </a:tr>
                  <a:tr h="501263">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360000" r="-3448" b="-572500"/>
                          </a:stretch>
                        </a:blipFill>
                      </a:tcPr>
                    </a:tc>
                    <a:extLst>
                      <a:ext uri="{0D108BD9-81ED-4DB2-BD59-A6C34878D82A}">
                        <a16:rowId xmlns:a16="http://schemas.microsoft.com/office/drawing/2014/main" val="4020035292"/>
                      </a:ext>
                    </a:extLst>
                  </a:tr>
                  <a:tr h="344462">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681481" r="-3448" b="-748148"/>
                          </a:stretch>
                        </a:blipFill>
                      </a:tcPr>
                    </a:tc>
                    <a:extLst>
                      <a:ext uri="{0D108BD9-81ED-4DB2-BD59-A6C34878D82A}">
                        <a16:rowId xmlns:a16="http://schemas.microsoft.com/office/drawing/2014/main" val="335916766"/>
                      </a:ext>
                    </a:extLst>
                  </a:tr>
                  <a:tr h="501263">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527500" r="-3448" b="-405000"/>
                          </a:stretch>
                        </a:blipFill>
                      </a:tcPr>
                    </a:tc>
                    <a:extLst>
                      <a:ext uri="{0D108BD9-81ED-4DB2-BD59-A6C34878D82A}">
                        <a16:rowId xmlns:a16="http://schemas.microsoft.com/office/drawing/2014/main" val="1081064154"/>
                      </a:ext>
                    </a:extLst>
                  </a:tr>
                  <a:tr h="501263">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643590" r="-3448" b="-315385"/>
                          </a:stretch>
                        </a:blipFill>
                      </a:tcPr>
                    </a:tc>
                    <a:extLst>
                      <a:ext uri="{0D108BD9-81ED-4DB2-BD59-A6C34878D82A}">
                        <a16:rowId xmlns:a16="http://schemas.microsoft.com/office/drawing/2014/main" val="867695026"/>
                      </a:ext>
                    </a:extLst>
                  </a:tr>
                  <a:tr h="501263">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27059" t="-725000" r="-105882" b="-207500"/>
                          </a:stretch>
                        </a:blipFill>
                      </a:tcPr>
                    </a:tc>
                    <a:tc>
                      <a:txBody>
                        <a:bodyPr/>
                        <a:lstStyle/>
                        <a:p>
                          <a:endParaRPr lang="en-US"/>
                        </a:p>
                      </a:txBody>
                      <a:tcPr anchor="ctr">
                        <a:blipFill>
                          <a:blip r:embed="rId2"/>
                          <a:stretch>
                            <a:fillRect l="-319540" t="-725000" r="-3448" b="-207500"/>
                          </a:stretch>
                        </a:blipFill>
                      </a:tcPr>
                    </a:tc>
                    <a:extLst>
                      <a:ext uri="{0D108BD9-81ED-4DB2-BD59-A6C34878D82A}">
                        <a16:rowId xmlns:a16="http://schemas.microsoft.com/office/drawing/2014/main" val="838598692"/>
                      </a:ext>
                    </a:extLst>
                  </a:tr>
                  <a:tr h="344462">
                    <a:tc>
                      <a:txBody>
                        <a:bodyPr/>
                        <a:lstStyle/>
                        <a:p>
                          <a:pPr algn="ctr"/>
                          <a:r>
                            <a:rPr lang="en-US" sz="1200" dirty="0"/>
                            <a:t>BC9: ALP with photon</a:t>
                          </a:r>
                        </a:p>
                      </a:txBody>
                      <a:tcPr anchor="ctr"/>
                    </a:tc>
                    <a:tc>
                      <a:txBody>
                        <a:bodyPr/>
                        <a:lstStyle/>
                        <a:p>
                          <a:endParaRPr lang="en-US"/>
                        </a:p>
                      </a:txBody>
                      <a:tcPr anchor="ctr">
                        <a:blipFill>
                          <a:blip r:embed="rId2"/>
                          <a:stretch>
                            <a:fillRect l="-227059" t="-1222222" r="-105882" b="-207407"/>
                          </a:stretch>
                        </a:blipFill>
                      </a:tcPr>
                    </a:tc>
                    <a:tc>
                      <a:txBody>
                        <a:bodyPr/>
                        <a:lstStyle/>
                        <a:p>
                          <a:endParaRPr lang="en-US"/>
                        </a:p>
                      </a:txBody>
                      <a:tcPr anchor="ctr">
                        <a:blipFill>
                          <a:blip r:embed="rId2"/>
                          <a:stretch>
                            <a:fillRect l="-319540" t="-1222222" r="-3448" b="-207407"/>
                          </a:stretch>
                        </a:blipFill>
                      </a:tcPr>
                    </a:tc>
                    <a:extLst>
                      <a:ext uri="{0D108BD9-81ED-4DB2-BD59-A6C34878D82A}">
                        <a16:rowId xmlns:a16="http://schemas.microsoft.com/office/drawing/2014/main" val="3816633778"/>
                      </a:ext>
                    </a:extLst>
                  </a:tr>
                  <a:tr h="344462">
                    <a:tc>
                      <a:txBody>
                        <a:bodyPr/>
                        <a:lstStyle/>
                        <a:p>
                          <a:pPr algn="ctr"/>
                          <a:r>
                            <a:rPr lang="en-US" sz="1200" dirty="0"/>
                            <a:t>BC10: ALP with fermion</a:t>
                          </a:r>
                        </a:p>
                      </a:txBody>
                      <a:tcPr anchor="ctr"/>
                    </a:tc>
                    <a:tc>
                      <a:txBody>
                        <a:bodyPr/>
                        <a:lstStyle/>
                        <a:p>
                          <a:endParaRPr lang="en-US"/>
                        </a:p>
                      </a:txBody>
                      <a:tcPr anchor="ctr">
                        <a:blipFill>
                          <a:blip r:embed="rId2"/>
                          <a:stretch>
                            <a:fillRect l="-227059" t="-1322222" r="-105882" b="-107407"/>
                          </a:stretch>
                        </a:blipFill>
                      </a:tcPr>
                    </a:tc>
                    <a:tc>
                      <a:txBody>
                        <a:bodyPr/>
                        <a:lstStyle/>
                        <a:p>
                          <a:endParaRPr lang="en-US"/>
                        </a:p>
                      </a:txBody>
                      <a:tcPr anchor="ctr">
                        <a:blipFill>
                          <a:blip r:embed="rId2"/>
                          <a:stretch>
                            <a:fillRect l="-319540" t="-1322222" r="-3448" b="-107407"/>
                          </a:stretch>
                        </a:blipFill>
                      </a:tcPr>
                    </a:tc>
                    <a:extLst>
                      <a:ext uri="{0D108BD9-81ED-4DB2-BD59-A6C34878D82A}">
                        <a16:rowId xmlns:a16="http://schemas.microsoft.com/office/drawing/2014/main" val="1275156905"/>
                      </a:ext>
                    </a:extLst>
                  </a:tr>
                  <a:tr h="344462">
                    <a:tc>
                      <a:txBody>
                        <a:bodyPr/>
                        <a:lstStyle/>
                        <a:p>
                          <a:pPr algn="ctr"/>
                          <a:r>
                            <a:rPr lang="en-US" sz="1200" dirty="0"/>
                            <a:t>BC11: ALP with gluon</a:t>
                          </a:r>
                        </a:p>
                      </a:txBody>
                      <a:tcPr anchor="ctr"/>
                    </a:tc>
                    <a:tc>
                      <a:txBody>
                        <a:bodyPr/>
                        <a:lstStyle/>
                        <a:p>
                          <a:endParaRPr lang="en-US"/>
                        </a:p>
                      </a:txBody>
                      <a:tcPr anchor="ctr">
                        <a:blipFill>
                          <a:blip r:embed="rId2"/>
                          <a:stretch>
                            <a:fillRect l="-227059" t="-1422222" r="-105882" b="-7407"/>
                          </a:stretch>
                        </a:blipFill>
                      </a:tcPr>
                    </a:tc>
                    <a:tc>
                      <a:txBody>
                        <a:bodyPr/>
                        <a:lstStyle/>
                        <a:p>
                          <a:endParaRPr lang="en-US"/>
                        </a:p>
                      </a:txBody>
                      <a:tcPr anchor="ctr">
                        <a:blipFill>
                          <a:blip r:embed="rId2"/>
                          <a:stretch>
                            <a:fillRect l="-319540" t="-1422222" r="-3448" b="-7407"/>
                          </a:stretch>
                        </a:blipFill>
                      </a:tcP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331006281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27407614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416032825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QUIRKS</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1145977"/>
            <a:ext cx="8991600" cy="327362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Quirks are new particles charged under a hidden strong force with mass m &gt;&gt; </a:t>
            </a:r>
            <a:r>
              <a:rPr lang="en-US" sz="2000" dirty="0" err="1">
                <a:latin typeface="Symbol" pitchFamily="2" charset="2"/>
              </a:rPr>
              <a:t>L</a:t>
            </a:r>
            <a:r>
              <a:rPr lang="en-US" sz="2000" baseline="-25000" dirty="0" err="1"/>
              <a:t>hidden</a:t>
            </a:r>
            <a:r>
              <a:rPr lang="en-US" sz="2000" dirty="0"/>
              <a:t>.  E.g., m ~ 500 GeV, </a:t>
            </a:r>
            <a:r>
              <a:rPr lang="en-US" sz="2000" dirty="0" err="1">
                <a:latin typeface="Symbol" pitchFamily="2" charset="2"/>
              </a:rPr>
              <a:t>L</a:t>
            </a:r>
            <a:r>
              <a:rPr lang="en-US" sz="2000" baseline="-25000" dirty="0" err="1"/>
              <a:t>hidden</a:t>
            </a:r>
            <a:r>
              <a:rPr lang="en-US" sz="2000" dirty="0"/>
              <a:t> ~ keV.</a:t>
            </a:r>
          </a:p>
          <a:p>
            <a:endParaRPr lang="en-US" sz="1200" dirty="0"/>
          </a:p>
          <a:p>
            <a:r>
              <a:rPr lang="en-US" sz="2000" dirty="0"/>
              <a:t>Once produced a quirk-anti-quirk pair does not </a:t>
            </a:r>
            <a:r>
              <a:rPr lang="en-US" sz="2000" dirty="0" err="1"/>
              <a:t>hadronize</a:t>
            </a:r>
            <a:r>
              <a:rPr lang="en-US" sz="2000" dirty="0"/>
              <a:t>, but rather oscillates, with length scale ~ 1/</a:t>
            </a:r>
            <a:r>
              <a:rPr lang="en-US" sz="2000" dirty="0">
                <a:latin typeface="Symbol" pitchFamily="2" charset="2"/>
              </a:rPr>
              <a:t> </a:t>
            </a:r>
            <a:r>
              <a:rPr lang="en-US" sz="2000" dirty="0" err="1">
                <a:latin typeface="Symbol" pitchFamily="2" charset="2"/>
              </a:rPr>
              <a:t>L</a:t>
            </a:r>
            <a:r>
              <a:rPr lang="en-US" sz="2000" baseline="-25000" dirty="0" err="1"/>
              <a:t>hidden</a:t>
            </a:r>
            <a:r>
              <a:rPr lang="en-US" sz="2000" dirty="0"/>
              <a:t>.</a:t>
            </a:r>
          </a:p>
          <a:p>
            <a:endParaRPr lang="en-US" sz="1200" dirty="0"/>
          </a:p>
          <a:p>
            <a:r>
              <a:rPr lang="en-US" sz="2000" dirty="0"/>
              <a:t>The quirk-anti-quirk system has no </a:t>
            </a:r>
            <a:r>
              <a:rPr lang="en-US" sz="2000" dirty="0" err="1"/>
              <a:t>p</a:t>
            </a:r>
            <a:r>
              <a:rPr lang="en-US" sz="2000" baseline="-25000" dirty="0" err="1"/>
              <a:t>T</a:t>
            </a:r>
            <a:r>
              <a:rPr lang="en-US" sz="2000" dirty="0"/>
              <a:t>, and so travels down the beamline, escaping most LHC detectors, but ultimately leaving (strange!) tracks in FASER. </a:t>
            </a:r>
          </a:p>
          <a:p>
            <a:pPr marL="0" indent="0">
              <a:buNone/>
            </a:pPr>
            <a:endParaRPr lang="en-US" sz="2000" dirty="0"/>
          </a:p>
          <a:p>
            <a:endParaRPr lang="en-US" sz="1800" dirty="0"/>
          </a:p>
        </p:txBody>
      </p:sp>
      <p:pic>
        <p:nvPicPr>
          <p:cNvPr id="3" name="Picture 2">
            <a:extLst>
              <a:ext uri="{FF2B5EF4-FFF2-40B4-BE49-F238E27FC236}">
                <a16:creationId xmlns:a16="http://schemas.microsoft.com/office/drawing/2014/main" id="{E03C6AFE-8829-0440-BAA3-9EC1ACFF2D35}"/>
              </a:ext>
            </a:extLst>
          </p:cNvPr>
          <p:cNvPicPr>
            <a:picLocks noChangeAspect="1"/>
          </p:cNvPicPr>
          <p:nvPr/>
        </p:nvPicPr>
        <p:blipFill>
          <a:blip r:embed="rId2"/>
          <a:stretch>
            <a:fillRect/>
          </a:stretch>
        </p:blipFill>
        <p:spPr>
          <a:xfrm>
            <a:off x="414819" y="4114800"/>
            <a:ext cx="8153400" cy="2269124"/>
          </a:xfrm>
          <a:prstGeom prst="rect">
            <a:avLst/>
          </a:prstGeom>
        </p:spPr>
      </p:pic>
      <p:sp>
        <p:nvSpPr>
          <p:cNvPr id="5" name="TextBox 4">
            <a:extLst>
              <a:ext uri="{FF2B5EF4-FFF2-40B4-BE49-F238E27FC236}">
                <a16:creationId xmlns:a16="http://schemas.microsoft.com/office/drawing/2014/main" id="{E6EA2C98-3D84-F749-A292-D7EEB9F2C853}"/>
              </a:ext>
            </a:extLst>
          </p:cNvPr>
          <p:cNvSpPr txBox="1"/>
          <p:nvPr/>
        </p:nvSpPr>
        <p:spPr>
          <a:xfrm>
            <a:off x="2922820" y="6383923"/>
            <a:ext cx="3137397" cy="338554"/>
          </a:xfrm>
          <a:prstGeom prst="rect">
            <a:avLst/>
          </a:prstGeom>
          <a:noFill/>
        </p:spPr>
        <p:txBody>
          <a:bodyPr wrap="none" rtlCol="0">
            <a:spAutoFit/>
          </a:bodyPr>
          <a:lstStyle/>
          <a:p>
            <a:r>
              <a:rPr lang="en-US" sz="1600" dirty="0"/>
              <a:t>Li, Pei, Ran, Zhang, 2108.06748</a:t>
            </a:r>
          </a:p>
        </p:txBody>
      </p:sp>
      <p:sp>
        <p:nvSpPr>
          <p:cNvPr id="6" name="TextBox 5">
            <a:extLst>
              <a:ext uri="{FF2B5EF4-FFF2-40B4-BE49-F238E27FC236}">
                <a16:creationId xmlns:a16="http://schemas.microsoft.com/office/drawing/2014/main" id="{269AB9B2-B8E3-E642-AEC1-E50665AB5456}"/>
              </a:ext>
            </a:extLst>
          </p:cNvPr>
          <p:cNvSpPr txBox="1"/>
          <p:nvPr/>
        </p:nvSpPr>
        <p:spPr>
          <a:xfrm>
            <a:off x="7162800" y="838200"/>
            <a:ext cx="1606530" cy="307777"/>
          </a:xfrm>
          <a:prstGeom prst="rect">
            <a:avLst/>
          </a:prstGeom>
          <a:noFill/>
        </p:spPr>
        <p:txBody>
          <a:bodyPr wrap="none" rtlCol="0">
            <a:spAutoFit/>
          </a:bodyPr>
          <a:lstStyle/>
          <a:p>
            <a:r>
              <a:rPr lang="en-US" sz="1400" dirty="0"/>
              <a:t>Kang, </a:t>
            </a:r>
            <a:r>
              <a:rPr lang="en-US" sz="1400" dirty="0" err="1"/>
              <a:t>Luty</a:t>
            </a:r>
            <a:r>
              <a:rPr lang="en-US" sz="1400" dirty="0"/>
              <a:t> (2008)</a:t>
            </a:r>
          </a:p>
        </p:txBody>
      </p:sp>
    </p:spTree>
    <p:extLst>
      <p:ext uri="{BB962C8B-B14F-4D97-AF65-F5344CB8AC3E}">
        <p14:creationId xmlns:p14="http://schemas.microsoft.com/office/powerpoint/2010/main" val="2067477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382000" cy="5334000"/>
          </a:xfrm>
        </p:spPr>
        <p:txBody>
          <a:bodyPr>
            <a:noAutofit/>
          </a:bodyPr>
          <a:lstStyle/>
          <a:p>
            <a:pPr>
              <a:buFontTx/>
              <a:buChar char="•"/>
            </a:pPr>
            <a:r>
              <a:rPr lang="en-US" sz="2000" dirty="0"/>
              <a:t>Coverage of the “blind spot” in the far-forward region is required to realize the physics potential of the LHC.</a:t>
            </a:r>
          </a:p>
          <a:p>
            <a:pPr>
              <a:buFontTx/>
              <a:buChar char="•"/>
            </a:pPr>
            <a:endParaRPr lang="en-US" sz="800" dirty="0"/>
          </a:p>
          <a:p>
            <a:pPr lvl="1"/>
            <a:r>
              <a:rPr lang="en-US" sz="1800" dirty="0"/>
              <a:t>Standard Model: opens a new field of neutrino physics at colliders, with ~1000 </a:t>
            </a:r>
            <a:r>
              <a:rPr lang="en-US" sz="1800" dirty="0">
                <a:latin typeface="Symbol" pitchFamily="2" charset="2"/>
              </a:rPr>
              <a:t>n</a:t>
            </a:r>
            <a:r>
              <a:rPr lang="en-US" sz="1800" baseline="-25000" dirty="0"/>
              <a:t>e</a:t>
            </a:r>
            <a:r>
              <a:rPr lang="en-US" sz="1800" dirty="0"/>
              <a:t>, ~10,000 </a:t>
            </a:r>
            <a:r>
              <a:rPr lang="en-US" sz="1800" dirty="0">
                <a:latin typeface="Symbol" pitchFamily="2" charset="2"/>
              </a:rPr>
              <a:t>n</a:t>
            </a:r>
            <a:r>
              <a:rPr lang="en-US" sz="1800" baseline="-25000" dirty="0">
                <a:latin typeface="Symbol" pitchFamily="2" charset="2"/>
              </a:rPr>
              <a:t>m</a:t>
            </a:r>
            <a:r>
              <a:rPr lang="en-US" sz="1800" dirty="0"/>
              <a:t>, ~10 </a:t>
            </a:r>
            <a:r>
              <a:rPr lang="en-US" sz="1800" dirty="0" err="1">
                <a:latin typeface="Symbol" pitchFamily="2" charset="2"/>
              </a:rPr>
              <a:t>n</a:t>
            </a:r>
            <a:r>
              <a:rPr lang="en-US" sz="1800" baseline="-25000" dirty="0" err="1">
                <a:latin typeface="Symbol" pitchFamily="2" charset="2"/>
              </a:rPr>
              <a:t>t</a:t>
            </a:r>
            <a:r>
              <a:rPr lang="en-US" sz="1800" baseline="-25000" dirty="0">
                <a:latin typeface="Symbol" pitchFamily="2" charset="2"/>
              </a:rPr>
              <a:t> </a:t>
            </a:r>
            <a:r>
              <a:rPr lang="en-US" sz="1800" dirty="0"/>
              <a:t>at </a:t>
            </a:r>
            <a:r>
              <a:rPr lang="en-US" sz="1800" dirty="0" err="1"/>
              <a:t>TeV</a:t>
            </a:r>
            <a:r>
              <a:rPr lang="en-US" sz="1800" dirty="0"/>
              <a:t> energies in Run 3, ~100 times more in HL-LHC.  Implications for neutrino properties, forward hadron production, cosmic rays and cosmic neutrino physics.</a:t>
            </a:r>
          </a:p>
          <a:p>
            <a:pPr lvl="1"/>
            <a:endParaRPr lang="en-US" sz="800" dirty="0"/>
          </a:p>
          <a:p>
            <a:pPr lvl="1"/>
            <a:r>
              <a:rPr lang="en-US" sz="1800" dirty="0"/>
              <a:t>Beyond the Standard Model: dark photons, sterile neutrinos, dark scalars, axion-like particles, milli-charged particles, dark matter, new forces.</a:t>
            </a:r>
          </a:p>
          <a:p>
            <a:pPr marL="0" indent="0">
              <a:buNone/>
            </a:pPr>
            <a:endParaRPr lang="en-US" sz="1200" dirty="0"/>
          </a:p>
          <a:p>
            <a:pPr>
              <a:buFontTx/>
              <a:buChar char="•"/>
            </a:pPr>
            <a:r>
              <a:rPr lang="en-US" sz="2000" dirty="0"/>
              <a:t>FASER and </a:t>
            </a:r>
            <a:r>
              <a:rPr lang="en-US" sz="2000" dirty="0" err="1"/>
              <a:t>FASER</a:t>
            </a:r>
            <a:r>
              <a:rPr lang="en-US" sz="2000" dirty="0" err="1">
                <a:latin typeface="Symbol" pitchFamily="2" charset="2"/>
              </a:rPr>
              <a:t>n</a:t>
            </a:r>
            <a:r>
              <a:rPr lang="en-US" sz="2000" dirty="0"/>
              <a:t>: 3.5 years from idea to completion, 5 m long, ~$2M.  Along with SND@LHC, data-taking starts in mid-2022 with a rich physics program.</a:t>
            </a:r>
          </a:p>
          <a:p>
            <a:pPr>
              <a:buFontTx/>
              <a:buChar char="•"/>
            </a:pPr>
            <a:endParaRPr lang="en-US" sz="800" dirty="0"/>
          </a:p>
          <a:p>
            <a:r>
              <a:rPr lang="en-US" sz="2000" dirty="0"/>
              <a:t>Forward Physics Facility: Proposed facility to house far-forward experiments in the HL-LHC era from 2027-37, including FASER2, FASER</a:t>
            </a:r>
            <a:r>
              <a:rPr lang="en-US" sz="2000" dirty="0">
                <a:latin typeface="Symbol" pitchFamily="2" charset="2"/>
              </a:rPr>
              <a:t>n</a:t>
            </a:r>
            <a:r>
              <a:rPr lang="en-US" sz="2000" dirty="0"/>
              <a:t>2, Advanced SND, FORMOSA (</a:t>
            </a:r>
            <a:r>
              <a:rPr lang="en-US" sz="2000" dirty="0" err="1"/>
              <a:t>MilliQan</a:t>
            </a:r>
            <a:r>
              <a:rPr lang="en-US" sz="2000" dirty="0"/>
              <a:t> successor), and the Forward Liquid Argon Experiment (</a:t>
            </a:r>
            <a:r>
              <a:rPr lang="en-US" sz="2000" dirty="0" err="1"/>
              <a:t>FLArE</a:t>
            </a:r>
            <a:r>
              <a:rPr lang="en-US" sz="2000" dirty="0"/>
              <a:t>).</a:t>
            </a:r>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1295400" y="244475"/>
            <a:ext cx="6858000" cy="441325"/>
          </a:xfrm>
        </p:spPr>
        <p:txBody>
          <a:bodyPr/>
          <a:lstStyle/>
          <a:p>
            <a:r>
              <a:rPr lang="en-US" dirty="0"/>
              <a:t>SUMMARY</a:t>
            </a:r>
          </a:p>
        </p:txBody>
      </p:sp>
    </p:spTree>
    <p:extLst>
      <p:ext uri="{BB962C8B-B14F-4D97-AF65-F5344CB8AC3E}">
        <p14:creationId xmlns:p14="http://schemas.microsoft.com/office/powerpoint/2010/main" val="61294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SOME HISTORY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04799" y="1066800"/>
            <a:ext cx="407586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This is the 50</a:t>
            </a:r>
            <a:r>
              <a:rPr lang="en-US" sz="2000" baseline="30000" dirty="0"/>
              <a:t>th</a:t>
            </a:r>
            <a:r>
              <a:rPr lang="en-US" sz="2000" dirty="0"/>
              <a:t> anniversary of the birth of hadron colliders.</a:t>
            </a:r>
          </a:p>
          <a:p>
            <a:endParaRPr lang="en-US" sz="2000" dirty="0"/>
          </a:p>
          <a:p>
            <a:r>
              <a:rPr lang="en-US" sz="2000" dirty="0"/>
              <a:t>In 1971, CERN’s Intersecting Storage Rings (ISR), with a circumference of ~1 km, collided protons with protons at center-of-mass energy 30 GeV (later raised to 62 GeV).</a:t>
            </a:r>
          </a:p>
          <a:p>
            <a:pPr lvl="1"/>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4763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42031"/>
            <a:ext cx="63246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On the occasion of the 50</a:t>
            </a:r>
            <a:r>
              <a:rPr lang="en-US" sz="2000" baseline="30000" dirty="0"/>
              <a:t>th</a:t>
            </a:r>
            <a:r>
              <a:rPr lang="en-US" sz="2000" dirty="0"/>
              <a:t> anniversary of CERN’s ISR, there have been many fascinating articles and talks by eminent physicists looking back on the ISR’s legacy.</a:t>
            </a:r>
          </a:p>
          <a:p>
            <a:endParaRPr lang="en-US" sz="1000" dirty="0"/>
          </a:p>
          <a:p>
            <a:pPr lvl="1"/>
            <a:r>
              <a:rPr lang="en-US" sz="1800" dirty="0"/>
              <a:t>“Enormous impact on accelerator physics, but sadly little effect on particle physics.” – Steve Myers, talk at “The 50th Anniversary of Hadron Colliders at CERN,” October 2021.</a:t>
            </a:r>
          </a:p>
          <a:p>
            <a:pPr lvl="1"/>
            <a:endParaRPr lang="en-US" sz="1000" dirty="0"/>
          </a:p>
          <a:p>
            <a:pPr lvl="1"/>
            <a:r>
              <a:rPr lang="en-US" sz="18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800" dirty="0"/>
              <a:t>ψ</a:t>
            </a:r>
            <a:r>
              <a:rPr lang="en-US" sz="1800" dirty="0"/>
              <a:t> discoveries at Brookhaven and SLAC .” – Lyn Evans and Peter Jenni, “Discovery Machines,” CERN Courier (2021).</a:t>
            </a:r>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pic>
        <p:nvPicPr>
          <p:cNvPr id="3" name="Picture 2">
            <a:extLst>
              <a:ext uri="{FF2B5EF4-FFF2-40B4-BE49-F238E27FC236}">
                <a16:creationId xmlns:a16="http://schemas.microsoft.com/office/drawing/2014/main" id="{D1C1ACA0-E3E8-AB47-8382-2352E102B050}"/>
              </a:ext>
            </a:extLst>
          </p:cNvPr>
          <p:cNvPicPr>
            <a:picLocks noChangeAspect="1"/>
          </p:cNvPicPr>
          <p:nvPr/>
        </p:nvPicPr>
        <p:blipFill>
          <a:blip r:embed="rId2"/>
          <a:stretch>
            <a:fillRect/>
          </a:stretch>
        </p:blipFill>
        <p:spPr>
          <a:xfrm>
            <a:off x="5001511" y="3428999"/>
            <a:ext cx="3916464" cy="2663195"/>
          </a:xfrm>
          <a:prstGeom prst="rect">
            <a:avLst/>
          </a:prstGeom>
        </p:spPr>
      </p:pic>
      <p:pic>
        <p:nvPicPr>
          <p:cNvPr id="5" name="Picture 4">
            <a:extLst>
              <a:ext uri="{FF2B5EF4-FFF2-40B4-BE49-F238E27FC236}">
                <a16:creationId xmlns:a16="http://schemas.microsoft.com/office/drawing/2014/main" id="{B3CF315E-228D-3B44-8185-A127EDC2F32F}"/>
              </a:ext>
            </a:extLst>
          </p:cNvPr>
          <p:cNvPicPr>
            <a:picLocks noChangeAspect="1"/>
          </p:cNvPicPr>
          <p:nvPr/>
        </p:nvPicPr>
        <p:blipFill>
          <a:blip r:embed="rId3"/>
          <a:stretch>
            <a:fillRect/>
          </a:stretch>
        </p:blipFill>
        <p:spPr>
          <a:xfrm>
            <a:off x="5001510" y="980204"/>
            <a:ext cx="3916465" cy="2001264"/>
          </a:xfrm>
          <a:prstGeom prst="rect">
            <a:avLst/>
          </a:prstGeom>
        </p:spPr>
      </p:pic>
      <p:sp>
        <p:nvSpPr>
          <p:cNvPr id="28" name="Rectangle 3">
            <a:extLst>
              <a:ext uri="{FF2B5EF4-FFF2-40B4-BE49-F238E27FC236}">
                <a16:creationId xmlns:a16="http://schemas.microsoft.com/office/drawing/2014/main" id="{A625AE6A-A654-844A-B2CE-F17FAEA3A369}"/>
              </a:ext>
            </a:extLst>
          </p:cNvPr>
          <p:cNvSpPr txBox="1">
            <a:spLocks noChangeArrowheads="1"/>
          </p:cNvSpPr>
          <p:nvPr/>
        </p:nvSpPr>
        <p:spPr bwMode="auto">
          <a:xfrm>
            <a:off x="76200" y="865831"/>
            <a:ext cx="48006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Expected</a:t>
            </a:r>
          </a:p>
          <a:p>
            <a:pPr lvl="1"/>
            <a:r>
              <a:rPr lang="en-US" sz="1800" dirty="0"/>
              <a:t>In 1971, physicists expected the most interesting events to be from the soft, glancing collisions of protons.</a:t>
            </a:r>
          </a:p>
          <a:p>
            <a:pPr lvl="1"/>
            <a:r>
              <a:rPr lang="en-US" sz="1800" dirty="0"/>
              <a:t>These produce particles in the forward direction, along the beam line.</a:t>
            </a:r>
          </a:p>
          <a:p>
            <a:pPr lvl="1"/>
            <a:endParaRPr lang="en-US" sz="1000" dirty="0"/>
          </a:p>
          <a:p>
            <a:r>
              <a:rPr lang="en-US" sz="2000" dirty="0"/>
              <a:t>Actual</a:t>
            </a:r>
          </a:p>
          <a:p>
            <a:pPr lvl="1"/>
            <a:r>
              <a:rPr lang="en-US" sz="1800" dirty="0"/>
              <a:t>In fact, the most interesting collisions were from hard collisions of quarks.</a:t>
            </a:r>
          </a:p>
          <a:p>
            <a:pPr lvl="1"/>
            <a:r>
              <a:rPr lang="en-US" sz="1800" dirty="0"/>
              <a:t>These produced heavy particles, like charm and bottom quarks, that decayed to particles at large angles relative to the beamline.</a:t>
            </a:r>
          </a:p>
          <a:p>
            <a:pPr lvl="1"/>
            <a:endParaRPr lang="en-US" sz="1000" dirty="0"/>
          </a:p>
          <a:p>
            <a:r>
              <a:rPr lang="en-US" sz="2000" dirty="0"/>
              <a:t>The collider was creating new forms of matter, but the detectors focused on the forward region and missed them.</a:t>
            </a:r>
          </a:p>
        </p:txBody>
      </p:sp>
    </p:spTree>
    <p:extLst>
      <p:ext uri="{BB962C8B-B14F-4D97-AF65-F5344CB8AC3E}">
        <p14:creationId xmlns:p14="http://schemas.microsoft.com/office/powerpoint/2010/main" val="390921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AN OBVIOUS QUESTION</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42031"/>
            <a:ext cx="8686800" cy="3672622"/>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Are we missing opportunities in a similar (but opposite) way at the LHC?</a:t>
            </a:r>
            <a:br>
              <a:rPr lang="en-US" sz="2000" dirty="0"/>
            </a:br>
            <a:endParaRPr lang="en-US" sz="1000" dirty="0"/>
          </a:p>
          <a:p>
            <a:r>
              <a:rPr lang="en-US" sz="2000" dirty="0"/>
              <a:t>In contrast to the ISR days, there is now broad belief that the most interesting physics is at high </a:t>
            </a:r>
            <a:r>
              <a:rPr lang="en-US" sz="2000" dirty="0" err="1"/>
              <a:t>p</a:t>
            </a:r>
            <a:r>
              <a:rPr lang="en-US" sz="2000" baseline="-25000" dirty="0" err="1"/>
              <a:t>T</a:t>
            </a:r>
            <a:r>
              <a:rPr lang="en-US" sz="2000" baseline="-25000" dirty="0"/>
              <a:t> </a:t>
            </a:r>
            <a:r>
              <a:rPr lang="en-US" sz="2000" dirty="0"/>
              <a:t>.  Are we now missing revolutionary discoveries in the forward direction?</a:t>
            </a:r>
          </a:p>
          <a:p>
            <a:endParaRPr lang="en-US" sz="1000" dirty="0"/>
          </a:p>
          <a:p>
            <a:r>
              <a:rPr lang="en-US" sz="2000" dirty="0"/>
              <a:t>By far the largest fluxes of high-energy light particles (e.g., </a:t>
            </a:r>
            <a:r>
              <a:rPr lang="en-US" sz="2000" dirty="0" err="1"/>
              <a:t>pions</a:t>
            </a:r>
            <a:r>
              <a:rPr lang="en-US" sz="2000" dirty="0"/>
              <a:t>, kaons, D mesons, neutrinos) are in the far-forward direction.</a:t>
            </a:r>
          </a:p>
          <a:p>
            <a:endParaRPr lang="en-US" sz="1000" dirty="0"/>
          </a:p>
          <a:p>
            <a:r>
              <a:rPr lang="en-US" sz="2000" dirty="0"/>
              <a:t>This may also be true of many interesting new particle candidates: dark photons, axion-like particles, millicharged particles, dark matter, …</a:t>
            </a:r>
          </a:p>
          <a:p>
            <a:endParaRPr lang="en-US" sz="2000" dirty="0"/>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45720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54772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54772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51444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65059</TotalTime>
  <Words>3087</Words>
  <Application>Microsoft Macintosh PowerPoint</Application>
  <PresentationFormat>On-screen Show (4:3)</PresentationFormat>
  <Paragraphs>540</Paragraphs>
  <Slides>47</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Cambria Math</vt:lpstr>
      <vt:lpstr>Symbol</vt:lpstr>
      <vt:lpstr>office_arial</vt:lpstr>
      <vt:lpstr>PowerPoint Presentation</vt:lpstr>
      <vt:lpstr>OUTLINE</vt:lpstr>
      <vt:lpstr>PowerPoint Presentation</vt:lpstr>
      <vt:lpstr>PowerPoint Presentation</vt:lpstr>
      <vt:lpstr>SOME HISTORY</vt:lpstr>
      <vt:lpstr>ISR’S LEGACY</vt:lpstr>
      <vt:lpstr>A CAUTIONARY TALE</vt:lpstr>
      <vt:lpstr>AN OBVIOUS QUESTION</vt:lpstr>
      <vt:lpstr>THE NEW PARTICLE LANDSCAPE</vt:lpstr>
      <vt:lpstr>AN EXAMPLE: DARK SECTORS</vt:lpstr>
      <vt:lpstr>THE THERMAL RELIC LANDSCAPE</vt:lpstr>
      <vt:lpstr>PowerPoint Presentation</vt:lpstr>
      <vt:lpstr>SEARCHES FOR NEW LIGHT PARTICLES</vt:lpstr>
      <vt:lpstr>MAP OF LHC</vt:lpstr>
      <vt:lpstr>THE FAR-FORWARD REGION</vt:lpstr>
      <vt:lpstr>PARTICLE PATH FROM ATLAS TO TI12</vt:lpstr>
      <vt:lpstr>AN EXAMPLE SIGNAL: DARK PHOTONS</vt:lpstr>
      <vt:lpstr>HOW BIG DOES THE DETECTOR HAVE TO BE?</vt:lpstr>
      <vt:lpstr>PowerPoint Presentation</vt:lpstr>
      <vt:lpstr>FASER TIMELINE</vt:lpstr>
      <vt:lpstr>FIRST FASER COLLABORATION MEETING</vt:lpstr>
      <vt:lpstr>FASER INSTITUTIONS TODAY</vt:lpstr>
      <vt:lpstr>THE FASER DETECTOR</vt:lpstr>
      <vt:lpstr>FASER IN TUNNEL TI12</vt:lpstr>
      <vt:lpstr>MAGNETS</vt:lpstr>
      <vt:lpstr>TRACKERS</vt:lpstr>
      <vt:lpstr>SCINTILLATORS</vt:lpstr>
      <vt:lpstr>FASER INSTALLATION</vt:lpstr>
      <vt:lpstr>FASER CURRENT STATUS</vt:lpstr>
      <vt:lpstr>FASER CURRENT STATUS</vt:lpstr>
      <vt:lpstr>DARK PHOTON SENSITIVITY REACH</vt:lpstr>
      <vt:lpstr>PowerPoint Presentation</vt:lpstr>
      <vt:lpstr>COLLIDER NEUTRINOS</vt:lpstr>
      <vt:lpstr>FIRST COLLIDER NEUTRINOS</vt:lpstr>
      <vt:lpstr>LOCATION, LOCATION, LOCATION</vt:lpstr>
      <vt:lpstr>THE FASERn DETECTOR</vt:lpstr>
      <vt:lpstr>NEUTRINO PHYSICS</vt:lpstr>
      <vt:lpstr>QCD PHYSICS</vt:lpstr>
      <vt:lpstr>PowerPoint Presentation</vt:lpstr>
      <vt:lpstr>FORWARD PHYSICS FACILITY</vt:lpstr>
      <vt:lpstr>FPF LOCATION</vt:lpstr>
      <vt:lpstr>PowerPoint Presentation</vt:lpstr>
      <vt:lpstr>NEW PHYSICS SEARCHES AT THE FPF</vt:lpstr>
      <vt:lpstr>MILLI-CHARGED PARTICLES</vt:lpstr>
      <vt:lpstr>DARK MATTER</vt:lpstr>
      <vt:lpstr>QUIRKS</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1437</cp:revision>
  <cp:lastPrinted>2019-09-06T01:34:01Z</cp:lastPrinted>
  <dcterms:created xsi:type="dcterms:W3CDTF">2011-05-01T15:38:23Z</dcterms:created>
  <dcterms:modified xsi:type="dcterms:W3CDTF">2021-12-07T22:31:49Z</dcterms:modified>
</cp:coreProperties>
</file>