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Roboto" panose="02000000000000000000" pitchFamily="2"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d0acac704c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d0acac704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595959"/>
              </a:buClr>
              <a:buSzPts val="1500"/>
              <a:buChar char="●"/>
            </a:pPr>
            <a:r>
              <a:rPr lang="en" sz="1500">
                <a:solidFill>
                  <a:srgbClr val="595959"/>
                </a:solidFill>
              </a:rPr>
              <a:t>Multiple outcomes imagined for different needs? [DH]  KS: not sure what is meant?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ff69b5c3f6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ff69b5c3f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d115ef92e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d115ef92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d0acac704c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d0acac704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d115ef92e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d115ef92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da3c828d38_2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g2da3c828d38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d0acac704c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d0acac704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d0acac704c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d0acac704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d0acac704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d0acac704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d0acac704c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d0acac704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d0acac704c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d0acac704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osti.gov/servlets/purl/1659757"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52"/>
        <p:cNvGrpSpPr/>
        <p:nvPr/>
      </p:nvGrpSpPr>
      <p:grpSpPr>
        <a:xfrm>
          <a:off x="0" y="0"/>
          <a:ext cx="0" cy="0"/>
          <a:chOff x="0" y="0"/>
          <a:chExt cx="0" cy="0"/>
        </a:xfrm>
      </p:grpSpPr>
      <p:sp>
        <p:nvSpPr>
          <p:cNvPr id="253" name="Google Shape;253;p43"/>
          <p:cNvSpPr txBox="1"/>
          <p:nvPr/>
        </p:nvSpPr>
        <p:spPr>
          <a:xfrm>
            <a:off x="173275" y="210950"/>
            <a:ext cx="8329200" cy="11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DPF PHENO 2024 panel: What is the ASTAE thing? (Sarah Eno)</a:t>
            </a:r>
            <a:endParaRPr sz="1800">
              <a:solidFill>
                <a:schemeClr val="dk2"/>
              </a:solidFill>
            </a:endParaRPr>
          </a:p>
        </p:txBody>
      </p:sp>
      <p:sp>
        <p:nvSpPr>
          <p:cNvPr id="254" name="Google Shape;254;p43"/>
          <p:cNvSpPr txBox="1"/>
          <p:nvPr/>
        </p:nvSpPr>
        <p:spPr>
          <a:xfrm>
            <a:off x="1131300" y="4582700"/>
            <a:ext cx="7109400" cy="5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n.b. </a:t>
            </a:r>
            <a:r>
              <a:rPr lang="en" b="1" i="1">
                <a:solidFill>
                  <a:schemeClr val="dk2"/>
                </a:solidFill>
              </a:rPr>
              <a:t>DMNI</a:t>
            </a:r>
            <a:r>
              <a:rPr lang="en">
                <a:solidFill>
                  <a:schemeClr val="dk2"/>
                </a:solidFill>
              </a:rPr>
              <a:t> are DOE </a:t>
            </a:r>
            <a:r>
              <a:rPr lang="en" b="1" i="1">
                <a:solidFill>
                  <a:schemeClr val="dk2"/>
                </a:solidFill>
              </a:rPr>
              <a:t>Dark Matter New Initiatives</a:t>
            </a:r>
            <a:r>
              <a:rPr lang="en">
                <a:solidFill>
                  <a:schemeClr val="dk2"/>
                </a:solidFill>
              </a:rPr>
              <a:t> based on Basic Research Needs (BRN) panel/report. (</a:t>
            </a:r>
            <a:r>
              <a:rPr lang="en" u="sng">
                <a:solidFill>
                  <a:schemeClr val="hlink"/>
                </a:solidFill>
                <a:hlinkClick r:id="rId3"/>
              </a:rPr>
              <a:t>https://www.osti.gov/servlets/purl/1659757</a:t>
            </a:r>
            <a:r>
              <a:rPr lang="en">
                <a:solidFill>
                  <a:schemeClr val="dk2"/>
                </a:solidFill>
              </a:rPr>
              <a:t>)</a:t>
            </a:r>
            <a:endParaRPr>
              <a:solidFill>
                <a:schemeClr val="dk2"/>
              </a:solidFill>
            </a:endParaRPr>
          </a:p>
        </p:txBody>
      </p:sp>
      <p:grpSp>
        <p:nvGrpSpPr>
          <p:cNvPr id="255" name="Google Shape;255;p43"/>
          <p:cNvGrpSpPr/>
          <p:nvPr/>
        </p:nvGrpSpPr>
        <p:grpSpPr>
          <a:xfrm>
            <a:off x="667700" y="838825"/>
            <a:ext cx="6404719" cy="3465850"/>
            <a:chOff x="667700" y="838825"/>
            <a:chExt cx="6404719" cy="3465850"/>
          </a:xfrm>
        </p:grpSpPr>
        <p:grpSp>
          <p:nvGrpSpPr>
            <p:cNvPr id="256" name="Google Shape;256;p43"/>
            <p:cNvGrpSpPr/>
            <p:nvPr/>
          </p:nvGrpSpPr>
          <p:grpSpPr>
            <a:xfrm>
              <a:off x="667700" y="838825"/>
              <a:ext cx="6404719" cy="3465850"/>
              <a:chOff x="641050" y="1087675"/>
              <a:chExt cx="6404719" cy="3465850"/>
            </a:xfrm>
          </p:grpSpPr>
          <p:pic>
            <p:nvPicPr>
              <p:cNvPr id="257" name="Google Shape;257;p43"/>
              <p:cNvPicPr preferRelativeResize="0"/>
              <p:nvPr/>
            </p:nvPicPr>
            <p:blipFill>
              <a:blip r:embed="rId4">
                <a:alphaModFix/>
              </a:blip>
              <a:stretch>
                <a:fillRect/>
              </a:stretch>
            </p:blipFill>
            <p:spPr>
              <a:xfrm>
                <a:off x="1148275" y="1087675"/>
                <a:ext cx="5897494" cy="3465850"/>
              </a:xfrm>
              <a:prstGeom prst="rect">
                <a:avLst/>
              </a:prstGeom>
              <a:noFill/>
              <a:ln>
                <a:noFill/>
              </a:ln>
            </p:spPr>
          </p:pic>
          <p:sp>
            <p:nvSpPr>
              <p:cNvPr id="258" name="Google Shape;258;p43"/>
              <p:cNvSpPr/>
              <p:nvPr/>
            </p:nvSpPr>
            <p:spPr>
              <a:xfrm>
                <a:off x="641050" y="2323450"/>
                <a:ext cx="633600" cy="573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cxnSp>
          <p:nvCxnSpPr>
            <p:cNvPr id="259" name="Google Shape;259;p43"/>
            <p:cNvCxnSpPr/>
            <p:nvPr/>
          </p:nvCxnSpPr>
          <p:spPr>
            <a:xfrm rot="10800000" flipH="1">
              <a:off x="1778700" y="2651425"/>
              <a:ext cx="5010300" cy="26700"/>
            </a:xfrm>
            <a:prstGeom prst="straightConnector1">
              <a:avLst/>
            </a:prstGeom>
            <a:noFill/>
            <a:ln w="9525" cap="flat" cmpd="sng">
              <a:solidFill>
                <a:srgbClr val="FF2600"/>
              </a:solidFill>
              <a:prstDash val="solid"/>
              <a:round/>
              <a:headEnd type="none" w="med" len="med"/>
              <a:tailEnd type="none" w="med" len="med"/>
            </a:ln>
          </p:spPr>
        </p:cxnSp>
        <p:cxnSp>
          <p:nvCxnSpPr>
            <p:cNvPr id="260" name="Google Shape;260;p43"/>
            <p:cNvCxnSpPr/>
            <p:nvPr/>
          </p:nvCxnSpPr>
          <p:spPr>
            <a:xfrm rot="10800000" flipH="1">
              <a:off x="1752050" y="2847675"/>
              <a:ext cx="2731800" cy="39900"/>
            </a:xfrm>
            <a:prstGeom prst="straightConnector1">
              <a:avLst/>
            </a:prstGeom>
            <a:noFill/>
            <a:ln w="9525" cap="flat" cmpd="sng">
              <a:solidFill>
                <a:srgbClr val="FF2600"/>
              </a:solidFill>
              <a:prstDash val="solid"/>
              <a:round/>
              <a:headEnd type="none" w="med" len="med"/>
              <a:tailEnd type="none" w="med" len="med"/>
            </a:ln>
          </p:spPr>
        </p:cxnSp>
      </p:grpSp>
      <p:sp>
        <p:nvSpPr>
          <p:cNvPr id="261" name="Google Shape;261;p43"/>
          <p:cNvSpPr/>
          <p:nvPr/>
        </p:nvSpPr>
        <p:spPr>
          <a:xfrm>
            <a:off x="7255775" y="-4925"/>
            <a:ext cx="1708500" cy="861300"/>
          </a:xfrm>
          <a:prstGeom prst="rect">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74"/>
        <p:cNvGrpSpPr/>
        <p:nvPr/>
      </p:nvGrpSpPr>
      <p:grpSpPr>
        <a:xfrm>
          <a:off x="0" y="0"/>
          <a:ext cx="0" cy="0"/>
          <a:chOff x="0" y="0"/>
          <a:chExt cx="0" cy="0"/>
        </a:xfrm>
      </p:grpSpPr>
      <p:sp>
        <p:nvSpPr>
          <p:cNvPr id="375" name="Google Shape;375;p52"/>
          <p:cNvSpPr txBox="1">
            <a:spLocks noGrp="1"/>
          </p:cNvSpPr>
          <p:nvPr>
            <p:ph type="title"/>
          </p:nvPr>
        </p:nvSpPr>
        <p:spPr>
          <a:xfrm>
            <a:off x="249050" y="119175"/>
            <a:ext cx="8585400" cy="151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t>We are very excited about ASTAE!</a:t>
            </a:r>
            <a:endParaRPr sz="2400"/>
          </a:p>
          <a:p>
            <a:pPr marL="0" lvl="0" indent="0" algn="l" rtl="0">
              <a:spcBef>
                <a:spcPts val="0"/>
              </a:spcBef>
              <a:spcAft>
                <a:spcPts val="0"/>
              </a:spcAft>
              <a:buNone/>
            </a:pPr>
            <a:r>
              <a:rPr lang="en" sz="2400"/>
              <a:t> What’s the optimum way to configure it to achieve</a:t>
            </a:r>
            <a:br>
              <a:rPr lang="en" sz="2400"/>
            </a:br>
            <a:r>
              <a:rPr lang="en" sz="2400"/>
              <a:t>    the goals?</a:t>
            </a:r>
            <a:endParaRPr sz="2400"/>
          </a:p>
        </p:txBody>
      </p:sp>
      <p:sp>
        <p:nvSpPr>
          <p:cNvPr id="376" name="Google Shape;376;p52"/>
          <p:cNvSpPr txBox="1"/>
          <p:nvPr/>
        </p:nvSpPr>
        <p:spPr>
          <a:xfrm>
            <a:off x="666050" y="1418850"/>
            <a:ext cx="7998300" cy="34170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2"/>
              </a:buClr>
              <a:buSzPts val="1500"/>
              <a:buChar char="●"/>
            </a:pPr>
            <a:r>
              <a:rPr lang="en" sz="1500">
                <a:solidFill>
                  <a:schemeClr val="dk2"/>
                </a:solidFill>
              </a:rPr>
              <a:t>Should calls organized by Frontier or topic (like DMNI)?</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Or should it be open to all areas?  (recommended by P5 post DMNI first construction: </a:t>
            </a:r>
            <a:r>
              <a:rPr lang="en" sz="1500" i="1">
                <a:solidFill>
                  <a:schemeClr val="dk2"/>
                </a:solidFill>
              </a:rPr>
              <a:t> "The corresponding design phase call would be open to proposals from all areas of particle physics. “ </a:t>
            </a:r>
            <a:r>
              <a:rPr lang="en" sz="1500">
                <a:solidFill>
                  <a:schemeClr val="dk2"/>
                </a:solidFill>
              </a:rPr>
              <a:t>)</a:t>
            </a:r>
            <a:endParaRPr sz="1500">
              <a:solidFill>
                <a:schemeClr val="dk2"/>
              </a:solidFill>
            </a:endParaRPr>
          </a:p>
          <a:p>
            <a:pPr marL="914400" lvl="1" indent="-323850" algn="l" rtl="0">
              <a:spcBef>
                <a:spcPts val="0"/>
              </a:spcBef>
              <a:spcAft>
                <a:spcPts val="0"/>
              </a:spcAft>
              <a:buClr>
                <a:schemeClr val="dk2"/>
              </a:buClr>
              <a:buSzPts val="1500"/>
              <a:buChar char="○"/>
            </a:pPr>
            <a:r>
              <a:rPr lang="en" sz="1500">
                <a:solidFill>
                  <a:schemeClr val="dk2"/>
                </a:solidFill>
              </a:rPr>
              <a:t>Pros and Cons of an “open” call?</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Or a combination of open and focused?</a:t>
            </a:r>
            <a:endParaRPr sz="1500">
              <a:solidFill>
                <a:schemeClr val="dk2"/>
              </a:solidFill>
            </a:endParaRPr>
          </a:p>
          <a:p>
            <a:pPr marL="914400" lvl="1" indent="-323850" algn="l" rtl="0">
              <a:spcBef>
                <a:spcPts val="0"/>
              </a:spcBef>
              <a:spcAft>
                <a:spcPts val="0"/>
              </a:spcAft>
              <a:buClr>
                <a:schemeClr val="dk2"/>
              </a:buClr>
              <a:buSzPts val="1500"/>
              <a:buChar char="○"/>
            </a:pPr>
            <a:r>
              <a:rPr lang="en" sz="1500">
                <a:solidFill>
                  <a:schemeClr val="dk2"/>
                </a:solidFill>
              </a:rPr>
              <a:t>Rotations among areas?</a:t>
            </a:r>
            <a:endParaRPr sz="1500">
              <a:solidFill>
                <a:schemeClr val="dk2"/>
              </a:solidFill>
            </a:endParaRPr>
          </a:p>
          <a:p>
            <a:pPr marL="457200" lvl="0" indent="-323850" algn="l" rtl="0">
              <a:spcBef>
                <a:spcPts val="0"/>
              </a:spcBef>
              <a:spcAft>
                <a:spcPts val="0"/>
              </a:spcAft>
              <a:buClr>
                <a:schemeClr val="dk2"/>
              </a:buClr>
              <a:buSzPts val="1500"/>
              <a:buChar char="●"/>
            </a:pPr>
            <a:r>
              <a:rPr lang="en" sz="1500" i="1">
                <a:solidFill>
                  <a:schemeClr val="dk2"/>
                </a:solidFill>
              </a:rPr>
              <a:t>Require </a:t>
            </a:r>
            <a:r>
              <a:rPr lang="en" sz="1500">
                <a:solidFill>
                  <a:schemeClr val="dk2"/>
                </a:solidFill>
              </a:rPr>
              <a:t>some “beyond focus” areas?</a:t>
            </a:r>
            <a:br>
              <a:rPr lang="en" sz="1500">
                <a:solidFill>
                  <a:schemeClr val="dk2"/>
                </a:solidFill>
              </a:rPr>
            </a:br>
            <a:r>
              <a:rPr lang="en" sz="1500" i="1">
                <a:solidFill>
                  <a:schemeClr val="dk2"/>
                </a:solidFill>
              </a:rPr>
              <a:t>“Over time, this portfolio should maintain a balance of experiments across the science driver focus areas. The possibility of projects that </a:t>
            </a:r>
            <a:r>
              <a:rPr lang="en" sz="1500" b="1" i="1">
                <a:solidFill>
                  <a:schemeClr val="dk2"/>
                </a:solidFill>
              </a:rPr>
              <a:t>push beyond these focus areas </a:t>
            </a:r>
            <a:r>
              <a:rPr lang="en" sz="1500" i="1">
                <a:solidFill>
                  <a:schemeClr val="dk2"/>
                </a:solidFill>
              </a:rPr>
              <a:t>should be left open for compelling scientific or technological cases. The projects should be reviewed for their potential for discovery, technology innovation, and ability to provide critical inputs to the success of the greater HEP mission.”</a:t>
            </a:r>
            <a:endParaRPr sz="1500" i="1">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How should ASTAE funding level scale with overall HEP program funding?</a:t>
            </a:r>
            <a:endParaRPr sz="1500">
              <a:solidFill>
                <a:schemeClr val="dk2"/>
              </a:solidFill>
            </a:endParaRPr>
          </a:p>
        </p:txBody>
      </p:sp>
      <p:sp>
        <p:nvSpPr>
          <p:cNvPr id="377" name="Google Shape;377;p52"/>
          <p:cNvSpPr/>
          <p:nvPr/>
        </p:nvSpPr>
        <p:spPr>
          <a:xfrm>
            <a:off x="7255775" y="0"/>
            <a:ext cx="1708500" cy="861300"/>
          </a:xfrm>
          <a:prstGeom prst="rect">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81"/>
        <p:cNvGrpSpPr/>
        <p:nvPr/>
      </p:nvGrpSpPr>
      <p:grpSpPr>
        <a:xfrm>
          <a:off x="0" y="0"/>
          <a:ext cx="0" cy="0"/>
          <a:chOff x="0" y="0"/>
          <a:chExt cx="0" cy="0"/>
        </a:xfrm>
      </p:grpSpPr>
      <p:sp>
        <p:nvSpPr>
          <p:cNvPr id="382" name="Google Shape;382;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word from DOE: Mike Procario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86"/>
        <p:cNvGrpSpPr/>
        <p:nvPr/>
      </p:nvGrpSpPr>
      <p:grpSpPr>
        <a:xfrm>
          <a:off x="0" y="0"/>
          <a:ext cx="0" cy="0"/>
          <a:chOff x="0" y="0"/>
          <a:chExt cx="0" cy="0"/>
        </a:xfrm>
      </p:grpSpPr>
      <p:sp>
        <p:nvSpPr>
          <p:cNvPr id="387" name="Google Shape;387;p54"/>
          <p:cNvSpPr txBox="1">
            <a:spLocks noGrp="1"/>
          </p:cNvSpPr>
          <p:nvPr>
            <p:ph type="title"/>
          </p:nvPr>
        </p:nvSpPr>
        <p:spPr>
          <a:xfrm>
            <a:off x="311700" y="120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Feeder questions</a:t>
            </a:r>
            <a:endParaRPr/>
          </a:p>
        </p:txBody>
      </p:sp>
      <p:sp>
        <p:nvSpPr>
          <p:cNvPr id="388" name="Google Shape;388;p54"/>
          <p:cNvSpPr txBox="1">
            <a:spLocks noGrp="1"/>
          </p:cNvSpPr>
          <p:nvPr>
            <p:ph type="body" idx="1"/>
          </p:nvPr>
        </p:nvSpPr>
        <p:spPr>
          <a:xfrm>
            <a:off x="311700" y="693025"/>
            <a:ext cx="8520600" cy="4221000"/>
          </a:xfrm>
          <a:prstGeom prst="rect">
            <a:avLst/>
          </a:prstGeom>
        </p:spPr>
        <p:txBody>
          <a:bodyPr spcFirstLastPara="1" wrap="square" lIns="91425" tIns="91425" rIns="91425" bIns="91425" anchor="t" anchorCtr="0">
            <a:normAutofit fontScale="92500" lnSpcReduction="10000"/>
          </a:bodyPr>
          <a:lstStyle/>
          <a:p>
            <a:pPr marL="457200" lvl="0" indent="-334327" algn="l" rtl="0">
              <a:lnSpc>
                <a:spcPct val="115000"/>
              </a:lnSpc>
              <a:spcBef>
                <a:spcPts val="0"/>
              </a:spcBef>
              <a:spcAft>
                <a:spcPts val="0"/>
              </a:spcAft>
              <a:buSzPct val="100000"/>
              <a:buChar char="●"/>
            </a:pPr>
            <a:r>
              <a:rPr lang="en"/>
              <a:t>How can DOE-HEP and DOE-NP and NSF work together to fund small experiments that have mutual interest?</a:t>
            </a:r>
            <a:endParaRPr/>
          </a:p>
          <a:p>
            <a:pPr marL="457200" lvl="0" indent="-334327" algn="l" rtl="0">
              <a:lnSpc>
                <a:spcPct val="115000"/>
              </a:lnSpc>
              <a:spcBef>
                <a:spcPts val="0"/>
              </a:spcBef>
              <a:spcAft>
                <a:spcPts val="0"/>
              </a:spcAft>
              <a:buSzPct val="100000"/>
              <a:buChar char="●"/>
            </a:pPr>
            <a:r>
              <a:rPr lang="en"/>
              <a:t>How can DOE establish some R&amp;D to develop new ideas for small efforts?</a:t>
            </a:r>
            <a:endParaRPr/>
          </a:p>
          <a:p>
            <a:pPr marL="457200" lvl="0" indent="-334327" algn="l" rtl="0">
              <a:lnSpc>
                <a:spcPct val="115000"/>
              </a:lnSpc>
              <a:spcBef>
                <a:spcPts val="0"/>
              </a:spcBef>
              <a:spcAft>
                <a:spcPts val="0"/>
              </a:spcAft>
              <a:buSzPct val="100000"/>
              <a:buChar char="●"/>
            </a:pPr>
            <a:r>
              <a:rPr lang="en"/>
              <a:t>What is the “just-right” mix of projects for the ASTAE portfolio?</a:t>
            </a:r>
            <a:endParaRPr/>
          </a:p>
          <a:p>
            <a:pPr marL="457200" lvl="0" indent="-334327" algn="l" rtl="0">
              <a:lnSpc>
                <a:spcPct val="115000"/>
              </a:lnSpc>
              <a:spcBef>
                <a:spcPts val="0"/>
              </a:spcBef>
              <a:spcAft>
                <a:spcPts val="0"/>
              </a:spcAft>
              <a:buSzPct val="100000"/>
              <a:buChar char="●"/>
            </a:pPr>
            <a:r>
              <a:rPr lang="en"/>
              <a:t>In the case of a wide open call, how does one convene a panel capable of reviewing and prioritizing projects covering a vast range of science topics to choose only one per year? Similarly, how does one ensure that all of the best ideas for addressing a particular focus area are being compared to each proposal of a wide open call?</a:t>
            </a:r>
            <a:endParaRPr/>
          </a:p>
          <a:p>
            <a:pPr marL="457200" lvl="0" indent="-334327" algn="l" rtl="0">
              <a:lnSpc>
                <a:spcPct val="115000"/>
              </a:lnSpc>
              <a:spcBef>
                <a:spcPts val="0"/>
              </a:spcBef>
              <a:spcAft>
                <a:spcPts val="0"/>
              </a:spcAft>
              <a:buSzPct val="100000"/>
              <a:buChar char="●"/>
            </a:pPr>
            <a:r>
              <a:rPr lang="en"/>
              <a:t>In the case of focused calls, how does one choose/order the calls to focus areas?</a:t>
            </a:r>
            <a:endParaRPr/>
          </a:p>
          <a:p>
            <a:pPr marL="457200" lvl="0" indent="-334327" algn="l" rtl="0">
              <a:lnSpc>
                <a:spcPct val="115000"/>
              </a:lnSpc>
              <a:spcBef>
                <a:spcPts val="0"/>
              </a:spcBef>
              <a:spcAft>
                <a:spcPts val="0"/>
              </a:spcAft>
              <a:buSzPct val="100000"/>
              <a:buChar char="●"/>
            </a:pPr>
            <a:r>
              <a:rPr lang="en"/>
              <a:t>A disadvantage of agility is being more easily set aside than larger projects when there is budget stress. What guardrails will protect the ASTAE pipeline?</a:t>
            </a:r>
            <a:endParaRPr/>
          </a:p>
          <a:p>
            <a:pPr marL="457200" lvl="0" indent="-334327" algn="l" rtl="0">
              <a:lnSpc>
                <a:spcPct val="115000"/>
              </a:lnSpc>
              <a:spcBef>
                <a:spcPts val="0"/>
              </a:spcBef>
              <a:spcAft>
                <a:spcPts val="0"/>
              </a:spcAft>
              <a:buSzPct val="100000"/>
              <a:buChar char="●"/>
            </a:pPr>
            <a:r>
              <a:rPr lang="en"/>
              <a:t>How will ASTAE prioritize and manage international partnerships? (DMNI FOA stated that projects were expected to be &gt;75% DOE-funded.)</a:t>
            </a:r>
            <a:endParaRPr/>
          </a:p>
          <a:p>
            <a:pPr marL="457200" lvl="0" indent="-334327" algn="l" rtl="0">
              <a:lnSpc>
                <a:spcPct val="115000"/>
              </a:lnSpc>
              <a:spcBef>
                <a:spcPts val="0"/>
              </a:spcBef>
              <a:spcAft>
                <a:spcPts val="0"/>
              </a:spcAft>
              <a:buSzPct val="100000"/>
              <a:buChar char="●"/>
            </a:pPr>
            <a:r>
              <a:rPr lang="en"/>
              <a:t>How does one balance/prioritize the “S” (science) vs. the “T” (technology)</a:t>
            </a:r>
            <a:endParaRPr/>
          </a:p>
          <a:p>
            <a:pPr marL="457200" lvl="0" indent="-334327" algn="l" rtl="0">
              <a:lnSpc>
                <a:spcPct val="115000"/>
              </a:lnSpc>
              <a:spcBef>
                <a:spcPts val="0"/>
              </a:spcBef>
              <a:spcAft>
                <a:spcPts val="0"/>
              </a:spcAft>
              <a:buSzPct val="100000"/>
              <a:buChar char="●"/>
            </a:pPr>
            <a:r>
              <a:rPr lang="en"/>
              <a:t>How should the project management scale with size of the project?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65"/>
        <p:cNvGrpSpPr/>
        <p:nvPr/>
      </p:nvGrpSpPr>
      <p:grpSpPr>
        <a:xfrm>
          <a:off x="0" y="0"/>
          <a:ext cx="0" cy="0"/>
          <a:chOff x="0" y="0"/>
          <a:chExt cx="0" cy="0"/>
        </a:xfrm>
      </p:grpSpPr>
      <p:grpSp>
        <p:nvGrpSpPr>
          <p:cNvPr id="266" name="Google Shape;266;p44"/>
          <p:cNvGrpSpPr/>
          <p:nvPr/>
        </p:nvGrpSpPr>
        <p:grpSpPr>
          <a:xfrm>
            <a:off x="88650" y="348575"/>
            <a:ext cx="6917951" cy="4112076"/>
            <a:chOff x="1113025" y="313000"/>
            <a:chExt cx="6917951" cy="4112076"/>
          </a:xfrm>
        </p:grpSpPr>
        <p:pic>
          <p:nvPicPr>
            <p:cNvPr id="267" name="Google Shape;267;p44"/>
            <p:cNvPicPr preferRelativeResize="0"/>
            <p:nvPr/>
          </p:nvPicPr>
          <p:blipFill>
            <a:blip r:embed="rId3">
              <a:alphaModFix/>
            </a:blip>
            <a:stretch>
              <a:fillRect/>
            </a:stretch>
          </p:blipFill>
          <p:spPr>
            <a:xfrm>
              <a:off x="1113025" y="313000"/>
              <a:ext cx="6917951" cy="4112076"/>
            </a:xfrm>
            <a:prstGeom prst="rect">
              <a:avLst/>
            </a:prstGeom>
            <a:noFill/>
            <a:ln>
              <a:noFill/>
            </a:ln>
          </p:spPr>
        </p:pic>
        <p:cxnSp>
          <p:nvCxnSpPr>
            <p:cNvPr id="268" name="Google Shape;268;p44"/>
            <p:cNvCxnSpPr/>
            <p:nvPr/>
          </p:nvCxnSpPr>
          <p:spPr>
            <a:xfrm>
              <a:off x="1538850" y="772625"/>
              <a:ext cx="2718300" cy="0"/>
            </a:xfrm>
            <a:prstGeom prst="straightConnector1">
              <a:avLst/>
            </a:prstGeom>
            <a:noFill/>
            <a:ln w="9525" cap="flat" cmpd="sng">
              <a:solidFill>
                <a:srgbClr val="FF2600"/>
              </a:solidFill>
              <a:prstDash val="solid"/>
              <a:round/>
              <a:headEnd type="none" w="med" len="med"/>
              <a:tailEnd type="none" w="med" len="med"/>
            </a:ln>
          </p:spPr>
        </p:cxnSp>
        <p:cxnSp>
          <p:nvCxnSpPr>
            <p:cNvPr id="269" name="Google Shape;269;p44"/>
            <p:cNvCxnSpPr/>
            <p:nvPr/>
          </p:nvCxnSpPr>
          <p:spPr>
            <a:xfrm>
              <a:off x="7242025" y="1838625"/>
              <a:ext cx="506400" cy="0"/>
            </a:xfrm>
            <a:prstGeom prst="straightConnector1">
              <a:avLst/>
            </a:prstGeom>
            <a:noFill/>
            <a:ln w="9525" cap="flat" cmpd="sng">
              <a:solidFill>
                <a:srgbClr val="FF2600"/>
              </a:solidFill>
              <a:prstDash val="solid"/>
              <a:round/>
              <a:headEnd type="none" w="med" len="med"/>
              <a:tailEnd type="none" w="med" len="med"/>
            </a:ln>
          </p:spPr>
        </p:cxnSp>
        <p:cxnSp>
          <p:nvCxnSpPr>
            <p:cNvPr id="270" name="Google Shape;270;p44"/>
            <p:cNvCxnSpPr/>
            <p:nvPr/>
          </p:nvCxnSpPr>
          <p:spPr>
            <a:xfrm>
              <a:off x="1352300" y="2038500"/>
              <a:ext cx="2198700" cy="0"/>
            </a:xfrm>
            <a:prstGeom prst="straightConnector1">
              <a:avLst/>
            </a:prstGeom>
            <a:noFill/>
            <a:ln w="9525" cap="flat" cmpd="sng">
              <a:solidFill>
                <a:srgbClr val="FF2600"/>
              </a:solidFill>
              <a:prstDash val="solid"/>
              <a:round/>
              <a:headEnd type="none" w="med" len="med"/>
              <a:tailEnd type="none" w="med" len="med"/>
            </a:ln>
          </p:spPr>
        </p:cxnSp>
        <p:cxnSp>
          <p:nvCxnSpPr>
            <p:cNvPr id="271" name="Google Shape;271;p44"/>
            <p:cNvCxnSpPr/>
            <p:nvPr/>
          </p:nvCxnSpPr>
          <p:spPr>
            <a:xfrm>
              <a:off x="1378950" y="2238375"/>
              <a:ext cx="5183400" cy="13200"/>
            </a:xfrm>
            <a:prstGeom prst="straightConnector1">
              <a:avLst/>
            </a:prstGeom>
            <a:noFill/>
            <a:ln w="9525" cap="flat" cmpd="sng">
              <a:solidFill>
                <a:srgbClr val="FF2600"/>
              </a:solidFill>
              <a:prstDash val="solid"/>
              <a:round/>
              <a:headEnd type="none" w="med" len="med"/>
              <a:tailEnd type="none" w="med" len="med"/>
            </a:ln>
          </p:spPr>
        </p:cxnSp>
        <p:cxnSp>
          <p:nvCxnSpPr>
            <p:cNvPr id="272" name="Google Shape;272;p44"/>
            <p:cNvCxnSpPr/>
            <p:nvPr/>
          </p:nvCxnSpPr>
          <p:spPr>
            <a:xfrm>
              <a:off x="7028800" y="2638150"/>
              <a:ext cx="693000" cy="0"/>
            </a:xfrm>
            <a:prstGeom prst="straightConnector1">
              <a:avLst/>
            </a:prstGeom>
            <a:noFill/>
            <a:ln w="9525" cap="flat" cmpd="sng">
              <a:solidFill>
                <a:srgbClr val="FF2600"/>
              </a:solidFill>
              <a:prstDash val="solid"/>
              <a:round/>
              <a:headEnd type="none" w="med" len="med"/>
              <a:tailEnd type="none" w="med" len="med"/>
            </a:ln>
          </p:spPr>
        </p:cxnSp>
        <p:cxnSp>
          <p:nvCxnSpPr>
            <p:cNvPr id="273" name="Google Shape;273;p44"/>
            <p:cNvCxnSpPr/>
            <p:nvPr/>
          </p:nvCxnSpPr>
          <p:spPr>
            <a:xfrm rot="10800000" flipH="1">
              <a:off x="1352300" y="2864800"/>
              <a:ext cx="2904900" cy="13200"/>
            </a:xfrm>
            <a:prstGeom prst="straightConnector1">
              <a:avLst/>
            </a:prstGeom>
            <a:noFill/>
            <a:ln w="9525" cap="flat" cmpd="sng">
              <a:solidFill>
                <a:srgbClr val="FF2600"/>
              </a:solidFill>
              <a:prstDash val="solid"/>
              <a:round/>
              <a:headEnd type="none" w="med" len="med"/>
              <a:tailEnd type="none" w="med" len="med"/>
            </a:ln>
          </p:spPr>
        </p:cxnSp>
      </p:grpSp>
      <p:cxnSp>
        <p:nvCxnSpPr>
          <p:cNvPr id="274" name="Google Shape;274;p44"/>
          <p:cNvCxnSpPr/>
          <p:nvPr/>
        </p:nvCxnSpPr>
        <p:spPr>
          <a:xfrm>
            <a:off x="3524575" y="3699700"/>
            <a:ext cx="1415400" cy="0"/>
          </a:xfrm>
          <a:prstGeom prst="straightConnector1">
            <a:avLst/>
          </a:prstGeom>
          <a:noFill/>
          <a:ln w="9525" cap="flat" cmpd="sng">
            <a:solidFill>
              <a:srgbClr val="FF2600"/>
            </a:solidFill>
            <a:prstDash val="solid"/>
            <a:round/>
            <a:headEnd type="none" w="med" len="med"/>
            <a:tailEnd type="none" w="med" len="med"/>
          </a:ln>
        </p:spPr>
      </p:cxnSp>
      <p:sp>
        <p:nvSpPr>
          <p:cNvPr id="275" name="Google Shape;275;p44"/>
          <p:cNvSpPr/>
          <p:nvPr/>
        </p:nvSpPr>
        <p:spPr>
          <a:xfrm>
            <a:off x="7255775" y="-4925"/>
            <a:ext cx="1708500" cy="861300"/>
          </a:xfrm>
          <a:prstGeom prst="rect">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79"/>
        <p:cNvGrpSpPr/>
        <p:nvPr/>
      </p:nvGrpSpPr>
      <p:grpSpPr>
        <a:xfrm>
          <a:off x="0" y="0"/>
          <a:ext cx="0" cy="0"/>
          <a:chOff x="0" y="0"/>
          <a:chExt cx="0" cy="0"/>
        </a:xfrm>
      </p:grpSpPr>
      <p:sp>
        <p:nvSpPr>
          <p:cNvPr id="280" name="Google Shape;280;p45"/>
          <p:cNvSpPr txBox="1"/>
          <p:nvPr/>
        </p:nvSpPr>
        <p:spPr>
          <a:xfrm>
            <a:off x="575875" y="72500"/>
            <a:ext cx="8130900" cy="45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0000FF"/>
                </a:solidFill>
              </a:rPr>
              <a:t>We are excited about ASTAE! </a:t>
            </a:r>
            <a:endParaRPr sz="1900" b="1">
              <a:solidFill>
                <a:srgbClr val="0000FF"/>
              </a:solidFill>
            </a:endParaRPr>
          </a:p>
          <a:p>
            <a:pPr marL="0" lvl="0" indent="0" algn="l" rtl="0">
              <a:spcBef>
                <a:spcPts val="0"/>
              </a:spcBef>
              <a:spcAft>
                <a:spcPts val="0"/>
              </a:spcAft>
              <a:buNone/>
            </a:pPr>
            <a:r>
              <a:rPr lang="en" sz="1800">
                <a:solidFill>
                  <a:schemeClr val="dk1"/>
                </a:solidFill>
              </a:rPr>
              <a:t> Here are some benefits we (and P5) have identified.</a:t>
            </a:r>
            <a:br>
              <a:rPr lang="en" sz="1800">
                <a:solidFill>
                  <a:schemeClr val="dk1"/>
                </a:solidFill>
              </a:rPr>
            </a:br>
            <a:endParaRPr sz="1800">
              <a:solidFill>
                <a:schemeClr val="dk2"/>
              </a:solidFill>
            </a:endParaRPr>
          </a:p>
          <a:p>
            <a:pPr marL="457200" lvl="0" indent="-336550" algn="l" rtl="0">
              <a:lnSpc>
                <a:spcPct val="115000"/>
              </a:lnSpc>
              <a:spcBef>
                <a:spcPts val="0"/>
              </a:spcBef>
              <a:spcAft>
                <a:spcPts val="0"/>
              </a:spcAft>
              <a:buClr>
                <a:schemeClr val="dk2"/>
              </a:buClr>
              <a:buSzPts val="1700"/>
              <a:buChar char="●"/>
            </a:pPr>
            <a:r>
              <a:rPr lang="en" sz="1700" b="1">
                <a:solidFill>
                  <a:schemeClr val="dk2"/>
                </a:solidFill>
              </a:rPr>
              <a:t>Filling in the gaps &amp; making connections on different scales (time, size, range)</a:t>
            </a:r>
            <a:endParaRPr sz="1700" b="1">
              <a:solidFill>
                <a:schemeClr val="dk2"/>
              </a:solidFill>
            </a:endParaRPr>
          </a:p>
          <a:p>
            <a:pPr marL="914400" lvl="1" indent="-336550" algn="l" rtl="0">
              <a:lnSpc>
                <a:spcPct val="115000"/>
              </a:lnSpc>
              <a:spcBef>
                <a:spcPts val="0"/>
              </a:spcBef>
              <a:spcAft>
                <a:spcPts val="0"/>
              </a:spcAft>
              <a:buClr>
                <a:schemeClr val="dk2"/>
              </a:buClr>
              <a:buSzPts val="1700"/>
              <a:buChar char="○"/>
            </a:pPr>
            <a:r>
              <a:rPr lang="en" sz="1700">
                <a:solidFill>
                  <a:schemeClr val="dk2"/>
                </a:solidFill>
              </a:rPr>
              <a:t>Supports technology development</a:t>
            </a:r>
            <a:endParaRPr sz="1700">
              <a:solidFill>
                <a:schemeClr val="dk2"/>
              </a:solidFill>
            </a:endParaRPr>
          </a:p>
          <a:p>
            <a:pPr marL="914400" lvl="1" indent="-336550" algn="l" rtl="0">
              <a:lnSpc>
                <a:spcPct val="115000"/>
              </a:lnSpc>
              <a:spcBef>
                <a:spcPts val="0"/>
              </a:spcBef>
              <a:spcAft>
                <a:spcPts val="0"/>
              </a:spcAft>
              <a:buClr>
                <a:schemeClr val="dk2"/>
              </a:buClr>
              <a:buSzPts val="1700"/>
              <a:buChar char="○"/>
            </a:pPr>
            <a:r>
              <a:rPr lang="en" sz="1700">
                <a:solidFill>
                  <a:schemeClr val="dk2"/>
                </a:solidFill>
              </a:rPr>
              <a:t>Supports cross-frontier, cross-agency, international efforts</a:t>
            </a:r>
            <a:endParaRPr sz="1700">
              <a:solidFill>
                <a:schemeClr val="dk2"/>
              </a:solidFill>
            </a:endParaRPr>
          </a:p>
          <a:p>
            <a:pPr marL="914400" lvl="1" indent="-336550" algn="l" rtl="0">
              <a:lnSpc>
                <a:spcPct val="115000"/>
              </a:lnSpc>
              <a:spcBef>
                <a:spcPts val="0"/>
              </a:spcBef>
              <a:spcAft>
                <a:spcPts val="0"/>
              </a:spcAft>
              <a:buClr>
                <a:schemeClr val="dk2"/>
              </a:buClr>
              <a:buSzPts val="1700"/>
              <a:buChar char="○"/>
            </a:pPr>
            <a:r>
              <a:rPr lang="en" sz="1700">
                <a:solidFill>
                  <a:schemeClr val="dk2"/>
                </a:solidFill>
              </a:rPr>
              <a:t>Fills in holes for physics that has no home</a:t>
            </a:r>
            <a:endParaRPr sz="1700">
              <a:solidFill>
                <a:schemeClr val="dk2"/>
              </a:solidFill>
            </a:endParaRPr>
          </a:p>
          <a:p>
            <a:pPr marL="914400" lvl="1" indent="-336550" algn="l" rtl="0">
              <a:lnSpc>
                <a:spcPct val="115000"/>
              </a:lnSpc>
              <a:spcBef>
                <a:spcPts val="0"/>
              </a:spcBef>
              <a:spcAft>
                <a:spcPts val="0"/>
              </a:spcAft>
              <a:buClr>
                <a:schemeClr val="dk2"/>
              </a:buClr>
              <a:buSzPts val="1700"/>
              <a:buChar char="○"/>
            </a:pPr>
            <a:r>
              <a:rPr lang="en" sz="1700">
                <a:solidFill>
                  <a:schemeClr val="dk2"/>
                </a:solidFill>
              </a:rPr>
              <a:t>Allows fast response to new ideas</a:t>
            </a:r>
            <a:endParaRPr sz="1700">
              <a:solidFill>
                <a:schemeClr val="dk2"/>
              </a:solidFill>
            </a:endParaRPr>
          </a:p>
          <a:p>
            <a:pPr marL="914400" lvl="1" indent="-336550" algn="l" rtl="0">
              <a:lnSpc>
                <a:spcPct val="115000"/>
              </a:lnSpc>
              <a:spcBef>
                <a:spcPts val="0"/>
              </a:spcBef>
              <a:spcAft>
                <a:spcPts val="0"/>
              </a:spcAft>
              <a:buClr>
                <a:schemeClr val="dk2"/>
              </a:buClr>
              <a:buSzPts val="1700"/>
              <a:buChar char="○"/>
            </a:pPr>
            <a:r>
              <a:rPr lang="en" sz="1700">
                <a:solidFill>
                  <a:schemeClr val="dk2"/>
                </a:solidFill>
              </a:rPr>
              <a:t>Fully exploit existing facilities</a:t>
            </a:r>
            <a:endParaRPr sz="1700">
              <a:solidFill>
                <a:schemeClr val="dk2"/>
              </a:solidFill>
            </a:endParaRPr>
          </a:p>
          <a:p>
            <a:pPr marL="457200" lvl="0" indent="-336550" algn="l" rtl="0">
              <a:lnSpc>
                <a:spcPct val="115000"/>
              </a:lnSpc>
              <a:spcBef>
                <a:spcPts val="0"/>
              </a:spcBef>
              <a:spcAft>
                <a:spcPts val="0"/>
              </a:spcAft>
              <a:buClr>
                <a:schemeClr val="dk2"/>
              </a:buClr>
              <a:buSzPts val="1700"/>
              <a:buChar char="●"/>
            </a:pPr>
            <a:r>
              <a:rPr lang="en" sz="1700" b="1">
                <a:solidFill>
                  <a:schemeClr val="dk2"/>
                </a:solidFill>
              </a:rPr>
              <a:t>Workforce development</a:t>
            </a:r>
            <a:endParaRPr sz="1700" b="1">
              <a:solidFill>
                <a:schemeClr val="dk2"/>
              </a:solidFill>
            </a:endParaRPr>
          </a:p>
          <a:p>
            <a:pPr marL="914400" lvl="1" indent="-336550" algn="l" rtl="0">
              <a:lnSpc>
                <a:spcPct val="115000"/>
              </a:lnSpc>
              <a:spcBef>
                <a:spcPts val="0"/>
              </a:spcBef>
              <a:spcAft>
                <a:spcPts val="0"/>
              </a:spcAft>
              <a:buClr>
                <a:schemeClr val="dk2"/>
              </a:buClr>
              <a:buSzPts val="1700"/>
              <a:buChar char="○"/>
            </a:pPr>
            <a:r>
              <a:rPr lang="en" sz="1700">
                <a:solidFill>
                  <a:schemeClr val="dk2"/>
                </a:solidFill>
              </a:rPr>
              <a:t>Experience across lifecycle of an experiment gives breadth of workforce education</a:t>
            </a:r>
            <a:endParaRPr sz="1700">
              <a:solidFill>
                <a:schemeClr val="dk2"/>
              </a:solidFill>
            </a:endParaRPr>
          </a:p>
          <a:p>
            <a:pPr marL="914400" lvl="1" indent="-336550" algn="l" rtl="0">
              <a:lnSpc>
                <a:spcPct val="115000"/>
              </a:lnSpc>
              <a:spcBef>
                <a:spcPts val="0"/>
              </a:spcBef>
              <a:spcAft>
                <a:spcPts val="0"/>
              </a:spcAft>
              <a:buClr>
                <a:schemeClr val="dk2"/>
              </a:buClr>
              <a:buSzPts val="1700"/>
              <a:buChar char="○"/>
            </a:pPr>
            <a:r>
              <a:rPr lang="en" sz="1700">
                <a:solidFill>
                  <a:schemeClr val="dk2"/>
                </a:solidFill>
              </a:rPr>
              <a:t>Provides leadership experiences</a:t>
            </a:r>
            <a:endParaRPr sz="1700">
              <a:solidFill>
                <a:schemeClr val="dk2"/>
              </a:solidFill>
            </a:endParaRPr>
          </a:p>
          <a:p>
            <a:pPr marL="914400" lvl="1" indent="-336550" algn="l" rtl="0">
              <a:lnSpc>
                <a:spcPct val="115000"/>
              </a:lnSpc>
              <a:spcBef>
                <a:spcPts val="0"/>
              </a:spcBef>
              <a:spcAft>
                <a:spcPts val="0"/>
              </a:spcAft>
              <a:buClr>
                <a:schemeClr val="dk2"/>
              </a:buClr>
              <a:buSzPts val="1700"/>
              <a:buChar char="○"/>
            </a:pPr>
            <a:r>
              <a:rPr lang="en" sz="1700">
                <a:solidFill>
                  <a:schemeClr val="dk2"/>
                </a:solidFill>
              </a:rPr>
              <a:t>Continuity of workforce development between big projects</a:t>
            </a:r>
            <a:endParaRPr sz="1700">
              <a:solidFill>
                <a:schemeClr val="dk2"/>
              </a:solidFill>
            </a:endParaRPr>
          </a:p>
          <a:p>
            <a:pPr marL="0" lvl="0" indent="0" algn="l" rtl="0">
              <a:lnSpc>
                <a:spcPct val="115000"/>
              </a:lnSpc>
              <a:spcBef>
                <a:spcPts val="1200"/>
              </a:spcBef>
              <a:spcAft>
                <a:spcPts val="0"/>
              </a:spcAft>
              <a:buNone/>
            </a:pPr>
            <a:r>
              <a:rPr lang="en" sz="1800" b="1">
                <a:solidFill>
                  <a:schemeClr val="dk2"/>
                </a:solidFill>
                <a:highlight>
                  <a:schemeClr val="accent6"/>
                </a:highlight>
              </a:rPr>
              <a:t>Panelists will expand on these and pull out some examples</a:t>
            </a:r>
            <a:endParaRPr sz="1800" b="1">
              <a:solidFill>
                <a:schemeClr val="dk2"/>
              </a:solidFill>
              <a:highlight>
                <a:schemeClr val="accent6"/>
              </a:highlight>
            </a:endParaRPr>
          </a:p>
          <a:p>
            <a:pPr marL="0" lvl="0" indent="0" algn="l" rtl="0">
              <a:lnSpc>
                <a:spcPct val="115000"/>
              </a:lnSpc>
              <a:spcBef>
                <a:spcPts val="1200"/>
              </a:spcBef>
              <a:spcAft>
                <a:spcPts val="1200"/>
              </a:spcAft>
              <a:buNone/>
            </a:pPr>
            <a:endParaRPr sz="1800">
              <a:solidFill>
                <a:schemeClr val="dk2"/>
              </a:solidFill>
            </a:endParaRPr>
          </a:p>
        </p:txBody>
      </p:sp>
      <p:sp>
        <p:nvSpPr>
          <p:cNvPr id="281" name="Google Shape;281;p45"/>
          <p:cNvSpPr/>
          <p:nvPr/>
        </p:nvSpPr>
        <p:spPr>
          <a:xfrm>
            <a:off x="7255775" y="-4925"/>
            <a:ext cx="1708500" cy="861300"/>
          </a:xfrm>
          <a:prstGeom prst="rect">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5"/>
        <p:cNvGrpSpPr/>
        <p:nvPr/>
      </p:nvGrpSpPr>
      <p:grpSpPr>
        <a:xfrm>
          <a:off x="0" y="0"/>
          <a:ext cx="0" cy="0"/>
          <a:chOff x="0" y="0"/>
          <a:chExt cx="0" cy="0"/>
        </a:xfrm>
      </p:grpSpPr>
      <p:grpSp>
        <p:nvGrpSpPr>
          <p:cNvPr id="286" name="Google Shape;286;p46"/>
          <p:cNvGrpSpPr/>
          <p:nvPr/>
        </p:nvGrpSpPr>
        <p:grpSpPr>
          <a:xfrm>
            <a:off x="6474420" y="921785"/>
            <a:ext cx="2627176" cy="1901032"/>
            <a:chOff x="6616037" y="670675"/>
            <a:chExt cx="2485738" cy="1847277"/>
          </a:xfrm>
        </p:grpSpPr>
        <p:pic>
          <p:nvPicPr>
            <p:cNvPr id="287" name="Google Shape;287;p46" descr="unknown.png"/>
            <p:cNvPicPr preferRelativeResize="0"/>
            <p:nvPr/>
          </p:nvPicPr>
          <p:blipFill rotWithShape="1">
            <a:blip r:embed="rId3">
              <a:alphaModFix/>
            </a:blip>
            <a:srcRect/>
            <a:stretch/>
          </p:blipFill>
          <p:spPr>
            <a:xfrm>
              <a:off x="6616037" y="670675"/>
              <a:ext cx="2485738" cy="1847277"/>
            </a:xfrm>
            <a:prstGeom prst="rect">
              <a:avLst/>
            </a:prstGeom>
            <a:noFill/>
            <a:ln>
              <a:noFill/>
            </a:ln>
          </p:spPr>
        </p:pic>
        <p:pic>
          <p:nvPicPr>
            <p:cNvPr id="288" name="Google Shape;288;p46" descr="Group"/>
            <p:cNvPicPr preferRelativeResize="0"/>
            <p:nvPr/>
          </p:nvPicPr>
          <p:blipFill rotWithShape="1">
            <a:blip r:embed="rId4">
              <a:alphaModFix/>
            </a:blip>
            <a:srcRect/>
            <a:stretch/>
          </p:blipFill>
          <p:spPr>
            <a:xfrm>
              <a:off x="8403773" y="670677"/>
              <a:ext cx="698000" cy="221450"/>
            </a:xfrm>
            <a:prstGeom prst="rect">
              <a:avLst/>
            </a:prstGeom>
            <a:noFill/>
            <a:ln>
              <a:noFill/>
            </a:ln>
          </p:spPr>
        </p:pic>
      </p:grpSp>
      <p:sp>
        <p:nvSpPr>
          <p:cNvPr id="289" name="Google Shape;289;p46"/>
          <p:cNvSpPr txBox="1">
            <a:spLocks noGrp="1"/>
          </p:cNvSpPr>
          <p:nvPr>
            <p:ph type="title"/>
          </p:nvPr>
        </p:nvSpPr>
        <p:spPr>
          <a:xfrm>
            <a:off x="311700" y="97975"/>
            <a:ext cx="6739800" cy="7170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000000"/>
              </a:buClr>
              <a:buSzPts val="2250"/>
              <a:buFont typeface="Arial"/>
              <a:buNone/>
            </a:pPr>
            <a:r>
              <a:rPr lang="en" sz="2050"/>
              <a:t>“</a:t>
            </a:r>
            <a:r>
              <a:rPr lang="en" sz="2050" i="1"/>
              <a:t>What is the ASTAE Thing?</a:t>
            </a:r>
            <a:r>
              <a:rPr lang="en" sz="2050"/>
              <a:t>”</a:t>
            </a:r>
            <a:br>
              <a:rPr lang="en" sz="2050"/>
            </a:br>
            <a:r>
              <a:rPr lang="en" sz="2050"/>
              <a:t>Tim Nelson  </a:t>
            </a:r>
            <a:endParaRPr sz="2320"/>
          </a:p>
        </p:txBody>
      </p:sp>
      <p:sp>
        <p:nvSpPr>
          <p:cNvPr id="290" name="Google Shape;290;p46"/>
          <p:cNvSpPr txBox="1">
            <a:spLocks noGrp="1"/>
          </p:cNvSpPr>
          <p:nvPr>
            <p:ph type="body" idx="1"/>
          </p:nvPr>
        </p:nvSpPr>
        <p:spPr>
          <a:xfrm>
            <a:off x="311700" y="814975"/>
            <a:ext cx="6336300" cy="4302600"/>
          </a:xfrm>
          <a:prstGeom prst="rect">
            <a:avLst/>
          </a:prstGeom>
          <a:noFill/>
          <a:ln>
            <a:noFill/>
          </a:ln>
        </p:spPr>
        <p:txBody>
          <a:bodyPr spcFirstLastPara="1" wrap="square" lIns="91400" tIns="91400" rIns="91400" bIns="91400" anchor="t" anchorCtr="0">
            <a:noAutofit/>
          </a:bodyPr>
          <a:lstStyle/>
          <a:p>
            <a:pPr marL="0" lvl="0" indent="0" algn="l" rtl="0">
              <a:lnSpc>
                <a:spcPct val="115000"/>
              </a:lnSpc>
              <a:spcBef>
                <a:spcPts val="0"/>
              </a:spcBef>
              <a:spcAft>
                <a:spcPts val="0"/>
              </a:spcAft>
              <a:buClr>
                <a:srgbClr val="0433FF"/>
              </a:buClr>
              <a:buSzPts val="1300"/>
              <a:buFont typeface="Arial"/>
              <a:buNone/>
            </a:pPr>
            <a:r>
              <a:rPr lang="en" sz="1300" b="1">
                <a:solidFill>
                  <a:srgbClr val="0433FF"/>
                </a:solidFill>
              </a:rPr>
              <a:t>Some highly motivated science goals require targeted small experiments.</a:t>
            </a:r>
            <a:endParaRPr/>
          </a:p>
          <a:p>
            <a:pPr marL="228600" lvl="1" indent="0" algn="l" rtl="0">
              <a:lnSpc>
                <a:spcPct val="115000"/>
              </a:lnSpc>
              <a:spcBef>
                <a:spcPts val="300"/>
              </a:spcBef>
              <a:spcAft>
                <a:spcPts val="0"/>
              </a:spcAft>
              <a:buClr>
                <a:srgbClr val="000000"/>
              </a:buClr>
              <a:buSzPts val="1000"/>
              <a:buFont typeface="Arial"/>
              <a:buNone/>
            </a:pPr>
            <a:r>
              <a:rPr lang="en" sz="1000" b="1">
                <a:solidFill>
                  <a:srgbClr val="000000"/>
                </a:solidFill>
              </a:rPr>
              <a:t>DMNI Example: Light Dark Matter eXperiment searches for sub-GeV dark matter, with sensitivity to fully explore couplings implied by observed relic abundance across the MeV-GeV mass range</a:t>
            </a:r>
            <a:endParaRPr/>
          </a:p>
          <a:p>
            <a:pPr marL="228600" lvl="0" indent="0" algn="l" rtl="0">
              <a:lnSpc>
                <a:spcPct val="115000"/>
              </a:lnSpc>
              <a:spcBef>
                <a:spcPts val="800"/>
              </a:spcBef>
              <a:spcAft>
                <a:spcPts val="0"/>
              </a:spcAft>
              <a:buClr>
                <a:srgbClr val="0433FF"/>
              </a:buClr>
              <a:buSzPts val="1300"/>
              <a:buFont typeface="Arial"/>
              <a:buNone/>
            </a:pPr>
            <a:r>
              <a:rPr lang="en" sz="1000" b="1">
                <a:solidFill>
                  <a:srgbClr val="0433FF"/>
                </a:solidFill>
              </a:rPr>
              <a:t>LDMX, like many small experiments deploys technologies and techniques developed (or being developed) for large experiments (LCLS-II, CMS, Mu2e), leveraging major investments.</a:t>
            </a:r>
            <a:endParaRPr sz="1500"/>
          </a:p>
          <a:p>
            <a:pPr marL="0" lvl="0" indent="0" algn="l" rtl="0">
              <a:lnSpc>
                <a:spcPct val="115000"/>
              </a:lnSpc>
              <a:spcBef>
                <a:spcPts val="800"/>
              </a:spcBef>
              <a:spcAft>
                <a:spcPts val="0"/>
              </a:spcAft>
              <a:buClr>
                <a:srgbClr val="0433FF"/>
              </a:buClr>
              <a:buSzPts val="1300"/>
              <a:buFont typeface="Arial"/>
              <a:buNone/>
            </a:pPr>
            <a:r>
              <a:rPr lang="en" sz="1300" b="1">
                <a:solidFill>
                  <a:srgbClr val="0433FF"/>
                </a:solidFill>
              </a:rPr>
              <a:t>In addition, small experiments turn the clock back to a time when one could…</a:t>
            </a:r>
            <a:endParaRPr/>
          </a:p>
          <a:p>
            <a:pPr marL="130341" lvl="0" indent="-123991" algn="l" rtl="0">
              <a:lnSpc>
                <a:spcPct val="115000"/>
              </a:lnSpc>
              <a:spcBef>
                <a:spcPts val="0"/>
              </a:spcBef>
              <a:spcAft>
                <a:spcPts val="0"/>
              </a:spcAft>
              <a:buClr>
                <a:srgbClr val="000000"/>
              </a:buClr>
              <a:buSzPts val="1200"/>
              <a:buFont typeface="Arial"/>
              <a:buChar char="•"/>
            </a:pPr>
            <a:r>
              <a:rPr lang="en" sz="1200">
                <a:solidFill>
                  <a:srgbClr val="000000"/>
                </a:solidFill>
              </a:rPr>
              <a:t>design, build, operate, analyze on one experiment as an early career researcher.</a:t>
            </a:r>
            <a:endParaRPr sz="1700"/>
          </a:p>
          <a:p>
            <a:pPr marL="130341" lvl="0" indent="-123991" algn="l" rtl="0">
              <a:lnSpc>
                <a:spcPct val="115000"/>
              </a:lnSpc>
              <a:spcBef>
                <a:spcPts val="0"/>
              </a:spcBef>
              <a:spcAft>
                <a:spcPts val="0"/>
              </a:spcAft>
              <a:buClr>
                <a:srgbClr val="000000"/>
              </a:buClr>
              <a:buSzPts val="1200"/>
              <a:buFont typeface="Arial"/>
              <a:buChar char="•"/>
            </a:pPr>
            <a:r>
              <a:rPr lang="en" sz="1200">
                <a:solidFill>
                  <a:srgbClr val="000000"/>
                </a:solidFill>
              </a:rPr>
              <a:t>know the detailed workings of an entire experiment “from ionization to publication”.</a:t>
            </a:r>
            <a:endParaRPr sz="1700"/>
          </a:p>
          <a:p>
            <a:pPr marL="130341" lvl="0" indent="-123991" algn="l" rtl="0">
              <a:lnSpc>
                <a:spcPct val="115000"/>
              </a:lnSpc>
              <a:spcBef>
                <a:spcPts val="0"/>
              </a:spcBef>
              <a:spcAft>
                <a:spcPts val="0"/>
              </a:spcAft>
              <a:buClr>
                <a:srgbClr val="000000"/>
              </a:buClr>
              <a:buSzPts val="1200"/>
              <a:buFont typeface="Arial"/>
              <a:buChar char="•"/>
            </a:pPr>
            <a:r>
              <a:rPr lang="en" sz="1200">
                <a:solidFill>
                  <a:srgbClr val="000000"/>
                </a:solidFill>
              </a:rPr>
              <a:t>lead a critical effort and be an important stakeholder as postdoc or student.</a:t>
            </a:r>
            <a:endParaRPr sz="1700"/>
          </a:p>
          <a:p>
            <a:pPr marL="0" lvl="0" indent="0" algn="l" rtl="0">
              <a:lnSpc>
                <a:spcPct val="115000"/>
              </a:lnSpc>
              <a:spcBef>
                <a:spcPts val="800"/>
              </a:spcBef>
              <a:spcAft>
                <a:spcPts val="0"/>
              </a:spcAft>
              <a:buClr>
                <a:srgbClr val="0433FF"/>
              </a:buClr>
              <a:buSzPts val="1300"/>
              <a:buFont typeface="Arial"/>
              <a:buNone/>
            </a:pPr>
            <a:r>
              <a:rPr lang="en" sz="1300" b="1">
                <a:solidFill>
                  <a:srgbClr val="0433FF"/>
                </a:solidFill>
              </a:rPr>
              <a:t>To enable small experiments to deliver these promises, ASTAE must…</a:t>
            </a:r>
            <a:endParaRPr/>
          </a:p>
          <a:p>
            <a:pPr marL="130341" lvl="0" indent="-123991" algn="l" rtl="0">
              <a:lnSpc>
                <a:spcPct val="115000"/>
              </a:lnSpc>
              <a:spcBef>
                <a:spcPts val="0"/>
              </a:spcBef>
              <a:spcAft>
                <a:spcPts val="0"/>
              </a:spcAft>
              <a:buClr>
                <a:srgbClr val="000000"/>
              </a:buClr>
              <a:buSzPts val="1200"/>
              <a:buFont typeface="Arial"/>
              <a:buChar char="•"/>
            </a:pPr>
            <a:r>
              <a:rPr lang="en" sz="1200">
                <a:solidFill>
                  <a:srgbClr val="000000"/>
                </a:solidFill>
              </a:rPr>
              <a:t>Select small (cost+timescale) experiments with clear science impact</a:t>
            </a:r>
            <a:endParaRPr sz="1700"/>
          </a:p>
          <a:p>
            <a:pPr marL="130341" lvl="0" indent="-123991" algn="l" rtl="0">
              <a:lnSpc>
                <a:spcPct val="115000"/>
              </a:lnSpc>
              <a:spcBef>
                <a:spcPts val="0"/>
              </a:spcBef>
              <a:spcAft>
                <a:spcPts val="0"/>
              </a:spcAft>
              <a:buClr>
                <a:srgbClr val="000000"/>
              </a:buClr>
              <a:buSzPts val="1200"/>
              <a:buFont typeface="Arial"/>
              <a:buChar char="•"/>
            </a:pPr>
            <a:r>
              <a:rPr lang="en" sz="1200">
                <a:solidFill>
                  <a:srgbClr val="000000"/>
                </a:solidFill>
              </a:rPr>
              <a:t>Provide consistent support and management needed to realize science in a timely way</a:t>
            </a:r>
            <a:endParaRPr sz="1700"/>
          </a:p>
          <a:p>
            <a:pPr marL="0" lvl="0" indent="0" algn="l" rtl="0">
              <a:lnSpc>
                <a:spcPct val="115000"/>
              </a:lnSpc>
              <a:spcBef>
                <a:spcPts val="800"/>
              </a:spcBef>
              <a:spcAft>
                <a:spcPts val="0"/>
              </a:spcAft>
              <a:buClr>
                <a:srgbClr val="0433FF"/>
              </a:buClr>
              <a:buSzPts val="1300"/>
              <a:buFont typeface="Arial"/>
              <a:buNone/>
            </a:pPr>
            <a:r>
              <a:rPr lang="en" sz="1300" b="1">
                <a:solidFill>
                  <a:srgbClr val="0433FF"/>
                </a:solidFill>
              </a:rPr>
              <a:t>There are some challenges in striking the right balance:</a:t>
            </a:r>
            <a:endParaRPr sz="1400"/>
          </a:p>
          <a:p>
            <a:pPr marL="114300" lvl="0" indent="-133350" algn="l" rtl="0">
              <a:lnSpc>
                <a:spcPct val="115000"/>
              </a:lnSpc>
              <a:spcBef>
                <a:spcPts val="0"/>
              </a:spcBef>
              <a:spcAft>
                <a:spcPts val="0"/>
              </a:spcAft>
              <a:buClr>
                <a:srgbClr val="000000"/>
              </a:buClr>
              <a:buSzPts val="1200"/>
              <a:buChar char="•"/>
            </a:pPr>
            <a:r>
              <a:rPr lang="en" sz="1200" i="1">
                <a:solidFill>
                  <a:srgbClr val="000000"/>
                </a:solidFill>
              </a:rPr>
              <a:t>Science goals</a:t>
            </a:r>
            <a:r>
              <a:rPr lang="en" sz="1200">
                <a:solidFill>
                  <a:srgbClr val="000000"/>
                </a:solidFill>
              </a:rPr>
              <a:t>: wide open vs. topical by science driver (e.g. DMNI) or frontier?</a:t>
            </a:r>
            <a:endParaRPr sz="1200">
              <a:solidFill>
                <a:srgbClr val="000000"/>
              </a:solidFill>
            </a:endParaRPr>
          </a:p>
          <a:p>
            <a:pPr marL="114300" lvl="0" indent="-133350" algn="l" rtl="0">
              <a:lnSpc>
                <a:spcPct val="115000"/>
              </a:lnSpc>
              <a:spcBef>
                <a:spcPts val="0"/>
              </a:spcBef>
              <a:spcAft>
                <a:spcPts val="0"/>
              </a:spcAft>
              <a:buClr>
                <a:srgbClr val="000000"/>
              </a:buClr>
              <a:buSzPts val="1200"/>
              <a:buChar char="•"/>
            </a:pPr>
            <a:r>
              <a:rPr lang="en" sz="1200" i="1">
                <a:solidFill>
                  <a:srgbClr val="000000"/>
                </a:solidFill>
              </a:rPr>
              <a:t>Pipeline</a:t>
            </a:r>
            <a:r>
              <a:rPr lang="en" sz="1200">
                <a:solidFill>
                  <a:srgbClr val="000000"/>
                </a:solidFill>
              </a:rPr>
              <a:t>: breadth (size of portfolio) vs. cadence (timely implementation)</a:t>
            </a:r>
            <a:endParaRPr sz="1200"/>
          </a:p>
          <a:p>
            <a:pPr marL="0" lvl="0" indent="0" algn="l" rtl="0">
              <a:lnSpc>
                <a:spcPct val="115000"/>
              </a:lnSpc>
              <a:spcBef>
                <a:spcPts val="800"/>
              </a:spcBef>
              <a:spcAft>
                <a:spcPts val="0"/>
              </a:spcAft>
              <a:buNone/>
            </a:pPr>
            <a:r>
              <a:rPr lang="en" sz="1200" b="1">
                <a:solidFill>
                  <a:srgbClr val="0433FF"/>
                </a:solidFill>
              </a:rPr>
              <a:t>This forum presents an opportunity to hear current thinking from OHEP on key issues and elicit feedback from the community on ASTAE and small projects.</a:t>
            </a:r>
            <a:endParaRPr sz="1200" b="1">
              <a:solidFill>
                <a:srgbClr val="0433FF"/>
              </a:solidFill>
            </a:endParaRPr>
          </a:p>
        </p:txBody>
      </p:sp>
      <p:grpSp>
        <p:nvGrpSpPr>
          <p:cNvPr id="291" name="Google Shape;291;p46"/>
          <p:cNvGrpSpPr/>
          <p:nvPr/>
        </p:nvGrpSpPr>
        <p:grpSpPr>
          <a:xfrm>
            <a:off x="6520514" y="2697723"/>
            <a:ext cx="2534974" cy="2380101"/>
            <a:chOff x="6729152" y="2717548"/>
            <a:chExt cx="2178000" cy="2208091"/>
          </a:xfrm>
        </p:grpSpPr>
        <p:pic>
          <p:nvPicPr>
            <p:cNvPr id="292" name="Google Shape;292;p46"/>
            <p:cNvPicPr preferRelativeResize="0"/>
            <p:nvPr/>
          </p:nvPicPr>
          <p:blipFill rotWithShape="1">
            <a:blip r:embed="rId5">
              <a:alphaModFix/>
            </a:blip>
            <a:srcRect t="20886"/>
            <a:stretch/>
          </p:blipFill>
          <p:spPr>
            <a:xfrm>
              <a:off x="6820707" y="2946861"/>
              <a:ext cx="2005423" cy="1978778"/>
            </a:xfrm>
            <a:prstGeom prst="rect">
              <a:avLst/>
            </a:prstGeom>
            <a:noFill/>
            <a:ln>
              <a:noFill/>
            </a:ln>
          </p:spPr>
        </p:pic>
        <p:sp>
          <p:nvSpPr>
            <p:cNvPr id="293" name="Google Shape;293;p46"/>
            <p:cNvSpPr txBox="1"/>
            <p:nvPr/>
          </p:nvSpPr>
          <p:spPr>
            <a:xfrm>
              <a:off x="6729152" y="2717548"/>
              <a:ext cx="2178000" cy="30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rPr>
                <a:t>Postdocs and students installing HPS SVT</a:t>
              </a:r>
              <a:endParaRPr sz="900" b="1">
                <a:solidFill>
                  <a:schemeClr val="dk1"/>
                </a:solidFill>
              </a:endParaRPr>
            </a:p>
          </p:txBody>
        </p:sp>
      </p:grpSp>
      <p:sp>
        <p:nvSpPr>
          <p:cNvPr id="294" name="Google Shape;294;p46"/>
          <p:cNvSpPr/>
          <p:nvPr/>
        </p:nvSpPr>
        <p:spPr>
          <a:xfrm>
            <a:off x="7347000" y="-46325"/>
            <a:ext cx="1708500" cy="861300"/>
          </a:xfrm>
          <a:prstGeom prst="rect">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Google Shape;299;p47"/>
          <p:cNvSpPr txBox="1">
            <a:spLocks noGrp="1"/>
          </p:cNvSpPr>
          <p:nvPr>
            <p:ph type="title"/>
          </p:nvPr>
        </p:nvSpPr>
        <p:spPr>
          <a:xfrm>
            <a:off x="-125" y="141150"/>
            <a:ext cx="7015800" cy="8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b="1" i="1"/>
              <a:t>Support needed for the </a:t>
            </a:r>
            <a:r>
              <a:rPr lang="en" sz="2220" b="1" i="1">
                <a:solidFill>
                  <a:srgbClr val="0000FF"/>
                </a:solidFill>
              </a:rPr>
              <a:t>Life Cycle</a:t>
            </a:r>
            <a:r>
              <a:rPr lang="en" sz="2220" b="1" i="1"/>
              <a:t> of new “small” initiatives in the context of ASTAE</a:t>
            </a:r>
            <a:r>
              <a:rPr lang="en" sz="2320"/>
              <a:t>, </a:t>
            </a:r>
            <a:r>
              <a:rPr lang="en" sz="1820"/>
              <a:t>David Hertzog  </a:t>
            </a:r>
            <a:endParaRPr sz="1820"/>
          </a:p>
          <a:p>
            <a:pPr marL="0" lvl="0" indent="0" algn="l" rtl="0">
              <a:spcBef>
                <a:spcPts val="0"/>
              </a:spcBef>
              <a:spcAft>
                <a:spcPts val="0"/>
              </a:spcAft>
              <a:buSzPts val="990"/>
              <a:buNone/>
            </a:pPr>
            <a:r>
              <a:rPr lang="en" sz="1220"/>
              <a:t>(I helped launch: MuLan, Muon g-2, Pioneer)</a:t>
            </a:r>
            <a:endParaRPr sz="1720"/>
          </a:p>
        </p:txBody>
      </p:sp>
      <p:sp>
        <p:nvSpPr>
          <p:cNvPr id="300" name="Google Shape;300;p47"/>
          <p:cNvSpPr txBox="1"/>
          <p:nvPr/>
        </p:nvSpPr>
        <p:spPr>
          <a:xfrm>
            <a:off x="101300" y="1197700"/>
            <a:ext cx="6101700" cy="34254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b="1">
                <a:solidFill>
                  <a:schemeClr val="accent1"/>
                </a:solidFill>
              </a:rPr>
              <a:t>A Physics Idea*</a:t>
            </a:r>
            <a:r>
              <a:rPr lang="en" sz="1700">
                <a:solidFill>
                  <a:schemeClr val="dk2"/>
                </a:solidFill>
              </a:rPr>
              <a:t> (perhaps, ideally approved by a lab)</a:t>
            </a:r>
            <a:endParaRPr sz="1700">
              <a:solidFill>
                <a:schemeClr val="dk2"/>
              </a:solidFill>
            </a:endParaRPr>
          </a:p>
          <a:p>
            <a:pPr marL="457200" lvl="0" indent="-336550" algn="l" rtl="0">
              <a:spcBef>
                <a:spcPts val="0"/>
              </a:spcBef>
              <a:spcAft>
                <a:spcPts val="0"/>
              </a:spcAft>
              <a:buSzPts val="1700"/>
              <a:buChar char="●"/>
            </a:pPr>
            <a:r>
              <a:rPr lang="en" sz="1700" b="1" i="1">
                <a:solidFill>
                  <a:srgbClr val="FF0000"/>
                </a:solidFill>
              </a:rPr>
              <a:t>Pre</a:t>
            </a:r>
            <a:r>
              <a:rPr lang="en" sz="1700" b="1">
                <a:solidFill>
                  <a:srgbClr val="FF0000"/>
                </a:solidFill>
              </a:rPr>
              <a:t>-ASTAE</a:t>
            </a:r>
            <a:r>
              <a:rPr lang="en" sz="1700">
                <a:solidFill>
                  <a:schemeClr val="dk2"/>
                </a:solidFill>
              </a:rPr>
              <a:t> Stage needs:</a:t>
            </a:r>
            <a:endParaRPr sz="1700">
              <a:solidFill>
                <a:schemeClr val="dk2"/>
              </a:solidFill>
            </a:endParaRPr>
          </a:p>
          <a:p>
            <a:pPr marL="914400" lvl="1" indent="-336550" algn="l" rtl="0">
              <a:spcBef>
                <a:spcPts val="0"/>
              </a:spcBef>
              <a:spcAft>
                <a:spcPts val="0"/>
              </a:spcAft>
              <a:buClr>
                <a:schemeClr val="dk2"/>
              </a:buClr>
              <a:buSzPts val="1700"/>
              <a:buChar char="○"/>
            </a:pPr>
            <a:r>
              <a:rPr lang="en" sz="1700" b="1">
                <a:solidFill>
                  <a:schemeClr val="dk2"/>
                </a:solidFill>
              </a:rPr>
              <a:t>R&amp;D</a:t>
            </a:r>
            <a:r>
              <a:rPr lang="en" sz="1700">
                <a:solidFill>
                  <a:schemeClr val="dk2"/>
                </a:solidFill>
              </a:rPr>
              <a:t> </a:t>
            </a:r>
            <a:r>
              <a:rPr lang="en" sz="1700" b="1">
                <a:solidFill>
                  <a:schemeClr val="dk2"/>
                </a:solidFill>
              </a:rPr>
              <a:t>seed funding</a:t>
            </a:r>
            <a:r>
              <a:rPr lang="en" sz="1700">
                <a:solidFill>
                  <a:schemeClr val="dk2"/>
                </a:solidFill>
              </a:rPr>
              <a:t> to develop prototypes</a:t>
            </a:r>
            <a:endParaRPr sz="1700">
              <a:solidFill>
                <a:schemeClr val="dk2"/>
              </a:solidFill>
            </a:endParaRPr>
          </a:p>
          <a:p>
            <a:pPr marL="914400" lvl="1" indent="-336550" algn="l" rtl="0">
              <a:spcBef>
                <a:spcPts val="0"/>
              </a:spcBef>
              <a:spcAft>
                <a:spcPts val="0"/>
              </a:spcAft>
              <a:buClr>
                <a:schemeClr val="dk2"/>
              </a:buClr>
              <a:buSzPts val="1700"/>
              <a:buChar char="○"/>
            </a:pPr>
            <a:r>
              <a:rPr lang="en" sz="1700" b="1">
                <a:solidFill>
                  <a:schemeClr val="dk2"/>
                </a:solidFill>
              </a:rPr>
              <a:t>Personnel support</a:t>
            </a:r>
            <a:r>
              <a:rPr lang="en" sz="1700">
                <a:solidFill>
                  <a:schemeClr val="dk2"/>
                </a:solidFill>
              </a:rPr>
              <a:t> of students/postdocs</a:t>
            </a:r>
            <a:endParaRPr sz="1700">
              <a:solidFill>
                <a:schemeClr val="dk2"/>
              </a:solidFill>
            </a:endParaRPr>
          </a:p>
          <a:p>
            <a:pPr marL="914400" lvl="1" indent="-336550" algn="l" rtl="0">
              <a:spcBef>
                <a:spcPts val="0"/>
              </a:spcBef>
              <a:spcAft>
                <a:spcPts val="0"/>
              </a:spcAft>
              <a:buClr>
                <a:schemeClr val="dk2"/>
              </a:buClr>
              <a:buSzPts val="1700"/>
              <a:buChar char="○"/>
            </a:pPr>
            <a:r>
              <a:rPr lang="en" sz="1700" b="1">
                <a:solidFill>
                  <a:schemeClr val="dk2"/>
                </a:solidFill>
              </a:rPr>
              <a:t>LDRD</a:t>
            </a:r>
            <a:r>
              <a:rPr lang="en" sz="1700">
                <a:solidFill>
                  <a:schemeClr val="dk2"/>
                </a:solidFill>
              </a:rPr>
              <a:t> support for National Labs</a:t>
            </a:r>
            <a:endParaRPr sz="1700">
              <a:solidFill>
                <a:schemeClr val="dk2"/>
              </a:solidFill>
            </a:endParaRPr>
          </a:p>
          <a:p>
            <a:pPr marL="914400" lvl="1" indent="-336550" algn="l" rtl="0">
              <a:spcBef>
                <a:spcPts val="0"/>
              </a:spcBef>
              <a:spcAft>
                <a:spcPts val="0"/>
              </a:spcAft>
              <a:buClr>
                <a:schemeClr val="dk2"/>
              </a:buClr>
              <a:buSzPts val="1700"/>
              <a:buChar char="○"/>
            </a:pPr>
            <a:r>
              <a:rPr lang="en" sz="1700" b="1">
                <a:solidFill>
                  <a:schemeClr val="dk2"/>
                </a:solidFill>
              </a:rPr>
              <a:t>Travel </a:t>
            </a:r>
            <a:r>
              <a:rPr lang="en" sz="1700">
                <a:solidFill>
                  <a:schemeClr val="dk2"/>
                </a:solidFill>
              </a:rPr>
              <a:t>for test beams </a:t>
            </a:r>
            <a:r>
              <a:rPr lang="en" sz="1700" b="1">
                <a:solidFill>
                  <a:schemeClr val="dk2"/>
                </a:solidFill>
              </a:rPr>
              <a:t> </a:t>
            </a:r>
            <a:endParaRPr sz="1700" b="1">
              <a:solidFill>
                <a:schemeClr val="dk2"/>
              </a:solidFill>
            </a:endParaRPr>
          </a:p>
          <a:p>
            <a:pPr marL="457200" lvl="0" indent="-336550" algn="l" rtl="0">
              <a:spcBef>
                <a:spcPts val="0"/>
              </a:spcBef>
              <a:spcAft>
                <a:spcPts val="0"/>
              </a:spcAft>
              <a:buSzPts val="1700"/>
              <a:buChar char="●"/>
            </a:pPr>
            <a:r>
              <a:rPr lang="en" sz="1700" b="1">
                <a:solidFill>
                  <a:schemeClr val="dk2"/>
                </a:solidFill>
              </a:rPr>
              <a:t>ASTAE Stage support</a:t>
            </a:r>
            <a:r>
              <a:rPr lang="en" sz="1600" b="1">
                <a:solidFill>
                  <a:srgbClr val="FF0000"/>
                </a:solidFill>
              </a:rPr>
              <a:t>**</a:t>
            </a:r>
            <a:endParaRPr sz="2000" b="1">
              <a:solidFill>
                <a:schemeClr val="dk2"/>
              </a:solidFill>
            </a:endParaRPr>
          </a:p>
          <a:p>
            <a:pPr marL="914400" lvl="1" indent="-336550" algn="l" rtl="0">
              <a:spcBef>
                <a:spcPts val="0"/>
              </a:spcBef>
              <a:spcAft>
                <a:spcPts val="0"/>
              </a:spcAft>
              <a:buSzPts val="1700"/>
              <a:buChar char="○"/>
            </a:pPr>
            <a:r>
              <a:rPr lang="en" sz="1700" b="1">
                <a:solidFill>
                  <a:schemeClr val="dk2"/>
                </a:solidFill>
              </a:rPr>
              <a:t>Mature design, </a:t>
            </a:r>
            <a:r>
              <a:rPr lang="en" sz="1700">
                <a:solidFill>
                  <a:schemeClr val="dk2"/>
                </a:solidFill>
              </a:rPr>
              <a:t>large prototypes; engineering </a:t>
            </a:r>
            <a:endParaRPr sz="1700">
              <a:solidFill>
                <a:schemeClr val="dk2"/>
              </a:solidFill>
            </a:endParaRPr>
          </a:p>
          <a:p>
            <a:pPr marL="914400" lvl="1" indent="-336550" algn="l" rtl="0">
              <a:spcBef>
                <a:spcPts val="0"/>
              </a:spcBef>
              <a:spcAft>
                <a:spcPts val="0"/>
              </a:spcAft>
              <a:buClr>
                <a:schemeClr val="dk1"/>
              </a:buClr>
              <a:buSzPts val="1700"/>
              <a:buChar char="○"/>
            </a:pPr>
            <a:r>
              <a:rPr lang="en" sz="1700" b="1">
                <a:solidFill>
                  <a:schemeClr val="dk1"/>
                </a:solidFill>
              </a:rPr>
              <a:t>Project </a:t>
            </a:r>
            <a:r>
              <a:rPr lang="en" sz="1700">
                <a:solidFill>
                  <a:schemeClr val="dk1"/>
                </a:solidFill>
              </a:rPr>
              <a:t>funding </a:t>
            </a:r>
            <a:endParaRPr sz="1700">
              <a:solidFill>
                <a:schemeClr val="dk1"/>
              </a:solidFill>
            </a:endParaRPr>
          </a:p>
          <a:p>
            <a:pPr marL="457200" lvl="0" indent="-336550" algn="l" rtl="0">
              <a:spcBef>
                <a:spcPts val="0"/>
              </a:spcBef>
              <a:spcAft>
                <a:spcPts val="0"/>
              </a:spcAft>
              <a:buClr>
                <a:schemeClr val="dk2"/>
              </a:buClr>
              <a:buSzPts val="1700"/>
              <a:buChar char="●"/>
            </a:pPr>
            <a:r>
              <a:rPr lang="en" sz="1700" b="1">
                <a:solidFill>
                  <a:schemeClr val="dk2"/>
                </a:solidFill>
              </a:rPr>
              <a:t>Coordination among Agencies</a:t>
            </a:r>
            <a:r>
              <a:rPr lang="en" sz="1700">
                <a:solidFill>
                  <a:schemeClr val="dk2"/>
                </a:solidFill>
              </a:rPr>
              <a:t> can be tricky</a:t>
            </a:r>
            <a:endParaRPr sz="1700">
              <a:solidFill>
                <a:schemeClr val="dk2"/>
              </a:solidFill>
            </a:endParaRPr>
          </a:p>
          <a:p>
            <a:pPr marL="914400" lvl="1" indent="-336550" algn="l" rtl="0">
              <a:spcBef>
                <a:spcPts val="0"/>
              </a:spcBef>
              <a:spcAft>
                <a:spcPts val="0"/>
              </a:spcAft>
              <a:buClr>
                <a:schemeClr val="dk2"/>
              </a:buClr>
              <a:buSzPts val="1700"/>
              <a:buChar char="○"/>
            </a:pPr>
            <a:r>
              <a:rPr lang="en" sz="1700">
                <a:solidFill>
                  <a:schemeClr val="dk2"/>
                </a:solidFill>
              </a:rPr>
              <a:t>DOE </a:t>
            </a:r>
            <a:r>
              <a:rPr lang="en" sz="1700" b="1">
                <a:solidFill>
                  <a:schemeClr val="dk2"/>
                </a:solidFill>
              </a:rPr>
              <a:t>HEP</a:t>
            </a:r>
            <a:r>
              <a:rPr lang="en" sz="1700">
                <a:solidFill>
                  <a:schemeClr val="dk2"/>
                </a:solidFill>
              </a:rPr>
              <a:t> &amp; </a:t>
            </a:r>
            <a:r>
              <a:rPr lang="en" sz="1700" b="1">
                <a:solidFill>
                  <a:schemeClr val="dk2"/>
                </a:solidFill>
              </a:rPr>
              <a:t>NP</a:t>
            </a:r>
            <a:r>
              <a:rPr lang="en" sz="1700">
                <a:solidFill>
                  <a:schemeClr val="dk2"/>
                </a:solidFill>
              </a:rPr>
              <a:t> &amp;  </a:t>
            </a:r>
            <a:r>
              <a:rPr lang="en" sz="1700" b="1">
                <a:solidFill>
                  <a:schemeClr val="dk2"/>
                </a:solidFill>
              </a:rPr>
              <a:t>NSF</a:t>
            </a:r>
            <a:r>
              <a:rPr lang="en" sz="1700">
                <a:solidFill>
                  <a:schemeClr val="dk2"/>
                </a:solidFill>
              </a:rPr>
              <a:t> groups</a:t>
            </a:r>
            <a:endParaRPr sz="1700">
              <a:solidFill>
                <a:schemeClr val="dk2"/>
              </a:solidFill>
            </a:endParaRPr>
          </a:p>
          <a:p>
            <a:pPr marL="914400" lvl="1" indent="-336550" algn="l" rtl="0">
              <a:spcBef>
                <a:spcPts val="0"/>
              </a:spcBef>
              <a:spcAft>
                <a:spcPts val="0"/>
              </a:spcAft>
              <a:buClr>
                <a:schemeClr val="dk2"/>
              </a:buClr>
              <a:buSzPts val="1700"/>
              <a:buChar char="○"/>
            </a:pPr>
            <a:r>
              <a:rPr lang="en" sz="1700">
                <a:solidFill>
                  <a:schemeClr val="dk2"/>
                </a:solidFill>
              </a:rPr>
              <a:t>Negotiating US share with </a:t>
            </a:r>
            <a:r>
              <a:rPr lang="en" sz="1700" b="1">
                <a:solidFill>
                  <a:schemeClr val="dk2"/>
                </a:solidFill>
              </a:rPr>
              <a:t>International partners</a:t>
            </a:r>
            <a:r>
              <a:rPr lang="en" sz="1700">
                <a:solidFill>
                  <a:schemeClr val="dk2"/>
                </a:solidFill>
              </a:rPr>
              <a:t> 	</a:t>
            </a:r>
            <a:endParaRPr sz="1700">
              <a:solidFill>
                <a:schemeClr val="dk2"/>
              </a:solidFill>
            </a:endParaRPr>
          </a:p>
        </p:txBody>
      </p:sp>
      <p:sp>
        <p:nvSpPr>
          <p:cNvPr id="301" name="Google Shape;301;p47"/>
          <p:cNvSpPr txBox="1"/>
          <p:nvPr/>
        </p:nvSpPr>
        <p:spPr>
          <a:xfrm>
            <a:off x="101300" y="4534350"/>
            <a:ext cx="51987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accent1"/>
                </a:solidFill>
              </a:rPr>
              <a:t>*</a:t>
            </a:r>
            <a:r>
              <a:rPr lang="en">
                <a:solidFill>
                  <a:schemeClr val="accent1"/>
                </a:solidFill>
              </a:rPr>
              <a:t>Some kind of external “endorsement” required (PAC, or panel)</a:t>
            </a:r>
            <a:endParaRPr>
              <a:solidFill>
                <a:schemeClr val="accent1"/>
              </a:solidFill>
            </a:endParaRPr>
          </a:p>
          <a:p>
            <a:pPr marL="0" lvl="0" indent="0" algn="l" rtl="0">
              <a:spcBef>
                <a:spcPts val="0"/>
              </a:spcBef>
              <a:spcAft>
                <a:spcPts val="0"/>
              </a:spcAft>
              <a:buClr>
                <a:schemeClr val="dk1"/>
              </a:buClr>
              <a:buSzPts val="1100"/>
              <a:buFont typeface="Arial"/>
              <a:buNone/>
            </a:pPr>
            <a:r>
              <a:rPr lang="en">
                <a:solidFill>
                  <a:srgbClr val="FF0000"/>
                </a:solidFill>
              </a:rPr>
              <a:t>**1 or 2 rounds here depending on scale of </a:t>
            </a:r>
            <a:r>
              <a:rPr lang="en" b="1">
                <a:solidFill>
                  <a:srgbClr val="FF0000"/>
                </a:solidFill>
              </a:rPr>
              <a:t>P</a:t>
            </a:r>
            <a:r>
              <a:rPr lang="en">
                <a:solidFill>
                  <a:srgbClr val="FF0000"/>
                </a:solidFill>
              </a:rPr>
              <a:t>roject </a:t>
            </a:r>
            <a:endParaRPr>
              <a:solidFill>
                <a:schemeClr val="dk2"/>
              </a:solidFill>
            </a:endParaRPr>
          </a:p>
        </p:txBody>
      </p:sp>
      <p:pic>
        <p:nvPicPr>
          <p:cNvPr id="302" name="Google Shape;302;p47"/>
          <p:cNvPicPr preferRelativeResize="0"/>
          <p:nvPr/>
        </p:nvPicPr>
        <p:blipFill>
          <a:blip r:embed="rId3">
            <a:alphaModFix/>
          </a:blip>
          <a:stretch>
            <a:fillRect/>
          </a:stretch>
        </p:blipFill>
        <p:spPr>
          <a:xfrm>
            <a:off x="5811475" y="962425"/>
            <a:ext cx="748775" cy="616950"/>
          </a:xfrm>
          <a:prstGeom prst="rect">
            <a:avLst/>
          </a:prstGeom>
          <a:noFill/>
          <a:ln>
            <a:noFill/>
          </a:ln>
        </p:spPr>
      </p:pic>
      <p:cxnSp>
        <p:nvCxnSpPr>
          <p:cNvPr id="303" name="Google Shape;303;p47"/>
          <p:cNvCxnSpPr/>
          <p:nvPr/>
        </p:nvCxnSpPr>
        <p:spPr>
          <a:xfrm>
            <a:off x="6313175" y="1149850"/>
            <a:ext cx="0" cy="3513600"/>
          </a:xfrm>
          <a:prstGeom prst="straightConnector1">
            <a:avLst/>
          </a:prstGeom>
          <a:noFill/>
          <a:ln w="9525" cap="flat" cmpd="sng">
            <a:solidFill>
              <a:schemeClr val="dk2"/>
            </a:solidFill>
            <a:prstDash val="solid"/>
            <a:round/>
            <a:headEnd type="none" w="med" len="med"/>
            <a:tailEnd type="none" w="med" len="med"/>
          </a:ln>
        </p:spPr>
      </p:cxnSp>
      <p:pic>
        <p:nvPicPr>
          <p:cNvPr id="304" name="Google Shape;304;p47"/>
          <p:cNvPicPr preferRelativeResize="0"/>
          <p:nvPr/>
        </p:nvPicPr>
        <p:blipFill>
          <a:blip r:embed="rId4">
            <a:alphaModFix/>
          </a:blip>
          <a:stretch>
            <a:fillRect/>
          </a:stretch>
        </p:blipFill>
        <p:spPr>
          <a:xfrm>
            <a:off x="7466525" y="1149850"/>
            <a:ext cx="977501" cy="727750"/>
          </a:xfrm>
          <a:prstGeom prst="rect">
            <a:avLst/>
          </a:prstGeom>
          <a:noFill/>
          <a:ln>
            <a:noFill/>
          </a:ln>
        </p:spPr>
      </p:pic>
      <p:pic>
        <p:nvPicPr>
          <p:cNvPr id="305" name="Google Shape;305;p47"/>
          <p:cNvPicPr preferRelativeResize="0"/>
          <p:nvPr/>
        </p:nvPicPr>
        <p:blipFill>
          <a:blip r:embed="rId5">
            <a:alphaModFix/>
          </a:blip>
          <a:stretch>
            <a:fillRect/>
          </a:stretch>
        </p:blipFill>
        <p:spPr>
          <a:xfrm>
            <a:off x="6560238" y="962425"/>
            <a:ext cx="906275" cy="1222725"/>
          </a:xfrm>
          <a:prstGeom prst="rect">
            <a:avLst/>
          </a:prstGeom>
          <a:noFill/>
          <a:ln>
            <a:noFill/>
          </a:ln>
        </p:spPr>
      </p:pic>
      <p:pic>
        <p:nvPicPr>
          <p:cNvPr id="306" name="Google Shape;306;p47"/>
          <p:cNvPicPr preferRelativeResize="0"/>
          <p:nvPr/>
        </p:nvPicPr>
        <p:blipFill>
          <a:blip r:embed="rId6">
            <a:alphaModFix/>
          </a:blip>
          <a:stretch>
            <a:fillRect/>
          </a:stretch>
        </p:blipFill>
        <p:spPr>
          <a:xfrm>
            <a:off x="7713600" y="2010606"/>
            <a:ext cx="977500" cy="789519"/>
          </a:xfrm>
          <a:prstGeom prst="rect">
            <a:avLst/>
          </a:prstGeom>
          <a:noFill/>
          <a:ln>
            <a:noFill/>
          </a:ln>
        </p:spPr>
      </p:pic>
      <p:pic>
        <p:nvPicPr>
          <p:cNvPr id="307" name="Google Shape;307;p47"/>
          <p:cNvPicPr preferRelativeResize="0"/>
          <p:nvPr/>
        </p:nvPicPr>
        <p:blipFill>
          <a:blip r:embed="rId7">
            <a:alphaModFix/>
          </a:blip>
          <a:stretch>
            <a:fillRect/>
          </a:stretch>
        </p:blipFill>
        <p:spPr>
          <a:xfrm>
            <a:off x="5423817" y="1665550"/>
            <a:ext cx="1051258" cy="789525"/>
          </a:xfrm>
          <a:prstGeom prst="rect">
            <a:avLst/>
          </a:prstGeom>
          <a:noFill/>
          <a:ln>
            <a:noFill/>
          </a:ln>
        </p:spPr>
      </p:pic>
      <p:pic>
        <p:nvPicPr>
          <p:cNvPr id="308" name="Google Shape;308;p47"/>
          <p:cNvPicPr preferRelativeResize="0"/>
          <p:nvPr/>
        </p:nvPicPr>
        <p:blipFill>
          <a:blip r:embed="rId8">
            <a:alphaModFix/>
          </a:blip>
          <a:stretch>
            <a:fillRect/>
          </a:stretch>
        </p:blipFill>
        <p:spPr>
          <a:xfrm>
            <a:off x="5986475" y="2405450"/>
            <a:ext cx="1317675" cy="991225"/>
          </a:xfrm>
          <a:prstGeom prst="rect">
            <a:avLst/>
          </a:prstGeom>
          <a:noFill/>
          <a:ln>
            <a:noFill/>
          </a:ln>
        </p:spPr>
      </p:pic>
      <p:pic>
        <p:nvPicPr>
          <p:cNvPr id="309" name="Google Shape;309;p47"/>
          <p:cNvPicPr preferRelativeResize="0"/>
          <p:nvPr/>
        </p:nvPicPr>
        <p:blipFill>
          <a:blip r:embed="rId9">
            <a:alphaModFix/>
          </a:blip>
          <a:stretch>
            <a:fillRect/>
          </a:stretch>
        </p:blipFill>
        <p:spPr>
          <a:xfrm>
            <a:off x="6937542" y="1829100"/>
            <a:ext cx="1018007" cy="727749"/>
          </a:xfrm>
          <a:prstGeom prst="rect">
            <a:avLst/>
          </a:prstGeom>
          <a:noFill/>
          <a:ln>
            <a:noFill/>
          </a:ln>
        </p:spPr>
      </p:pic>
      <p:pic>
        <p:nvPicPr>
          <p:cNvPr id="310" name="Google Shape;310;p47"/>
          <p:cNvPicPr preferRelativeResize="0"/>
          <p:nvPr/>
        </p:nvPicPr>
        <p:blipFill>
          <a:blip r:embed="rId10">
            <a:alphaModFix/>
          </a:blip>
          <a:stretch>
            <a:fillRect/>
          </a:stretch>
        </p:blipFill>
        <p:spPr>
          <a:xfrm>
            <a:off x="8163067" y="3565900"/>
            <a:ext cx="403200" cy="403200"/>
          </a:xfrm>
          <a:prstGeom prst="rect">
            <a:avLst/>
          </a:prstGeom>
          <a:noFill/>
          <a:ln>
            <a:noFill/>
          </a:ln>
        </p:spPr>
      </p:pic>
      <p:pic>
        <p:nvPicPr>
          <p:cNvPr id="311" name="Google Shape;311;p47"/>
          <p:cNvPicPr preferRelativeResize="0"/>
          <p:nvPr/>
        </p:nvPicPr>
        <p:blipFill>
          <a:blip r:embed="rId11">
            <a:alphaModFix/>
          </a:blip>
          <a:stretch>
            <a:fillRect/>
          </a:stretch>
        </p:blipFill>
        <p:spPr>
          <a:xfrm>
            <a:off x="7391685" y="3642513"/>
            <a:ext cx="771400" cy="249967"/>
          </a:xfrm>
          <a:prstGeom prst="rect">
            <a:avLst/>
          </a:prstGeom>
          <a:noFill/>
          <a:ln>
            <a:noFill/>
          </a:ln>
        </p:spPr>
      </p:pic>
      <p:pic>
        <p:nvPicPr>
          <p:cNvPr id="312" name="Google Shape;312;p47"/>
          <p:cNvPicPr preferRelativeResize="0"/>
          <p:nvPr/>
        </p:nvPicPr>
        <p:blipFill>
          <a:blip r:embed="rId12">
            <a:alphaModFix/>
          </a:blip>
          <a:stretch>
            <a:fillRect/>
          </a:stretch>
        </p:blipFill>
        <p:spPr>
          <a:xfrm>
            <a:off x="6693213" y="3985065"/>
            <a:ext cx="640350" cy="320175"/>
          </a:xfrm>
          <a:prstGeom prst="rect">
            <a:avLst/>
          </a:prstGeom>
          <a:noFill/>
          <a:ln>
            <a:noFill/>
          </a:ln>
        </p:spPr>
      </p:pic>
      <p:pic>
        <p:nvPicPr>
          <p:cNvPr id="313" name="Google Shape;313;p47"/>
          <p:cNvPicPr preferRelativeResize="0"/>
          <p:nvPr/>
        </p:nvPicPr>
        <p:blipFill>
          <a:blip r:embed="rId13">
            <a:alphaModFix/>
          </a:blip>
          <a:stretch>
            <a:fillRect/>
          </a:stretch>
        </p:blipFill>
        <p:spPr>
          <a:xfrm>
            <a:off x="7466529" y="3974837"/>
            <a:ext cx="486502" cy="340650"/>
          </a:xfrm>
          <a:prstGeom prst="rect">
            <a:avLst/>
          </a:prstGeom>
          <a:noFill/>
          <a:ln w="9525" cap="flat" cmpd="sng">
            <a:solidFill>
              <a:schemeClr val="dk2"/>
            </a:solidFill>
            <a:prstDash val="solid"/>
            <a:round/>
            <a:headEnd type="none" w="sm" len="sm"/>
            <a:tailEnd type="none" w="sm" len="sm"/>
          </a:ln>
        </p:spPr>
      </p:pic>
      <p:pic>
        <p:nvPicPr>
          <p:cNvPr id="314" name="Google Shape;314;p47"/>
          <p:cNvPicPr preferRelativeResize="0"/>
          <p:nvPr/>
        </p:nvPicPr>
        <p:blipFill>
          <a:blip r:embed="rId14">
            <a:alphaModFix/>
          </a:blip>
          <a:stretch>
            <a:fillRect/>
          </a:stretch>
        </p:blipFill>
        <p:spPr>
          <a:xfrm>
            <a:off x="8163071" y="3943559"/>
            <a:ext cx="403200" cy="403200"/>
          </a:xfrm>
          <a:prstGeom prst="rect">
            <a:avLst/>
          </a:prstGeom>
          <a:noFill/>
          <a:ln>
            <a:noFill/>
          </a:ln>
        </p:spPr>
      </p:pic>
      <p:pic>
        <p:nvPicPr>
          <p:cNvPr id="315" name="Google Shape;315;p47"/>
          <p:cNvPicPr preferRelativeResize="0"/>
          <p:nvPr/>
        </p:nvPicPr>
        <p:blipFill>
          <a:blip r:embed="rId15">
            <a:alphaModFix/>
          </a:blip>
          <a:stretch>
            <a:fillRect/>
          </a:stretch>
        </p:blipFill>
        <p:spPr>
          <a:xfrm>
            <a:off x="6693225" y="4397849"/>
            <a:ext cx="640350" cy="320175"/>
          </a:xfrm>
          <a:prstGeom prst="rect">
            <a:avLst/>
          </a:prstGeom>
          <a:noFill/>
          <a:ln>
            <a:noFill/>
          </a:ln>
        </p:spPr>
      </p:pic>
      <p:pic>
        <p:nvPicPr>
          <p:cNvPr id="316" name="Google Shape;316;p47"/>
          <p:cNvPicPr preferRelativeResize="0"/>
          <p:nvPr/>
        </p:nvPicPr>
        <p:blipFill>
          <a:blip r:embed="rId16">
            <a:alphaModFix/>
          </a:blip>
          <a:stretch>
            <a:fillRect/>
          </a:stretch>
        </p:blipFill>
        <p:spPr>
          <a:xfrm>
            <a:off x="7466521" y="4397853"/>
            <a:ext cx="486500" cy="323752"/>
          </a:xfrm>
          <a:prstGeom prst="rect">
            <a:avLst/>
          </a:prstGeom>
          <a:noFill/>
          <a:ln>
            <a:noFill/>
          </a:ln>
        </p:spPr>
      </p:pic>
      <p:pic>
        <p:nvPicPr>
          <p:cNvPr id="317" name="Google Shape;317;p47"/>
          <p:cNvPicPr preferRelativeResize="0"/>
          <p:nvPr/>
        </p:nvPicPr>
        <p:blipFill>
          <a:blip r:embed="rId17">
            <a:alphaModFix/>
          </a:blip>
          <a:stretch>
            <a:fillRect/>
          </a:stretch>
        </p:blipFill>
        <p:spPr>
          <a:xfrm>
            <a:off x="6708913" y="3616973"/>
            <a:ext cx="608938" cy="320175"/>
          </a:xfrm>
          <a:prstGeom prst="rect">
            <a:avLst/>
          </a:prstGeom>
          <a:noFill/>
          <a:ln>
            <a:noFill/>
          </a:ln>
        </p:spPr>
      </p:pic>
      <p:pic>
        <p:nvPicPr>
          <p:cNvPr id="318" name="Google Shape;318;p47"/>
          <p:cNvPicPr preferRelativeResize="0"/>
          <p:nvPr/>
        </p:nvPicPr>
        <p:blipFill>
          <a:blip r:embed="rId18">
            <a:alphaModFix/>
          </a:blip>
          <a:stretch>
            <a:fillRect/>
          </a:stretch>
        </p:blipFill>
        <p:spPr>
          <a:xfrm>
            <a:off x="7304141" y="3008754"/>
            <a:ext cx="1484275" cy="524415"/>
          </a:xfrm>
          <a:prstGeom prst="rect">
            <a:avLst/>
          </a:prstGeom>
          <a:noFill/>
          <a:ln>
            <a:noFill/>
          </a:ln>
        </p:spPr>
      </p:pic>
      <p:pic>
        <p:nvPicPr>
          <p:cNvPr id="319" name="Google Shape;319;p47"/>
          <p:cNvPicPr preferRelativeResize="0"/>
          <p:nvPr/>
        </p:nvPicPr>
        <p:blipFill>
          <a:blip r:embed="rId19">
            <a:alphaModFix/>
          </a:blip>
          <a:stretch>
            <a:fillRect/>
          </a:stretch>
        </p:blipFill>
        <p:spPr>
          <a:xfrm>
            <a:off x="8163075" y="2455067"/>
            <a:ext cx="906275" cy="615858"/>
          </a:xfrm>
          <a:prstGeom prst="rect">
            <a:avLst/>
          </a:prstGeom>
          <a:noFill/>
          <a:ln>
            <a:noFill/>
          </a:ln>
        </p:spPr>
      </p:pic>
      <p:sp>
        <p:nvSpPr>
          <p:cNvPr id="320" name="Google Shape;320;p47"/>
          <p:cNvSpPr/>
          <p:nvPr/>
        </p:nvSpPr>
        <p:spPr>
          <a:xfrm>
            <a:off x="7391675" y="5875"/>
            <a:ext cx="1708500" cy="861300"/>
          </a:xfrm>
          <a:prstGeom prst="rect">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1" name="Google Shape;321;p47"/>
          <p:cNvSpPr txBox="1"/>
          <p:nvPr/>
        </p:nvSpPr>
        <p:spPr>
          <a:xfrm>
            <a:off x="6106150" y="4803950"/>
            <a:ext cx="3108600" cy="34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2"/>
                </a:solidFill>
              </a:rPr>
              <a:t>Pioneer: e-Print: 2203.01981</a:t>
            </a:r>
            <a:endParaRPr sz="1050">
              <a:solidFill>
                <a:srgbClr val="0050B3"/>
              </a:solidFill>
              <a:highlight>
                <a:srgbClr val="FFFFFF"/>
              </a:highlight>
              <a:latin typeface="Roboto"/>
              <a:ea typeface="Roboto"/>
              <a:cs typeface="Roboto"/>
              <a:sym typeface="Roboto"/>
            </a:endParaRPr>
          </a:p>
          <a:p>
            <a:pPr marL="0" lvl="0" indent="0" algn="l" rtl="0">
              <a:spcBef>
                <a:spcPts val="0"/>
              </a:spcBef>
              <a:spcAft>
                <a:spcPts val="0"/>
              </a:spcAft>
              <a:buNone/>
            </a:pPr>
            <a:endParaRPr sz="17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Google Shape;326;p48"/>
          <p:cNvSpPr txBox="1">
            <a:spLocks noGrp="1"/>
          </p:cNvSpPr>
          <p:nvPr>
            <p:ph type="title"/>
          </p:nvPr>
        </p:nvSpPr>
        <p:spPr>
          <a:xfrm>
            <a:off x="159300" y="97975"/>
            <a:ext cx="6259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577"/>
              <a:t>How can ASTAE be used to improve our field? Jonathan Feng</a:t>
            </a:r>
            <a:endParaRPr sz="2577"/>
          </a:p>
          <a:p>
            <a:pPr marL="0" lvl="0" indent="0" algn="l" rtl="0">
              <a:spcBef>
                <a:spcPts val="0"/>
              </a:spcBef>
              <a:spcAft>
                <a:spcPts val="0"/>
              </a:spcAft>
              <a:buNone/>
            </a:pPr>
            <a:endParaRPr/>
          </a:p>
        </p:txBody>
      </p:sp>
      <p:pic>
        <p:nvPicPr>
          <p:cNvPr id="327" name="Google Shape;327;p48"/>
          <p:cNvPicPr preferRelativeResize="0"/>
          <p:nvPr/>
        </p:nvPicPr>
        <p:blipFill>
          <a:blip r:embed="rId3">
            <a:alphaModFix/>
          </a:blip>
          <a:stretch>
            <a:fillRect/>
          </a:stretch>
        </p:blipFill>
        <p:spPr>
          <a:xfrm>
            <a:off x="4628150" y="2931625"/>
            <a:ext cx="4203226" cy="2021800"/>
          </a:xfrm>
          <a:prstGeom prst="rect">
            <a:avLst/>
          </a:prstGeom>
          <a:noFill/>
          <a:ln>
            <a:noFill/>
          </a:ln>
        </p:spPr>
      </p:pic>
      <p:pic>
        <p:nvPicPr>
          <p:cNvPr id="328" name="Google Shape;328;p48"/>
          <p:cNvPicPr preferRelativeResize="0"/>
          <p:nvPr/>
        </p:nvPicPr>
        <p:blipFill>
          <a:blip r:embed="rId4">
            <a:alphaModFix/>
          </a:blip>
          <a:stretch>
            <a:fillRect/>
          </a:stretch>
        </p:blipFill>
        <p:spPr>
          <a:xfrm>
            <a:off x="6288150" y="899276"/>
            <a:ext cx="2600074" cy="1803749"/>
          </a:xfrm>
          <a:prstGeom prst="rect">
            <a:avLst/>
          </a:prstGeom>
          <a:noFill/>
          <a:ln>
            <a:noFill/>
          </a:ln>
        </p:spPr>
      </p:pic>
      <p:sp>
        <p:nvSpPr>
          <p:cNvPr id="329" name="Google Shape;329;p48"/>
          <p:cNvSpPr txBox="1"/>
          <p:nvPr/>
        </p:nvSpPr>
        <p:spPr>
          <a:xfrm>
            <a:off x="145775" y="874300"/>
            <a:ext cx="61425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rgbClr val="FF0000"/>
                </a:solidFill>
              </a:rPr>
              <a:t>We have recently opened a new window on physics at the high energy frontier; ASTAE could be used to allow us to look through it.</a:t>
            </a:r>
            <a:endParaRPr>
              <a:solidFill>
                <a:srgbClr val="FF0000"/>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38761D"/>
                </a:solidFill>
              </a:rPr>
              <a:t>2023: First direct detection of collider neutrinos: a new source (at TeV energies!), following reactors, acceler, solar, atm, SN,…what will we learn?</a:t>
            </a:r>
            <a:endParaRPr>
              <a:solidFill>
                <a:srgbClr val="38761D"/>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0000FF"/>
                </a:solidFill>
              </a:rPr>
              <a:t>2029- : Forward Physics Facility @ HL-LHC: small, fast, ASTAE experiments will allow us to see millions of TeV neutrinos, search for BSM physics, enhance prospects for discovery at ATLAS, CMS, IceCube, …</a:t>
            </a:r>
            <a:endParaRPr>
              <a:solidFill>
                <a:srgbClr val="0000FF"/>
              </a:solidFill>
            </a:endParaRPr>
          </a:p>
          <a:p>
            <a:pPr marL="0" lvl="0" indent="0" algn="l" rtl="0">
              <a:spcBef>
                <a:spcPts val="0"/>
              </a:spcBef>
              <a:spcAft>
                <a:spcPts val="0"/>
              </a:spcAft>
              <a:buNone/>
            </a:pPr>
            <a:endParaRPr>
              <a:solidFill>
                <a:schemeClr val="dk2"/>
              </a:solidFill>
            </a:endParaRPr>
          </a:p>
        </p:txBody>
      </p:sp>
      <p:pic>
        <p:nvPicPr>
          <p:cNvPr id="330" name="Google Shape;330;p48"/>
          <p:cNvPicPr preferRelativeResize="0"/>
          <p:nvPr/>
        </p:nvPicPr>
        <p:blipFill>
          <a:blip r:embed="rId5">
            <a:alphaModFix/>
          </a:blip>
          <a:stretch>
            <a:fillRect/>
          </a:stretch>
        </p:blipFill>
        <p:spPr>
          <a:xfrm>
            <a:off x="7447400" y="2853550"/>
            <a:ext cx="1199328" cy="1141275"/>
          </a:xfrm>
          <a:prstGeom prst="rect">
            <a:avLst/>
          </a:prstGeom>
          <a:noFill/>
          <a:ln>
            <a:noFill/>
          </a:ln>
        </p:spPr>
      </p:pic>
      <p:sp>
        <p:nvSpPr>
          <p:cNvPr id="331" name="Google Shape;331;p48"/>
          <p:cNvSpPr txBox="1"/>
          <p:nvPr/>
        </p:nvSpPr>
        <p:spPr>
          <a:xfrm>
            <a:off x="145775" y="2993725"/>
            <a:ext cx="4362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Lessons from FASER: </a:t>
            </a:r>
            <a:endParaRPr>
              <a:solidFill>
                <a:srgbClr val="FF0000"/>
              </a:solidFill>
            </a:endParaRPr>
          </a:p>
          <a:p>
            <a:pPr marL="0" lvl="0" indent="0" algn="l" rtl="0">
              <a:spcBef>
                <a:spcPts val="0"/>
              </a:spcBef>
              <a:spcAft>
                <a:spcPts val="0"/>
              </a:spcAft>
              <a:buNone/>
            </a:pPr>
            <a:r>
              <a:rPr lang="en">
                <a:solidFill>
                  <a:srgbClr val="FF0000"/>
                </a:solidFill>
              </a:rPr>
              <a:t>– Small, cheap experiments can greatly (and quickly) enhance the physics potential of existing large investments; </a:t>
            </a:r>
            <a:endParaRPr>
              <a:solidFill>
                <a:srgbClr val="FF0000"/>
              </a:solidFill>
            </a:endParaRPr>
          </a:p>
          <a:p>
            <a:pPr marL="0" lvl="0" indent="0" algn="l" rtl="0">
              <a:spcBef>
                <a:spcPts val="0"/>
              </a:spcBef>
              <a:spcAft>
                <a:spcPts val="0"/>
              </a:spcAft>
              <a:buNone/>
            </a:pPr>
            <a:r>
              <a:rPr lang="en">
                <a:solidFill>
                  <a:srgbClr val="FF0000"/>
                </a:solidFill>
              </a:rPr>
              <a:t>– Construction to analysis in 1 grad student lifetime</a:t>
            </a:r>
            <a:endParaRPr>
              <a:solidFill>
                <a:srgbClr val="FF0000"/>
              </a:solidFill>
            </a:endParaRPr>
          </a:p>
          <a:p>
            <a:pPr marL="0" lvl="0" indent="0" algn="l" rtl="0">
              <a:spcBef>
                <a:spcPts val="0"/>
              </a:spcBef>
              <a:spcAft>
                <a:spcPts val="0"/>
              </a:spcAft>
              <a:buNone/>
            </a:pPr>
            <a:r>
              <a:rPr lang="en">
                <a:solidFill>
                  <a:srgbClr val="FF0000"/>
                </a:solidFill>
              </a:rPr>
              <a:t>– Provides continuity between large projects (e.g., between HL-LHC upgrades and future colliders)</a:t>
            </a:r>
            <a:endParaRPr>
              <a:solidFill>
                <a:srgbClr val="FF0000"/>
              </a:solidFill>
            </a:endParaRPr>
          </a:p>
          <a:p>
            <a:pPr marL="0" lvl="0" indent="0" algn="l" rtl="0">
              <a:spcBef>
                <a:spcPts val="0"/>
              </a:spcBef>
              <a:spcAft>
                <a:spcPts val="0"/>
              </a:spcAft>
              <a:buNone/>
            </a:pPr>
            <a:r>
              <a:rPr lang="en">
                <a:solidFill>
                  <a:srgbClr val="FF0000"/>
                </a:solidFill>
              </a:rPr>
              <a:t>– Develops future leaders of our field</a:t>
            </a:r>
            <a:endParaRPr>
              <a:solidFill>
                <a:schemeClr val="dk2"/>
              </a:solidFill>
            </a:endParaRPr>
          </a:p>
        </p:txBody>
      </p:sp>
      <p:sp>
        <p:nvSpPr>
          <p:cNvPr id="332" name="Google Shape;332;p48"/>
          <p:cNvSpPr/>
          <p:nvPr/>
        </p:nvSpPr>
        <p:spPr>
          <a:xfrm>
            <a:off x="7255775" y="-4925"/>
            <a:ext cx="1708500" cy="861300"/>
          </a:xfrm>
          <a:prstGeom prst="rect">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36"/>
        <p:cNvGrpSpPr/>
        <p:nvPr/>
      </p:nvGrpSpPr>
      <p:grpSpPr>
        <a:xfrm>
          <a:off x="0" y="0"/>
          <a:ext cx="0" cy="0"/>
          <a:chOff x="0" y="0"/>
          <a:chExt cx="0" cy="0"/>
        </a:xfrm>
      </p:grpSpPr>
      <p:sp>
        <p:nvSpPr>
          <p:cNvPr id="337" name="Google Shape;337;p49"/>
          <p:cNvSpPr txBox="1">
            <a:spLocks noGrp="1"/>
          </p:cNvSpPr>
          <p:nvPr>
            <p:ph type="title"/>
          </p:nvPr>
        </p:nvSpPr>
        <p:spPr>
          <a:xfrm>
            <a:off x="311700" y="97975"/>
            <a:ext cx="675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can ASTAE be used to improve our field?</a:t>
            </a:r>
            <a:r>
              <a:rPr lang="en" sz="2022"/>
              <a:t>   Kate Scholberg </a:t>
            </a:r>
            <a:r>
              <a:rPr lang="en"/>
              <a:t> </a:t>
            </a:r>
            <a:endParaRPr/>
          </a:p>
        </p:txBody>
      </p:sp>
      <p:sp>
        <p:nvSpPr>
          <p:cNvPr id="338" name="Google Shape;338;p49"/>
          <p:cNvSpPr txBox="1"/>
          <p:nvPr/>
        </p:nvSpPr>
        <p:spPr>
          <a:xfrm>
            <a:off x="154200" y="896350"/>
            <a:ext cx="8454600" cy="412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Support efforts that have </a:t>
            </a:r>
            <a:endParaRPr sz="1800">
              <a:solidFill>
                <a:schemeClr val="dk2"/>
              </a:solidFill>
            </a:endParaRPr>
          </a:p>
          <a:p>
            <a:pPr marL="0" lvl="0" indent="0" algn="l" rtl="0">
              <a:spcBef>
                <a:spcPts val="0"/>
              </a:spcBef>
              <a:spcAft>
                <a:spcPts val="0"/>
              </a:spcAft>
              <a:buNone/>
            </a:pPr>
            <a:r>
              <a:rPr lang="en" sz="1800" b="1">
                <a:solidFill>
                  <a:schemeClr val="dk2"/>
                </a:solidFill>
              </a:rPr>
              <a:t>       multiple homes or no home:</a:t>
            </a:r>
            <a:endParaRPr sz="1800" b="1">
              <a:solidFill>
                <a:schemeClr val="dk2"/>
              </a:solidFill>
            </a:endParaRPr>
          </a:p>
          <a:p>
            <a:pPr marL="0" lvl="0" indent="0" algn="l" rtl="0">
              <a:spcBef>
                <a:spcPts val="0"/>
              </a:spcBef>
              <a:spcAft>
                <a:spcPts val="0"/>
              </a:spcAft>
              <a:buNone/>
            </a:pPr>
            <a:r>
              <a:rPr lang="en" sz="1800">
                <a:solidFill>
                  <a:schemeClr val="dk2"/>
                </a:solidFill>
              </a:rPr>
              <a:t>    Physics that “falls between the cracks":</a:t>
            </a:r>
            <a:endParaRPr sz="1800">
              <a:solidFill>
                <a:schemeClr val="dk2"/>
              </a:solidFill>
            </a:endParaRPr>
          </a:p>
          <a:p>
            <a:pPr marL="914400" lvl="0" indent="-330200" algn="l" rtl="0">
              <a:spcBef>
                <a:spcPts val="0"/>
              </a:spcBef>
              <a:spcAft>
                <a:spcPts val="0"/>
              </a:spcAft>
              <a:buClr>
                <a:schemeClr val="dk2"/>
              </a:buClr>
              <a:buSzPts val="1600"/>
              <a:buChar char="●"/>
            </a:pPr>
            <a:r>
              <a:rPr lang="en" sz="1600">
                <a:solidFill>
                  <a:schemeClr val="dk2"/>
                </a:solidFill>
              </a:rPr>
              <a:t>between physics frontiers (IF-CF),</a:t>
            </a:r>
            <a:endParaRPr sz="1600">
              <a:solidFill>
                <a:schemeClr val="dk2"/>
              </a:solidFill>
            </a:endParaRPr>
          </a:p>
          <a:p>
            <a:pPr marL="914400" lvl="0" indent="-330200" algn="l" rtl="0">
              <a:spcBef>
                <a:spcPts val="0"/>
              </a:spcBef>
              <a:spcAft>
                <a:spcPts val="0"/>
              </a:spcAft>
              <a:buClr>
                <a:schemeClr val="dk2"/>
              </a:buClr>
              <a:buSzPts val="1600"/>
              <a:buChar char="●"/>
            </a:pPr>
            <a:r>
              <a:rPr lang="en" sz="1600">
                <a:solidFill>
                  <a:schemeClr val="dk2"/>
                </a:solidFill>
              </a:rPr>
              <a:t>between agencies (e.g. HEP-NP)</a:t>
            </a:r>
            <a:endParaRPr sz="1600">
              <a:solidFill>
                <a:schemeClr val="dk2"/>
              </a:solidFill>
            </a:endParaRPr>
          </a:p>
          <a:p>
            <a:pPr marL="914400" lvl="0" indent="-330200" algn="l" rtl="0">
              <a:spcBef>
                <a:spcPts val="0"/>
              </a:spcBef>
              <a:spcAft>
                <a:spcPts val="0"/>
              </a:spcAft>
              <a:buClr>
                <a:schemeClr val="dk2"/>
              </a:buClr>
              <a:buSzPts val="1600"/>
              <a:buChar char="●"/>
            </a:pPr>
            <a:r>
              <a:rPr lang="en" sz="1600">
                <a:solidFill>
                  <a:schemeClr val="dk2"/>
                </a:solidFill>
              </a:rPr>
              <a:t>between fields (particle-nuclear-astro, …)</a:t>
            </a:r>
            <a:endParaRPr sz="1600">
              <a:solidFill>
                <a:schemeClr val="dk2"/>
              </a:solidFill>
            </a:endParaRPr>
          </a:p>
          <a:p>
            <a:pPr marL="0" lvl="0" indent="0" algn="l" rtl="0">
              <a:spcBef>
                <a:spcPts val="0"/>
              </a:spcBef>
              <a:spcAft>
                <a:spcPts val="0"/>
              </a:spcAft>
              <a:buNone/>
            </a:pPr>
            <a:endParaRPr sz="1600">
              <a:solidFill>
                <a:schemeClr val="dk2"/>
              </a:solidFill>
            </a:endParaRPr>
          </a:p>
          <a:p>
            <a:pPr marL="0" lvl="0" indent="0" algn="l" rtl="0">
              <a:spcBef>
                <a:spcPts val="0"/>
              </a:spcBef>
              <a:spcAft>
                <a:spcPts val="0"/>
              </a:spcAft>
              <a:buNone/>
            </a:pPr>
            <a:r>
              <a:rPr lang="en" sz="1800" b="1">
                <a:solidFill>
                  <a:schemeClr val="dk2"/>
                </a:solidFill>
              </a:rPr>
              <a:t>Optimize use of existing facilities</a:t>
            </a:r>
            <a:endParaRPr sz="1800" b="1">
              <a:solidFill>
                <a:schemeClr val="dk2"/>
              </a:solidFill>
            </a:endParaRPr>
          </a:p>
          <a:p>
            <a:pPr marL="0" lvl="0" indent="0" algn="l" rtl="0">
              <a:spcBef>
                <a:spcPts val="0"/>
              </a:spcBef>
              <a:spcAft>
                <a:spcPts val="0"/>
              </a:spcAft>
              <a:buClr>
                <a:schemeClr val="dk1"/>
              </a:buClr>
              <a:buSzPts val="1100"/>
              <a:buFont typeface="Arial"/>
              <a:buNone/>
            </a:pPr>
            <a:endParaRPr sz="1800">
              <a:solidFill>
                <a:schemeClr val="dk2"/>
              </a:solidFill>
            </a:endParaRPr>
          </a:p>
          <a:p>
            <a:pPr marL="0" lvl="0" indent="0" algn="l" rtl="0">
              <a:spcBef>
                <a:spcPts val="0"/>
              </a:spcBef>
              <a:spcAft>
                <a:spcPts val="0"/>
              </a:spcAft>
              <a:buClr>
                <a:schemeClr val="dk1"/>
              </a:buClr>
              <a:buSzPts val="1100"/>
              <a:buFont typeface="Arial"/>
              <a:buNone/>
            </a:pPr>
            <a:r>
              <a:rPr lang="en" sz="1800" b="1">
                <a:solidFill>
                  <a:schemeClr val="dk2"/>
                </a:solidFill>
              </a:rPr>
              <a:t>Broad training</a:t>
            </a:r>
            <a:r>
              <a:rPr lang="en" sz="1800">
                <a:solidFill>
                  <a:schemeClr val="dk2"/>
                </a:solidFill>
              </a:rPr>
              <a:t>:   Students and postdocs get to </a:t>
            </a:r>
            <a:endParaRPr sz="1800">
              <a:solidFill>
                <a:schemeClr val="dk2"/>
              </a:solidFill>
            </a:endParaRPr>
          </a:p>
          <a:p>
            <a:pPr marL="0" lvl="0" indent="0" algn="l" rtl="0">
              <a:spcBef>
                <a:spcPts val="0"/>
              </a:spcBef>
              <a:spcAft>
                <a:spcPts val="0"/>
              </a:spcAft>
              <a:buClr>
                <a:schemeClr val="dk1"/>
              </a:buClr>
              <a:buSzPts val="1100"/>
              <a:buFont typeface="Arial"/>
              <a:buNone/>
            </a:pPr>
            <a:r>
              <a:rPr lang="en" sz="1800">
                <a:solidFill>
                  <a:schemeClr val="dk2"/>
                </a:solidFill>
              </a:rPr>
              <a:t>   </a:t>
            </a:r>
            <a:r>
              <a:rPr lang="en" sz="1800" i="1">
                <a:solidFill>
                  <a:schemeClr val="dk2"/>
                </a:solidFill>
              </a:rPr>
              <a:t>experience the whole experimental life cycle,</a:t>
            </a:r>
            <a:endParaRPr sz="1800" i="1">
              <a:solidFill>
                <a:schemeClr val="dk2"/>
              </a:solidFill>
            </a:endParaRPr>
          </a:p>
          <a:p>
            <a:pPr marL="0" lvl="0" indent="0" algn="l" rtl="0">
              <a:spcBef>
                <a:spcPts val="0"/>
              </a:spcBef>
              <a:spcAft>
                <a:spcPts val="0"/>
              </a:spcAft>
              <a:buClr>
                <a:schemeClr val="dk1"/>
              </a:buClr>
              <a:buSzPts val="1100"/>
              <a:buFont typeface="Arial"/>
              <a:buNone/>
            </a:pPr>
            <a:r>
              <a:rPr lang="en" sz="1800">
                <a:solidFill>
                  <a:schemeClr val="dk2"/>
                </a:solidFill>
              </a:rPr>
              <a:t>    and </a:t>
            </a:r>
            <a:r>
              <a:rPr lang="en" sz="1800" i="1">
                <a:solidFill>
                  <a:schemeClr val="dk2"/>
                </a:solidFill>
              </a:rPr>
              <a:t>take leadership roles</a:t>
            </a:r>
            <a:endParaRPr sz="1800" i="1">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Design, simulation, R&amp;D</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Construction &amp; commissioning  (hands on!)</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Data analysis</a:t>
            </a:r>
            <a:endParaRPr sz="1600">
              <a:solidFill>
                <a:schemeClr val="dk2"/>
              </a:solidFill>
            </a:endParaRPr>
          </a:p>
        </p:txBody>
      </p:sp>
      <p:pic>
        <p:nvPicPr>
          <p:cNvPr id="339" name="Google Shape;339;p49"/>
          <p:cNvPicPr preferRelativeResize="0"/>
          <p:nvPr/>
        </p:nvPicPr>
        <p:blipFill>
          <a:blip r:embed="rId3">
            <a:alphaModFix/>
          </a:blip>
          <a:stretch>
            <a:fillRect/>
          </a:stretch>
        </p:blipFill>
        <p:spPr>
          <a:xfrm>
            <a:off x="7378825" y="3170575"/>
            <a:ext cx="1765175" cy="1755525"/>
          </a:xfrm>
          <a:prstGeom prst="rect">
            <a:avLst/>
          </a:prstGeom>
          <a:noFill/>
          <a:ln>
            <a:noFill/>
          </a:ln>
        </p:spPr>
      </p:pic>
      <p:pic>
        <p:nvPicPr>
          <p:cNvPr id="340" name="Google Shape;340;p49"/>
          <p:cNvPicPr preferRelativeResize="0"/>
          <p:nvPr/>
        </p:nvPicPr>
        <p:blipFill>
          <a:blip r:embed="rId4">
            <a:alphaModFix/>
          </a:blip>
          <a:stretch>
            <a:fillRect/>
          </a:stretch>
        </p:blipFill>
        <p:spPr>
          <a:xfrm>
            <a:off x="6075888" y="718700"/>
            <a:ext cx="3026575" cy="1351675"/>
          </a:xfrm>
          <a:prstGeom prst="rect">
            <a:avLst/>
          </a:prstGeom>
          <a:noFill/>
          <a:ln>
            <a:noFill/>
          </a:ln>
        </p:spPr>
      </p:pic>
      <p:pic>
        <p:nvPicPr>
          <p:cNvPr id="341" name="Google Shape;341;p49"/>
          <p:cNvPicPr preferRelativeResize="0"/>
          <p:nvPr/>
        </p:nvPicPr>
        <p:blipFill>
          <a:blip r:embed="rId5">
            <a:alphaModFix/>
          </a:blip>
          <a:stretch>
            <a:fillRect/>
          </a:stretch>
        </p:blipFill>
        <p:spPr>
          <a:xfrm>
            <a:off x="6602600" y="2013225"/>
            <a:ext cx="2493300" cy="1127100"/>
          </a:xfrm>
          <a:prstGeom prst="rect">
            <a:avLst/>
          </a:prstGeom>
          <a:noFill/>
          <a:ln>
            <a:noFill/>
          </a:ln>
        </p:spPr>
      </p:pic>
      <p:pic>
        <p:nvPicPr>
          <p:cNvPr id="342" name="Google Shape;342;p49"/>
          <p:cNvPicPr preferRelativeResize="0"/>
          <p:nvPr/>
        </p:nvPicPr>
        <p:blipFill>
          <a:blip r:embed="rId6">
            <a:alphaModFix/>
          </a:blip>
          <a:stretch>
            <a:fillRect/>
          </a:stretch>
        </p:blipFill>
        <p:spPr>
          <a:xfrm>
            <a:off x="7878550" y="2770975"/>
            <a:ext cx="953750" cy="356450"/>
          </a:xfrm>
          <a:prstGeom prst="rect">
            <a:avLst/>
          </a:prstGeom>
          <a:noFill/>
          <a:ln>
            <a:noFill/>
          </a:ln>
        </p:spPr>
      </p:pic>
      <p:pic>
        <p:nvPicPr>
          <p:cNvPr id="343" name="Google Shape;343;p49"/>
          <p:cNvPicPr preferRelativeResize="0"/>
          <p:nvPr/>
        </p:nvPicPr>
        <p:blipFill>
          <a:blip r:embed="rId7">
            <a:alphaModFix/>
          </a:blip>
          <a:stretch>
            <a:fillRect/>
          </a:stretch>
        </p:blipFill>
        <p:spPr>
          <a:xfrm>
            <a:off x="6066067" y="3170576"/>
            <a:ext cx="1312757" cy="1755525"/>
          </a:xfrm>
          <a:prstGeom prst="rect">
            <a:avLst/>
          </a:prstGeom>
          <a:noFill/>
          <a:ln>
            <a:noFill/>
          </a:ln>
        </p:spPr>
      </p:pic>
      <p:pic>
        <p:nvPicPr>
          <p:cNvPr id="344" name="Google Shape;344;p49"/>
          <p:cNvPicPr preferRelativeResize="0"/>
          <p:nvPr/>
        </p:nvPicPr>
        <p:blipFill>
          <a:blip r:embed="rId8">
            <a:alphaModFix/>
          </a:blip>
          <a:stretch>
            <a:fillRect/>
          </a:stretch>
        </p:blipFill>
        <p:spPr>
          <a:xfrm>
            <a:off x="7630350" y="871100"/>
            <a:ext cx="1451625" cy="655925"/>
          </a:xfrm>
          <a:prstGeom prst="rect">
            <a:avLst/>
          </a:prstGeom>
          <a:noFill/>
          <a:ln>
            <a:noFill/>
          </a:ln>
        </p:spPr>
      </p:pic>
      <p:sp>
        <p:nvSpPr>
          <p:cNvPr id="345" name="Google Shape;345;p49"/>
          <p:cNvSpPr/>
          <p:nvPr/>
        </p:nvSpPr>
        <p:spPr>
          <a:xfrm>
            <a:off x="7255775" y="-4925"/>
            <a:ext cx="1708500" cy="861300"/>
          </a:xfrm>
          <a:prstGeom prst="rect">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49"/>
        <p:cNvGrpSpPr/>
        <p:nvPr/>
      </p:nvGrpSpPr>
      <p:grpSpPr>
        <a:xfrm>
          <a:off x="0" y="0"/>
          <a:ext cx="0" cy="0"/>
          <a:chOff x="0" y="0"/>
          <a:chExt cx="0" cy="0"/>
        </a:xfrm>
      </p:grpSpPr>
      <p:sp>
        <p:nvSpPr>
          <p:cNvPr id="350" name="Google Shape;350;p50"/>
          <p:cNvSpPr txBox="1">
            <a:spLocks noGrp="1"/>
          </p:cNvSpPr>
          <p:nvPr>
            <p:ph type="title"/>
          </p:nvPr>
        </p:nvSpPr>
        <p:spPr>
          <a:xfrm>
            <a:off x="311700" y="97975"/>
            <a:ext cx="6846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can ASTAE be used to improve our field? Mayly Sanchez  </a:t>
            </a:r>
            <a:endParaRPr/>
          </a:p>
        </p:txBody>
      </p:sp>
      <p:sp>
        <p:nvSpPr>
          <p:cNvPr id="351" name="Google Shape;351;p50"/>
          <p:cNvSpPr txBox="1">
            <a:spLocks noGrp="1"/>
          </p:cNvSpPr>
          <p:nvPr>
            <p:ph type="body" idx="1"/>
          </p:nvPr>
        </p:nvSpPr>
        <p:spPr>
          <a:xfrm>
            <a:off x="2936125" y="872050"/>
            <a:ext cx="6162300" cy="2413800"/>
          </a:xfrm>
          <a:prstGeom prst="rect">
            <a:avLst/>
          </a:prstGeom>
        </p:spPr>
        <p:txBody>
          <a:bodyPr spcFirstLastPara="1" wrap="square" lIns="91425" tIns="91425" rIns="91425" bIns="91425" anchor="t" anchorCtr="0">
            <a:normAutofit fontScale="77500" lnSpcReduction="10000"/>
          </a:bodyPr>
          <a:lstStyle/>
          <a:p>
            <a:pPr marL="0" lvl="0" indent="0" algn="l" rtl="0">
              <a:lnSpc>
                <a:spcPct val="100000"/>
              </a:lnSpc>
              <a:spcBef>
                <a:spcPts val="0"/>
              </a:spcBef>
              <a:spcAft>
                <a:spcPts val="0"/>
              </a:spcAft>
              <a:buNone/>
            </a:pPr>
            <a:r>
              <a:rPr lang="en"/>
              <a:t>It’s about the PEOPLE! </a:t>
            </a:r>
            <a:endParaRPr/>
          </a:p>
          <a:p>
            <a:pPr marL="0" lvl="0" indent="0" algn="l" rtl="0">
              <a:lnSpc>
                <a:spcPct val="100000"/>
              </a:lnSpc>
              <a:spcBef>
                <a:spcPts val="1200"/>
              </a:spcBef>
              <a:spcAft>
                <a:spcPts val="0"/>
              </a:spcAft>
              <a:buNone/>
            </a:pPr>
            <a:r>
              <a:rPr lang="en" b="1"/>
              <a:t>Essential hands-on training</a:t>
            </a:r>
            <a:r>
              <a:rPr lang="en"/>
              <a:t> through the life cycle of an experiment: design, construction, installation, commissioning, data taking and analysis. </a:t>
            </a:r>
            <a:endParaRPr/>
          </a:p>
          <a:p>
            <a:pPr marL="0" lvl="0" indent="0" algn="l" rtl="0">
              <a:lnSpc>
                <a:spcPct val="100000"/>
              </a:lnSpc>
              <a:spcBef>
                <a:spcPts val="1200"/>
              </a:spcBef>
              <a:spcAft>
                <a:spcPts val="0"/>
              </a:spcAft>
              <a:buNone/>
            </a:pPr>
            <a:r>
              <a:rPr lang="en"/>
              <a:t>Neutrinos experiments like ANNIE, EMPHATIC, COHERENT have a </a:t>
            </a:r>
            <a:r>
              <a:rPr lang="en" b="1"/>
              <a:t>high fraction of students and postdocs moving on to laboratory staff and faculty positions</a:t>
            </a:r>
            <a:r>
              <a:rPr lang="en"/>
              <a:t>. </a:t>
            </a:r>
            <a:endParaRPr/>
          </a:p>
          <a:p>
            <a:pPr marL="0" lvl="0" indent="0" algn="l" rtl="0">
              <a:lnSpc>
                <a:spcPct val="100000"/>
              </a:lnSpc>
              <a:spcBef>
                <a:spcPts val="1200"/>
              </a:spcBef>
              <a:spcAft>
                <a:spcPts val="1200"/>
              </a:spcAft>
              <a:buNone/>
            </a:pPr>
            <a:r>
              <a:rPr lang="en"/>
              <a:t>A </a:t>
            </a:r>
            <a:r>
              <a:rPr lang="en" b="1"/>
              <a:t>predictable funding</a:t>
            </a:r>
            <a:r>
              <a:rPr lang="en"/>
              <a:t> stream for a </a:t>
            </a:r>
            <a:r>
              <a:rPr lang="en" b="1"/>
              <a:t>diverse portfolio of experiments</a:t>
            </a:r>
            <a:r>
              <a:rPr lang="en"/>
              <a:t> provides </a:t>
            </a:r>
            <a:r>
              <a:rPr lang="en" b="1"/>
              <a:t>opportunities for</a:t>
            </a:r>
            <a:r>
              <a:rPr lang="en"/>
              <a:t> junior scientists to take on ownership and </a:t>
            </a:r>
            <a:r>
              <a:rPr lang="en" b="1"/>
              <a:t>leadership of new ideas</a:t>
            </a:r>
            <a:r>
              <a:rPr lang="en"/>
              <a:t> carrying them to fruition.  </a:t>
            </a:r>
            <a:endParaRPr/>
          </a:p>
        </p:txBody>
      </p:sp>
      <p:sp>
        <p:nvSpPr>
          <p:cNvPr id="352" name="Google Shape;352;p50"/>
          <p:cNvSpPr/>
          <p:nvPr/>
        </p:nvSpPr>
        <p:spPr>
          <a:xfrm>
            <a:off x="7255775" y="-4925"/>
            <a:ext cx="1708500" cy="861300"/>
          </a:xfrm>
          <a:prstGeom prst="rect">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3" name="Google Shape;353;p50"/>
          <p:cNvPicPr preferRelativeResize="0"/>
          <p:nvPr/>
        </p:nvPicPr>
        <p:blipFill rotWithShape="1">
          <a:blip r:embed="rId3">
            <a:alphaModFix/>
          </a:blip>
          <a:srcRect r="5051" b="7019"/>
          <a:stretch/>
        </p:blipFill>
        <p:spPr>
          <a:xfrm>
            <a:off x="6009300" y="3208700"/>
            <a:ext cx="3165324" cy="2068926"/>
          </a:xfrm>
          <a:prstGeom prst="rect">
            <a:avLst/>
          </a:prstGeom>
          <a:noFill/>
          <a:ln>
            <a:noFill/>
          </a:ln>
        </p:spPr>
      </p:pic>
      <p:pic>
        <p:nvPicPr>
          <p:cNvPr id="354" name="Google Shape;354;p50"/>
          <p:cNvPicPr preferRelativeResize="0"/>
          <p:nvPr/>
        </p:nvPicPr>
        <p:blipFill rotWithShape="1">
          <a:blip r:embed="rId4">
            <a:alphaModFix/>
          </a:blip>
          <a:srcRect l="930" t="1736" r="-929" b="23395"/>
          <a:stretch/>
        </p:blipFill>
        <p:spPr>
          <a:xfrm>
            <a:off x="1927675" y="3208700"/>
            <a:ext cx="4140024" cy="2068926"/>
          </a:xfrm>
          <a:prstGeom prst="rect">
            <a:avLst/>
          </a:prstGeom>
          <a:noFill/>
          <a:ln>
            <a:noFill/>
          </a:ln>
        </p:spPr>
      </p:pic>
      <p:pic>
        <p:nvPicPr>
          <p:cNvPr id="355" name="Google Shape;355;p50"/>
          <p:cNvPicPr preferRelativeResize="0"/>
          <p:nvPr/>
        </p:nvPicPr>
        <p:blipFill>
          <a:blip r:embed="rId5">
            <a:alphaModFix/>
          </a:blip>
          <a:stretch>
            <a:fillRect/>
          </a:stretch>
        </p:blipFill>
        <p:spPr>
          <a:xfrm>
            <a:off x="0" y="1039250"/>
            <a:ext cx="2825576" cy="42383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59"/>
        <p:cNvGrpSpPr/>
        <p:nvPr/>
      </p:nvGrpSpPr>
      <p:grpSpPr>
        <a:xfrm>
          <a:off x="0" y="0"/>
          <a:ext cx="0" cy="0"/>
          <a:chOff x="0" y="0"/>
          <a:chExt cx="0" cy="0"/>
        </a:xfrm>
      </p:grpSpPr>
      <p:sp>
        <p:nvSpPr>
          <p:cNvPr id="360" name="Google Shape;360;p51"/>
          <p:cNvSpPr txBox="1">
            <a:spLocks noGrp="1"/>
          </p:cNvSpPr>
          <p:nvPr>
            <p:ph type="title"/>
          </p:nvPr>
        </p:nvSpPr>
        <p:spPr>
          <a:xfrm>
            <a:off x="106050" y="-70375"/>
            <a:ext cx="6696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can A</a:t>
            </a:r>
            <a:r>
              <a:rPr lang="en">
                <a:solidFill>
                  <a:srgbClr val="6AA84F"/>
                </a:solidFill>
              </a:rPr>
              <a:t>S</a:t>
            </a:r>
            <a:r>
              <a:rPr lang="en">
                <a:solidFill>
                  <a:srgbClr val="FF2600"/>
                </a:solidFill>
              </a:rPr>
              <a:t>T</a:t>
            </a:r>
            <a:r>
              <a:rPr lang="en"/>
              <a:t>AE be used to improve our field? Sven Vahsen  </a:t>
            </a:r>
            <a:endParaRPr/>
          </a:p>
        </p:txBody>
      </p:sp>
      <p:sp>
        <p:nvSpPr>
          <p:cNvPr id="361" name="Google Shape;361;p51"/>
          <p:cNvSpPr txBox="1">
            <a:spLocks noGrp="1"/>
          </p:cNvSpPr>
          <p:nvPr>
            <p:ph type="body" idx="1"/>
          </p:nvPr>
        </p:nvSpPr>
        <p:spPr>
          <a:xfrm>
            <a:off x="0" y="711650"/>
            <a:ext cx="4866000" cy="420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2600"/>
                </a:solidFill>
              </a:rPr>
              <a:t>Technology: smaller experiments play vital role </a:t>
            </a:r>
            <a:endParaRPr sz="1200" b="1">
              <a:solidFill>
                <a:srgbClr val="FF2600"/>
              </a:solidFill>
            </a:endParaRPr>
          </a:p>
          <a:p>
            <a:pPr marL="457200" lvl="0" indent="-304800" algn="l" rtl="0">
              <a:lnSpc>
                <a:spcPct val="125454"/>
              </a:lnSpc>
              <a:spcBef>
                <a:spcPts val="0"/>
              </a:spcBef>
              <a:spcAft>
                <a:spcPts val="0"/>
              </a:spcAft>
              <a:buSzPts val="1200"/>
              <a:buChar char="●"/>
            </a:pPr>
            <a:r>
              <a:rPr lang="en" sz="1200"/>
              <a:t>Hands-on training of new detector R&amp;D experts</a:t>
            </a:r>
            <a:endParaRPr sz="1200"/>
          </a:p>
          <a:p>
            <a:pPr marL="457200" lvl="0" indent="-304800" algn="l" rtl="0">
              <a:lnSpc>
                <a:spcPct val="125454"/>
              </a:lnSpc>
              <a:spcBef>
                <a:spcPts val="0"/>
              </a:spcBef>
              <a:spcAft>
                <a:spcPts val="0"/>
              </a:spcAft>
              <a:buSzPts val="1200"/>
              <a:buChar char="●"/>
            </a:pPr>
            <a:r>
              <a:rPr lang="en" sz="1200"/>
              <a:t>Revitalize specialized tech workforce and capabilities</a:t>
            </a:r>
            <a:endParaRPr sz="1200"/>
          </a:p>
          <a:p>
            <a:pPr marL="457200" lvl="0" indent="-304800" algn="l" rtl="0">
              <a:lnSpc>
                <a:spcPct val="125454"/>
              </a:lnSpc>
              <a:spcBef>
                <a:spcPts val="0"/>
              </a:spcBef>
              <a:spcAft>
                <a:spcPts val="0"/>
              </a:spcAft>
              <a:buSzPts val="1200"/>
              <a:buChar char="●"/>
            </a:pPr>
            <a:r>
              <a:rPr lang="en" sz="1200"/>
              <a:t>Incubators/pathfinders for new technologies that will eventually have much wider and larger applications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a:solidFill>
                  <a:srgbClr val="0000FF"/>
                </a:solidFill>
              </a:rPr>
              <a:t>Example: advanced gaseous detectors </a:t>
            </a:r>
            <a:endParaRPr sz="1200" b="1">
              <a:solidFill>
                <a:srgbClr val="0000FF"/>
              </a:solidFill>
            </a:endParaRPr>
          </a:p>
          <a:p>
            <a:pPr marL="457200" lvl="0" indent="-304800" algn="l" rtl="0">
              <a:spcBef>
                <a:spcPts val="0"/>
              </a:spcBef>
              <a:spcAft>
                <a:spcPts val="0"/>
              </a:spcAft>
              <a:buSzPts val="1200"/>
              <a:buChar char="●"/>
            </a:pPr>
            <a:r>
              <a:rPr lang="en" sz="1200" i="1">
                <a:solidFill>
                  <a:srgbClr val="0000FF"/>
                </a:solidFill>
              </a:rPr>
              <a:t>Required</a:t>
            </a:r>
            <a:r>
              <a:rPr lang="en" sz="1200">
                <a:solidFill>
                  <a:srgbClr val="6AA84F"/>
                </a:solidFill>
              </a:rPr>
              <a:t> </a:t>
            </a:r>
            <a:r>
              <a:rPr lang="en" sz="1200"/>
              <a:t>in virtually all HEP and NP experiments for </a:t>
            </a:r>
            <a:br>
              <a:rPr lang="en" sz="1200"/>
            </a:br>
            <a:r>
              <a:rPr lang="en" sz="1200"/>
              <a:t>ionization detection in large volumes w/ low scattering</a:t>
            </a:r>
            <a:endParaRPr sz="1200"/>
          </a:p>
          <a:p>
            <a:pPr marL="457200" lvl="0" indent="-304800" algn="l" rtl="0">
              <a:lnSpc>
                <a:spcPct val="125454"/>
              </a:lnSpc>
              <a:spcBef>
                <a:spcPts val="0"/>
              </a:spcBef>
              <a:spcAft>
                <a:spcPts val="0"/>
              </a:spcAft>
              <a:buSzPts val="1200"/>
              <a:buChar char="●"/>
            </a:pPr>
            <a:r>
              <a:rPr lang="en" sz="1200" b="1"/>
              <a:t>Lacking US investigators and manufacturing!</a:t>
            </a:r>
            <a:endParaRPr sz="1200"/>
          </a:p>
          <a:p>
            <a:pPr marL="0" lvl="0" indent="0" algn="l" rtl="0">
              <a:spcBef>
                <a:spcPts val="0"/>
              </a:spcBef>
              <a:spcAft>
                <a:spcPts val="0"/>
              </a:spcAft>
              <a:buNone/>
            </a:pPr>
            <a:endParaRPr sz="1200"/>
          </a:p>
          <a:p>
            <a:pPr marL="0" lvl="0" indent="0" algn="l" rtl="0">
              <a:lnSpc>
                <a:spcPct val="125454"/>
              </a:lnSpc>
              <a:spcBef>
                <a:spcPts val="0"/>
              </a:spcBef>
              <a:spcAft>
                <a:spcPts val="0"/>
              </a:spcAft>
              <a:buNone/>
            </a:pPr>
            <a:r>
              <a:rPr lang="en" sz="1200" b="1">
                <a:solidFill>
                  <a:srgbClr val="6AA84F"/>
                </a:solidFill>
              </a:rPr>
              <a:t>Science: ASTAE can enable groundbreaking new</a:t>
            </a:r>
            <a:endParaRPr sz="1200" b="1">
              <a:solidFill>
                <a:srgbClr val="6AA84F"/>
              </a:solidFill>
            </a:endParaRPr>
          </a:p>
          <a:p>
            <a:pPr marL="0" lvl="0" indent="0" algn="l" rtl="0">
              <a:lnSpc>
                <a:spcPct val="125454"/>
              </a:lnSpc>
              <a:spcBef>
                <a:spcPts val="0"/>
              </a:spcBef>
              <a:spcAft>
                <a:spcPts val="0"/>
              </a:spcAft>
              <a:buNone/>
            </a:pPr>
            <a:r>
              <a:rPr lang="en" sz="1200" b="1">
                <a:solidFill>
                  <a:srgbClr val="6AA84F"/>
                </a:solidFill>
              </a:rPr>
              <a:t>experiments with multiple homes or no home</a:t>
            </a:r>
            <a:endParaRPr sz="1200" b="1">
              <a:solidFill>
                <a:srgbClr val="6AA84F"/>
              </a:solidFill>
            </a:endParaRPr>
          </a:p>
          <a:p>
            <a:pPr marL="0" lvl="0" indent="0" algn="l" rtl="0">
              <a:lnSpc>
                <a:spcPct val="125454"/>
              </a:lnSpc>
              <a:spcBef>
                <a:spcPts val="0"/>
              </a:spcBef>
              <a:spcAft>
                <a:spcPts val="0"/>
              </a:spcAft>
              <a:buNone/>
            </a:pPr>
            <a:endParaRPr sz="1200">
              <a:solidFill>
                <a:srgbClr val="6AA84F"/>
              </a:solidFill>
            </a:endParaRPr>
          </a:p>
          <a:p>
            <a:pPr marL="0" lvl="0" indent="0" algn="l" rtl="0">
              <a:lnSpc>
                <a:spcPct val="125454"/>
              </a:lnSpc>
              <a:spcBef>
                <a:spcPts val="0"/>
              </a:spcBef>
              <a:spcAft>
                <a:spcPts val="0"/>
              </a:spcAft>
              <a:buNone/>
            </a:pPr>
            <a:r>
              <a:rPr lang="en" sz="1200" b="1">
                <a:solidFill>
                  <a:srgbClr val="0433FF"/>
                </a:solidFill>
              </a:rPr>
              <a:t>Example</a:t>
            </a:r>
            <a:r>
              <a:rPr lang="en" sz="1200">
                <a:solidFill>
                  <a:srgbClr val="0433FF"/>
                </a:solidFill>
              </a:rPr>
              <a:t>: </a:t>
            </a:r>
            <a:r>
              <a:rPr lang="en" sz="1200" b="1">
                <a:solidFill>
                  <a:srgbClr val="0433FF"/>
                </a:solidFill>
              </a:rPr>
              <a:t>CYGNUS Experiment</a:t>
            </a:r>
            <a:endParaRPr sz="1200" b="1">
              <a:solidFill>
                <a:srgbClr val="0433FF"/>
              </a:solidFill>
            </a:endParaRPr>
          </a:p>
          <a:p>
            <a:pPr marL="457200" lvl="0" indent="-304800" algn="l" rtl="0">
              <a:spcBef>
                <a:spcPts val="0"/>
              </a:spcBef>
              <a:spcAft>
                <a:spcPts val="0"/>
              </a:spcAft>
              <a:buSzPts val="1200"/>
              <a:buChar char="●"/>
            </a:pPr>
            <a:r>
              <a:rPr lang="en" sz="1200"/>
              <a:t>Advance ionization detection to the sensitivity limit</a:t>
            </a:r>
            <a:endParaRPr sz="1200"/>
          </a:p>
          <a:p>
            <a:pPr marL="457200" lvl="0" indent="-304800" algn="l" rtl="0">
              <a:spcBef>
                <a:spcPts val="0"/>
              </a:spcBef>
              <a:spcAft>
                <a:spcPts val="0"/>
              </a:spcAft>
              <a:buSzPts val="1200"/>
              <a:buChar char="●"/>
            </a:pPr>
            <a:r>
              <a:rPr lang="en" sz="1200"/>
              <a:t>3D single-electron-counting in m</a:t>
            </a:r>
            <a:r>
              <a:rPr lang="en" sz="1200" baseline="30000"/>
              <a:t>3</a:t>
            </a:r>
            <a:r>
              <a:rPr lang="en" sz="1200"/>
              <a:t> volumes</a:t>
            </a:r>
            <a:endParaRPr sz="1200"/>
          </a:p>
          <a:p>
            <a:pPr marL="457200" lvl="0" indent="-304800" algn="l" rtl="0">
              <a:spcBef>
                <a:spcPts val="0"/>
              </a:spcBef>
              <a:spcAft>
                <a:spcPts val="0"/>
              </a:spcAft>
              <a:buSzPts val="1200"/>
              <a:buChar char="●"/>
            </a:pPr>
            <a:r>
              <a:rPr lang="en" sz="1200"/>
              <a:t>30 eV threshold, room temperature operation</a:t>
            </a:r>
            <a:endParaRPr sz="1200"/>
          </a:p>
          <a:p>
            <a:pPr marL="457200" lvl="0" indent="-304800" algn="l" rtl="0">
              <a:spcBef>
                <a:spcPts val="0"/>
              </a:spcBef>
              <a:spcAft>
                <a:spcPts val="0"/>
              </a:spcAft>
              <a:buSzPts val="1200"/>
              <a:buChar char="●"/>
            </a:pPr>
            <a:r>
              <a:rPr lang="en" sz="1200"/>
              <a:t>Comparable capabilities do not exist</a:t>
            </a:r>
            <a:endParaRPr sz="1200"/>
          </a:p>
          <a:p>
            <a:pPr marL="457200" lvl="0" indent="-304800" algn="l" rtl="0">
              <a:spcBef>
                <a:spcPts val="0"/>
              </a:spcBef>
              <a:spcAft>
                <a:spcPts val="0"/>
              </a:spcAft>
              <a:buSzPts val="1200"/>
              <a:buChar char="●"/>
            </a:pPr>
            <a:r>
              <a:rPr lang="en" sz="1200" b="1"/>
              <a:t>Transformative for MIGDAL, CEvNS, DM ++</a:t>
            </a:r>
            <a:endParaRPr sz="1200" b="1"/>
          </a:p>
        </p:txBody>
      </p:sp>
      <p:pic>
        <p:nvPicPr>
          <p:cNvPr id="362" name="Google Shape;362;p51"/>
          <p:cNvPicPr preferRelativeResize="0"/>
          <p:nvPr/>
        </p:nvPicPr>
        <p:blipFill rotWithShape="1">
          <a:blip r:embed="rId3">
            <a:alphaModFix/>
          </a:blip>
          <a:srcRect r="53703"/>
          <a:stretch/>
        </p:blipFill>
        <p:spPr>
          <a:xfrm>
            <a:off x="4213603" y="762350"/>
            <a:ext cx="2419077" cy="2237674"/>
          </a:xfrm>
          <a:prstGeom prst="rect">
            <a:avLst/>
          </a:prstGeom>
          <a:noFill/>
          <a:ln>
            <a:noFill/>
          </a:ln>
        </p:spPr>
      </p:pic>
      <p:sp>
        <p:nvSpPr>
          <p:cNvPr id="363" name="Google Shape;363;p51"/>
          <p:cNvSpPr/>
          <p:nvPr/>
        </p:nvSpPr>
        <p:spPr>
          <a:xfrm>
            <a:off x="7255775" y="-4925"/>
            <a:ext cx="1708500" cy="861300"/>
          </a:xfrm>
          <a:prstGeom prst="rect">
            <a:avLst/>
          </a:prstGeom>
          <a:solidFill>
            <a:schemeClr val="l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4" name="Google Shape;364;p51"/>
          <p:cNvPicPr preferRelativeResize="0"/>
          <p:nvPr/>
        </p:nvPicPr>
        <p:blipFill rotWithShape="1">
          <a:blip r:embed="rId4">
            <a:alphaModFix/>
          </a:blip>
          <a:srcRect l="11816"/>
          <a:stretch/>
        </p:blipFill>
        <p:spPr>
          <a:xfrm>
            <a:off x="6693950" y="864050"/>
            <a:ext cx="1708500" cy="1250700"/>
          </a:xfrm>
          <a:prstGeom prst="rect">
            <a:avLst/>
          </a:prstGeom>
          <a:noFill/>
          <a:ln>
            <a:noFill/>
          </a:ln>
        </p:spPr>
      </p:pic>
      <p:pic>
        <p:nvPicPr>
          <p:cNvPr id="365" name="Google Shape;365;p51"/>
          <p:cNvPicPr preferRelativeResize="0"/>
          <p:nvPr/>
        </p:nvPicPr>
        <p:blipFill>
          <a:blip r:embed="rId5">
            <a:alphaModFix/>
          </a:blip>
          <a:stretch>
            <a:fillRect/>
          </a:stretch>
        </p:blipFill>
        <p:spPr>
          <a:xfrm>
            <a:off x="4287650" y="1861550"/>
            <a:ext cx="1135426" cy="1084450"/>
          </a:xfrm>
          <a:prstGeom prst="rect">
            <a:avLst/>
          </a:prstGeom>
          <a:noFill/>
          <a:ln>
            <a:noFill/>
          </a:ln>
        </p:spPr>
      </p:pic>
      <p:pic>
        <p:nvPicPr>
          <p:cNvPr id="366" name="Google Shape;366;p51"/>
          <p:cNvPicPr preferRelativeResize="0"/>
          <p:nvPr/>
        </p:nvPicPr>
        <p:blipFill rotWithShape="1">
          <a:blip r:embed="rId6">
            <a:alphaModFix/>
          </a:blip>
          <a:srcRect l="7209" t="14339"/>
          <a:stretch/>
        </p:blipFill>
        <p:spPr>
          <a:xfrm>
            <a:off x="7396125" y="1966625"/>
            <a:ext cx="1653924" cy="1127424"/>
          </a:xfrm>
          <a:prstGeom prst="rect">
            <a:avLst/>
          </a:prstGeom>
          <a:noFill/>
          <a:ln>
            <a:noFill/>
          </a:ln>
        </p:spPr>
      </p:pic>
      <p:pic>
        <p:nvPicPr>
          <p:cNvPr id="367" name="Google Shape;367;p51"/>
          <p:cNvPicPr preferRelativeResize="0"/>
          <p:nvPr/>
        </p:nvPicPr>
        <p:blipFill rotWithShape="1">
          <a:blip r:embed="rId7">
            <a:alphaModFix/>
          </a:blip>
          <a:srcRect l="1520" r="-1520"/>
          <a:stretch/>
        </p:blipFill>
        <p:spPr>
          <a:xfrm>
            <a:off x="4213608" y="3000025"/>
            <a:ext cx="5020093" cy="2122750"/>
          </a:xfrm>
          <a:prstGeom prst="rect">
            <a:avLst/>
          </a:prstGeom>
          <a:noFill/>
          <a:ln>
            <a:noFill/>
          </a:ln>
        </p:spPr>
      </p:pic>
      <p:sp>
        <p:nvSpPr>
          <p:cNvPr id="368" name="Google Shape;368;p51"/>
          <p:cNvSpPr txBox="1"/>
          <p:nvPr/>
        </p:nvSpPr>
        <p:spPr>
          <a:xfrm>
            <a:off x="4287654" y="1779375"/>
            <a:ext cx="1356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Calibri"/>
                <a:ea typeface="Calibri"/>
                <a:cs typeface="Calibri"/>
                <a:sym typeface="Calibri"/>
              </a:rPr>
              <a:t>5.9 keV electron recoil</a:t>
            </a:r>
            <a:endParaRPr sz="800"/>
          </a:p>
        </p:txBody>
      </p:sp>
      <p:sp>
        <p:nvSpPr>
          <p:cNvPr id="369" name="Google Shape;369;p51"/>
          <p:cNvSpPr txBox="1"/>
          <p:nvPr/>
        </p:nvSpPr>
        <p:spPr>
          <a:xfrm>
            <a:off x="4762625" y="3364225"/>
            <a:ext cx="10536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highlight>
                  <a:srgbClr val="E69138"/>
                </a:highlight>
              </a:rPr>
              <a:t>1-10 m</a:t>
            </a:r>
            <a:r>
              <a:rPr lang="en" sz="1200" baseline="30000">
                <a:solidFill>
                  <a:schemeClr val="dk1"/>
                </a:solidFill>
                <a:highlight>
                  <a:srgbClr val="E69138"/>
                </a:highlight>
              </a:rPr>
              <a:t>3</a:t>
            </a:r>
            <a:endParaRPr sz="1200" baseline="30000">
              <a:solidFill>
                <a:schemeClr val="dk1"/>
              </a:solidFill>
              <a:highlight>
                <a:srgbClr val="E69138"/>
              </a:highlight>
            </a:endParaRPr>
          </a:p>
        </p:txBody>
      </p:sp>
      <p:sp>
        <p:nvSpPr>
          <p:cNvPr id="370" name="Google Shape;370;p51"/>
          <p:cNvSpPr txBox="1"/>
          <p:nvPr/>
        </p:nvSpPr>
        <p:spPr>
          <a:xfrm>
            <a:off x="5892425" y="3364222"/>
            <a:ext cx="10536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highlight>
                  <a:srgbClr val="E69138"/>
                </a:highlight>
              </a:rPr>
              <a:t>10 m</a:t>
            </a:r>
            <a:r>
              <a:rPr lang="en" sz="1200" baseline="30000">
                <a:solidFill>
                  <a:schemeClr val="dk1"/>
                </a:solidFill>
                <a:highlight>
                  <a:srgbClr val="E69138"/>
                </a:highlight>
              </a:rPr>
              <a:t>3</a:t>
            </a:r>
            <a:endParaRPr sz="1200" baseline="30000">
              <a:solidFill>
                <a:schemeClr val="dk1"/>
              </a:solidFill>
              <a:highlight>
                <a:srgbClr val="E69138"/>
              </a:high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1467</Words>
  <Application>Microsoft Macintosh PowerPoint</Application>
  <PresentationFormat>On-screen Show (16:9)</PresentationFormat>
  <Paragraphs>123</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Roboto</vt:lpstr>
      <vt:lpstr>Calibri</vt:lpstr>
      <vt:lpstr>Simple Light</vt:lpstr>
      <vt:lpstr>PowerPoint Presentation</vt:lpstr>
      <vt:lpstr>PowerPoint Presentation</vt:lpstr>
      <vt:lpstr>PowerPoint Presentation</vt:lpstr>
      <vt:lpstr>“What is the ASTAE Thing?” Tim Nelson  </vt:lpstr>
      <vt:lpstr>Support needed for the Life Cycle of new “small” initiatives in the context of ASTAE, David Hertzog   (I helped launch: MuLan, Muon g-2, Pioneer)</vt:lpstr>
      <vt:lpstr>How can ASTAE be used to improve our field? Jonathan Feng </vt:lpstr>
      <vt:lpstr>How can ASTAE be used to improve our field?   Kate Scholberg  </vt:lpstr>
      <vt:lpstr>How can ASTAE be used to improve our field? Mayly Sanchez  </vt:lpstr>
      <vt:lpstr>How can ASTAE be used to improve our field? Sven Vahsen  </vt:lpstr>
      <vt:lpstr>We are very excited about ASTAE!  What’s the optimum way to configure it to achieve     the goals?</vt:lpstr>
      <vt:lpstr>A word from DOE: Mike Procario</vt:lpstr>
      <vt:lpstr>Feeder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Jonathan Lee Feng</cp:lastModifiedBy>
  <cp:revision>1</cp:revision>
  <dcterms:modified xsi:type="dcterms:W3CDTF">2024-05-23T05:01:49Z</dcterms:modified>
</cp:coreProperties>
</file>