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3" r:id="rId1"/>
  </p:sldMasterIdLst>
  <p:notesMasterIdLst>
    <p:notesMasterId r:id="rId54"/>
  </p:notesMasterIdLst>
  <p:handoutMasterIdLst>
    <p:handoutMasterId r:id="rId55"/>
  </p:handoutMasterIdLst>
  <p:sldIdLst>
    <p:sldId id="889" r:id="rId2"/>
    <p:sldId id="3041" r:id="rId3"/>
    <p:sldId id="921" r:id="rId4"/>
    <p:sldId id="825" r:id="rId5"/>
    <p:sldId id="1052" r:id="rId6"/>
    <p:sldId id="2973" r:id="rId7"/>
    <p:sldId id="937" r:id="rId8"/>
    <p:sldId id="1049" r:id="rId9"/>
    <p:sldId id="2981" r:id="rId10"/>
    <p:sldId id="3034" r:id="rId11"/>
    <p:sldId id="3033" r:id="rId12"/>
    <p:sldId id="931" r:id="rId13"/>
    <p:sldId id="3043" r:id="rId14"/>
    <p:sldId id="3044" r:id="rId15"/>
    <p:sldId id="3045" r:id="rId16"/>
    <p:sldId id="940" r:id="rId17"/>
    <p:sldId id="2969" r:id="rId18"/>
    <p:sldId id="789" r:id="rId19"/>
    <p:sldId id="2982" r:id="rId20"/>
    <p:sldId id="2984" r:id="rId21"/>
    <p:sldId id="1122" r:id="rId22"/>
    <p:sldId id="3064" r:id="rId23"/>
    <p:sldId id="2986" r:id="rId24"/>
    <p:sldId id="2987" r:id="rId25"/>
    <p:sldId id="2988" r:id="rId26"/>
    <p:sldId id="2977" r:id="rId27"/>
    <p:sldId id="3062" r:id="rId28"/>
    <p:sldId id="2957" r:id="rId29"/>
    <p:sldId id="3073" r:id="rId30"/>
    <p:sldId id="3072" r:id="rId31"/>
    <p:sldId id="3035" r:id="rId32"/>
    <p:sldId id="3065" r:id="rId33"/>
    <p:sldId id="2992" r:id="rId34"/>
    <p:sldId id="2994" r:id="rId35"/>
    <p:sldId id="3063" r:id="rId36"/>
    <p:sldId id="2995" r:id="rId37"/>
    <p:sldId id="3066" r:id="rId38"/>
    <p:sldId id="3057" r:id="rId39"/>
    <p:sldId id="3069" r:id="rId40"/>
    <p:sldId id="3067" r:id="rId41"/>
    <p:sldId id="3060" r:id="rId42"/>
    <p:sldId id="1002" r:id="rId43"/>
    <p:sldId id="3038" r:id="rId44"/>
    <p:sldId id="307" r:id="rId45"/>
    <p:sldId id="3070" r:id="rId46"/>
    <p:sldId id="293" r:id="rId47"/>
    <p:sldId id="3068" r:id="rId48"/>
    <p:sldId id="3061" r:id="rId49"/>
    <p:sldId id="3029" r:id="rId50"/>
    <p:sldId id="3076" r:id="rId51"/>
    <p:sldId id="3056" r:id="rId52"/>
    <p:sldId id="3077" r:id="rId53"/>
  </p:sldIdLst>
  <p:sldSz cx="12192000" cy="6858000"/>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Arial"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Arial"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Arial"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Arial"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00B050"/>
    <a:srgbClr val="F2E9D7"/>
    <a:srgbClr val="000000"/>
    <a:srgbClr val="0B4499"/>
    <a:srgbClr val="009999"/>
    <a:srgbClr val="00FF00"/>
    <a:srgbClr val="4A7EBB"/>
    <a:srgbClr val="17375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85" autoAdjust="0"/>
    <p:restoredTop sz="50000" autoAdjust="0"/>
  </p:normalViewPr>
  <p:slideViewPr>
    <p:cSldViewPr snapToObjects="1">
      <p:cViewPr varScale="1">
        <p:scale>
          <a:sx n="127" d="100"/>
          <a:sy n="127" d="100"/>
        </p:scale>
        <p:origin x="808" y="19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11" d="100"/>
        <a:sy n="111" d="100"/>
      </p:scale>
      <p:origin x="0" y="5832"/>
    </p:cViewPr>
  </p:sorterViewPr>
  <p:notesViewPr>
    <p:cSldViewPr snapToObjects="1">
      <p:cViewPr varScale="1">
        <p:scale>
          <a:sx n="78" d="100"/>
          <a:sy n="78" d="100"/>
        </p:scale>
        <p:origin x="-2680"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615F4BDE-EB1E-5245-960C-40D7243C402E}" type="datetime1">
              <a:rPr lang="en-US"/>
              <a:pPr/>
              <a:t>5/16/26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D6FDA90A-D940-C24D-B8BA-FEF64AE6C9F7}" type="slidenum">
              <a:rPr lang="en-US"/>
              <a:pPr/>
              <a:t>‹#›</a:t>
            </a:fld>
            <a:endParaRPr lang="en-US"/>
          </a:p>
        </p:txBody>
      </p:sp>
    </p:spTree>
    <p:extLst>
      <p:ext uri="{BB962C8B-B14F-4D97-AF65-F5344CB8AC3E}">
        <p14:creationId xmlns:p14="http://schemas.microsoft.com/office/powerpoint/2010/main" val="397440180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F6F9E314-5CA5-9043-97DF-2DA186874F47}" type="datetime1">
              <a:rPr lang="en-US"/>
              <a:pPr/>
              <a:t>5/16/26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1E4DC66B-5A4D-704C-951F-C2EEB6AF22EF}" type="slidenum">
              <a:rPr lang="en-US"/>
              <a:pPr/>
              <a:t>‹#›</a:t>
            </a:fld>
            <a:endParaRPr lang="en-US"/>
          </a:p>
        </p:txBody>
      </p:sp>
    </p:spTree>
    <p:extLst>
      <p:ext uri="{BB962C8B-B14F-4D97-AF65-F5344CB8AC3E}">
        <p14:creationId xmlns:p14="http://schemas.microsoft.com/office/powerpoint/2010/main" val="495084801"/>
      </p:ext>
    </p:extLst>
  </p:cSld>
  <p:clrMap bg1="lt1" tx1="dk1" bg2="lt2" tx2="dk2" accent1="accent1" accent2="accent2" accent3="accent3" accent4="accent4" accent5="accent5" accent6="accent6" hlink="hlink" folHlink="folHlink"/>
  <p:hf hdr="0" ftr="0"/>
  <p:notesStyle>
    <a:lvl1pPr algn="l" defTabSz="457200" rtl="0" fontAlgn="base">
      <a:spcBef>
        <a:spcPct val="30000"/>
      </a:spcBef>
      <a:spcAft>
        <a:spcPct val="0"/>
      </a:spcAft>
      <a:defRPr sz="1200" kern="1200">
        <a:solidFill>
          <a:schemeClr val="tx1"/>
        </a:solidFill>
        <a:latin typeface="+mn-lt"/>
        <a:ea typeface="ＭＳ Ｐゴシック" charset="0"/>
        <a:cs typeface="+mn-cs"/>
      </a:defRPr>
    </a:lvl1pPr>
    <a:lvl2pPr marL="457200" algn="l" defTabSz="457200" rtl="0" fontAlgn="base">
      <a:spcBef>
        <a:spcPct val="30000"/>
      </a:spcBef>
      <a:spcAft>
        <a:spcPct val="0"/>
      </a:spcAft>
      <a:defRPr sz="1200" kern="1200">
        <a:solidFill>
          <a:schemeClr val="tx1"/>
        </a:solidFill>
        <a:latin typeface="+mn-lt"/>
        <a:ea typeface="ＭＳ Ｐゴシック" charset="0"/>
        <a:cs typeface="+mn-cs"/>
      </a:defRPr>
    </a:lvl2pPr>
    <a:lvl3pPr marL="914400" algn="l" defTabSz="457200" rtl="0" fontAlgn="base">
      <a:spcBef>
        <a:spcPct val="30000"/>
      </a:spcBef>
      <a:spcAft>
        <a:spcPct val="0"/>
      </a:spcAft>
      <a:defRPr sz="1200" kern="1200">
        <a:solidFill>
          <a:schemeClr val="tx1"/>
        </a:solidFill>
        <a:latin typeface="+mn-lt"/>
        <a:ea typeface="ＭＳ Ｐゴシック" charset="0"/>
        <a:cs typeface="+mn-cs"/>
      </a:defRPr>
    </a:lvl3pPr>
    <a:lvl4pPr marL="1371600" algn="l" defTabSz="457200" rtl="0" fontAlgn="base">
      <a:spcBef>
        <a:spcPct val="30000"/>
      </a:spcBef>
      <a:spcAft>
        <a:spcPct val="0"/>
      </a:spcAft>
      <a:defRPr sz="1200" kern="1200">
        <a:solidFill>
          <a:schemeClr val="tx1"/>
        </a:solidFill>
        <a:latin typeface="+mn-lt"/>
        <a:ea typeface="ＭＳ Ｐゴシック" charset="0"/>
        <a:cs typeface="+mn-cs"/>
      </a:defRPr>
    </a:lvl4pPr>
    <a:lvl5pPr marL="1828800" algn="l" defTabSz="457200" rtl="0" fontAlgn="base">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ndParaRPr>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E1F641B-6BBA-8347-9F4F-072BA9C2AE85}" type="slidenum">
              <a:rPr lang="en-US">
                <a:latin typeface="Calibri" charset="0"/>
              </a:rPr>
              <a:pPr eaLnBrk="1" hangingPunct="1"/>
              <a:t>1</a:t>
            </a:fld>
            <a:endParaRPr lang="en-US">
              <a:latin typeface="Calibri" charset="0"/>
            </a:endParaRPr>
          </a:p>
        </p:txBody>
      </p:sp>
    </p:spTree>
    <p:extLst>
      <p:ext uri="{BB962C8B-B14F-4D97-AF65-F5344CB8AC3E}">
        <p14:creationId xmlns:p14="http://schemas.microsoft.com/office/powerpoint/2010/main" val="2890318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a:extLst>
              <a:ext uri="{FF2B5EF4-FFF2-40B4-BE49-F238E27FC236}">
                <a16:creationId xmlns:a16="http://schemas.microsoft.com/office/drawing/2014/main" id="{2691AD68-C999-F446-9257-1A263005E7C1}"/>
              </a:ext>
            </a:extLst>
          </p:cNvPr>
          <p:cNvSpPr>
            <a:spLocks noGrp="1" noRot="1" noChangeAspect="1" noChangeArrowheads="1" noTextEdit="1"/>
          </p:cNvSpPr>
          <p:nvPr>
            <p:ph type="sldImg"/>
          </p:nvPr>
        </p:nvSpPr>
        <p:spPr>
          <a:xfrm>
            <a:off x="381000" y="685800"/>
            <a:ext cx="6096000" cy="3429000"/>
          </a:xfrm>
          <a:ln/>
        </p:spPr>
      </p:sp>
      <p:sp>
        <p:nvSpPr>
          <p:cNvPr id="40962" name="Notes Placeholder 2">
            <a:extLst>
              <a:ext uri="{FF2B5EF4-FFF2-40B4-BE49-F238E27FC236}">
                <a16:creationId xmlns:a16="http://schemas.microsoft.com/office/drawing/2014/main" id="{F1A164B7-65B4-F44F-B3D3-C3B88762D7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lstStyle/>
          <a:p>
            <a:endParaRPr lang="en-US" altLang="en-US">
              <a:latin typeface="Arial" panose="020B0604020202020204" pitchFamily="34" charset="0"/>
            </a:endParaRPr>
          </a:p>
        </p:txBody>
      </p:sp>
      <p:sp>
        <p:nvSpPr>
          <p:cNvPr id="40963" name="Slide Number Placeholder 3">
            <a:extLst>
              <a:ext uri="{FF2B5EF4-FFF2-40B4-BE49-F238E27FC236}">
                <a16:creationId xmlns:a16="http://schemas.microsoft.com/office/drawing/2014/main" id="{375881B7-B4A3-BC4B-9071-BE2CF3B3A939}"/>
              </a:ext>
            </a:extLst>
          </p:cNvPr>
          <p:cNvSpPr txBox="1">
            <a:spLocks noGrp="1"/>
          </p:cNvSpPr>
          <p:nvPr/>
        </p:nvSpPr>
        <p:spPr bwMode="auto">
          <a:xfrm>
            <a:off x="3987800" y="8724900"/>
            <a:ext cx="3049588"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nchor="b"/>
          <a:lstStyle>
            <a:lvl1pPr algn="ctr" defTabSz="876300">
              <a:defRPr>
                <a:solidFill>
                  <a:schemeClr val="tx1"/>
                </a:solidFill>
                <a:latin typeface="Arial" panose="020B0604020202020204" pitchFamily="34" charset="0"/>
              </a:defRPr>
            </a:lvl1pPr>
            <a:lvl2pPr marL="712788" indent="-274638" algn="ctr" defTabSz="876300">
              <a:defRPr>
                <a:solidFill>
                  <a:schemeClr val="tx1"/>
                </a:solidFill>
                <a:latin typeface="Arial" panose="020B0604020202020204" pitchFamily="34" charset="0"/>
              </a:defRPr>
            </a:lvl2pPr>
            <a:lvl3pPr marL="1095375" indent="-219075" algn="ctr" defTabSz="876300">
              <a:defRPr>
                <a:solidFill>
                  <a:schemeClr val="tx1"/>
                </a:solidFill>
                <a:latin typeface="Arial" panose="020B0604020202020204" pitchFamily="34" charset="0"/>
              </a:defRPr>
            </a:lvl3pPr>
            <a:lvl4pPr marL="1535113" indent="-219075" algn="ctr" defTabSz="876300">
              <a:defRPr>
                <a:solidFill>
                  <a:schemeClr val="tx1"/>
                </a:solidFill>
                <a:latin typeface="Arial" panose="020B0604020202020204" pitchFamily="34" charset="0"/>
              </a:defRPr>
            </a:lvl4pPr>
            <a:lvl5pPr marL="1973263" indent="-219075" algn="ctr" defTabSz="876300">
              <a:defRPr>
                <a:solidFill>
                  <a:schemeClr val="tx1"/>
                </a:solidFill>
                <a:latin typeface="Arial" panose="020B0604020202020204" pitchFamily="34" charset="0"/>
              </a:defRPr>
            </a:lvl5pPr>
            <a:lvl6pPr marL="2430463" indent="-219075" algn="ctr" defTabSz="876300" eaLnBrk="0" fontAlgn="base" hangingPunct="0">
              <a:spcBef>
                <a:spcPct val="0"/>
              </a:spcBef>
              <a:spcAft>
                <a:spcPct val="0"/>
              </a:spcAft>
              <a:defRPr>
                <a:solidFill>
                  <a:schemeClr val="tx1"/>
                </a:solidFill>
                <a:latin typeface="Arial" panose="020B0604020202020204" pitchFamily="34" charset="0"/>
              </a:defRPr>
            </a:lvl6pPr>
            <a:lvl7pPr marL="2887663" indent="-219075" algn="ctr" defTabSz="876300" eaLnBrk="0" fontAlgn="base" hangingPunct="0">
              <a:spcBef>
                <a:spcPct val="0"/>
              </a:spcBef>
              <a:spcAft>
                <a:spcPct val="0"/>
              </a:spcAft>
              <a:defRPr>
                <a:solidFill>
                  <a:schemeClr val="tx1"/>
                </a:solidFill>
                <a:latin typeface="Arial" panose="020B0604020202020204" pitchFamily="34" charset="0"/>
              </a:defRPr>
            </a:lvl7pPr>
            <a:lvl8pPr marL="3344863" indent="-219075" algn="ctr" defTabSz="876300" eaLnBrk="0" fontAlgn="base" hangingPunct="0">
              <a:spcBef>
                <a:spcPct val="0"/>
              </a:spcBef>
              <a:spcAft>
                <a:spcPct val="0"/>
              </a:spcAft>
              <a:defRPr>
                <a:solidFill>
                  <a:schemeClr val="tx1"/>
                </a:solidFill>
                <a:latin typeface="Arial" panose="020B0604020202020204" pitchFamily="34" charset="0"/>
              </a:defRPr>
            </a:lvl8pPr>
            <a:lvl9pPr marL="3802063" indent="-219075" algn="ctr" defTabSz="8763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A9C2FD9B-2875-9F47-9F4B-4D1EA17513D7}" type="slidenum">
              <a:rPr lang="en-US" altLang="en-US" sz="1200"/>
              <a:pPr algn="r" eaLnBrk="1" hangingPunct="1"/>
              <a:t>3</a:t>
            </a:fld>
            <a:endParaRPr lang="en-US" altLang="en-US" sz="1200"/>
          </a:p>
        </p:txBody>
      </p:sp>
    </p:spTree>
    <p:extLst>
      <p:ext uri="{BB962C8B-B14F-4D97-AF65-F5344CB8AC3E}">
        <p14:creationId xmlns:p14="http://schemas.microsoft.com/office/powerpoint/2010/main" val="601731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a:extLst>
              <a:ext uri="{FF2B5EF4-FFF2-40B4-BE49-F238E27FC236}">
                <a16:creationId xmlns:a16="http://schemas.microsoft.com/office/drawing/2014/main" id="{EC30C5AB-02AD-EB44-B021-F4AD0FE6FBF2}"/>
              </a:ext>
            </a:extLst>
          </p:cNvPr>
          <p:cNvSpPr txBox="1">
            <a:spLocks noGrp="1" noChangeArrowheads="1"/>
          </p:cNvSpPr>
          <p:nvPr/>
        </p:nvSpPr>
        <p:spPr bwMode="auto">
          <a:xfrm>
            <a:off x="3987800" y="8724900"/>
            <a:ext cx="3049588"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AFD72F09-5D9C-AA4B-9FE8-0928E6888B7C}" type="slidenum">
              <a:rPr lang="en-US" altLang="en-US" sz="1200"/>
              <a:pPr algn="r" eaLnBrk="1" hangingPunct="1"/>
              <a:t>4</a:t>
            </a:fld>
            <a:endParaRPr lang="en-US" altLang="en-US" sz="1200"/>
          </a:p>
        </p:txBody>
      </p:sp>
      <p:sp>
        <p:nvSpPr>
          <p:cNvPr id="43010" name="Rectangle 2">
            <a:extLst>
              <a:ext uri="{FF2B5EF4-FFF2-40B4-BE49-F238E27FC236}">
                <a16:creationId xmlns:a16="http://schemas.microsoft.com/office/drawing/2014/main" id="{1941CC0A-4E14-E045-A55D-3B538AADD27F}"/>
              </a:ext>
            </a:extLst>
          </p:cNvPr>
          <p:cNvSpPr>
            <a:spLocks noGrp="1" noRot="1" noChangeAspect="1" noChangeArrowheads="1" noTextEdit="1"/>
          </p:cNvSpPr>
          <p:nvPr>
            <p:ph type="sldImg"/>
          </p:nvPr>
        </p:nvSpPr>
        <p:spPr>
          <a:xfrm>
            <a:off x="458788" y="688975"/>
            <a:ext cx="6122987" cy="3444875"/>
          </a:xfrm>
          <a:ln/>
        </p:spPr>
      </p:sp>
      <p:sp>
        <p:nvSpPr>
          <p:cNvPr id="43011" name="Rectangle 3">
            <a:extLst>
              <a:ext uri="{FF2B5EF4-FFF2-40B4-BE49-F238E27FC236}">
                <a16:creationId xmlns:a16="http://schemas.microsoft.com/office/drawing/2014/main" id="{AEE132D8-58EB-6D44-BB57-0A5CF04C5F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061572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fld id="{F6F9E314-5CA5-9043-97DF-2DA186874F47}" type="datetime1">
              <a:rPr lang="en-US" smtClean="0"/>
              <a:pPr/>
              <a:t>5/16/26</a:t>
            </a:fld>
            <a:endParaRPr lang="en-US"/>
          </a:p>
        </p:txBody>
      </p:sp>
      <p:sp>
        <p:nvSpPr>
          <p:cNvPr id="5" name="Slide Number Placeholder 4"/>
          <p:cNvSpPr>
            <a:spLocks noGrp="1"/>
          </p:cNvSpPr>
          <p:nvPr>
            <p:ph type="sldNum" sz="quarter" idx="5"/>
          </p:nvPr>
        </p:nvSpPr>
        <p:spPr/>
        <p:txBody>
          <a:bodyPr/>
          <a:lstStyle/>
          <a:p>
            <a:fld id="{1E4DC66B-5A4D-704C-951F-C2EEB6AF22EF}" type="slidenum">
              <a:rPr lang="en-US" smtClean="0"/>
              <a:pPr/>
              <a:t>7</a:t>
            </a:fld>
            <a:endParaRPr lang="en-US"/>
          </a:p>
        </p:txBody>
      </p:sp>
    </p:spTree>
    <p:extLst>
      <p:ext uri="{BB962C8B-B14F-4D97-AF65-F5344CB8AC3E}">
        <p14:creationId xmlns:p14="http://schemas.microsoft.com/office/powerpoint/2010/main" val="2430368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b="0" i="0" u="none" strike="noStrike" dirty="0">
                <a:solidFill>
                  <a:srgbClr val="3F4350"/>
                </a:solidFill>
                <a:effectLst/>
                <a:latin typeface="Open Sans" panose="020B0606030504020204" pitchFamily="34" charset="0"/>
              </a:rPr>
              <a:t>typical A’ that decays in FASER has ~</a:t>
            </a:r>
            <a:r>
              <a:rPr lang="en-GB" b="0" i="0" u="none" strike="noStrike" dirty="0" err="1">
                <a:solidFill>
                  <a:srgbClr val="3F4350"/>
                </a:solidFill>
                <a:effectLst/>
                <a:latin typeface="Open Sans" panose="020B0606030504020204" pitchFamily="34" charset="0"/>
              </a:rPr>
              <a:t>TeV</a:t>
            </a:r>
            <a:r>
              <a:rPr lang="en-GB" b="0" i="0" u="none" strike="noStrike" dirty="0">
                <a:solidFill>
                  <a:srgbClr val="3F4350"/>
                </a:solidFill>
                <a:effectLst/>
                <a:latin typeface="Open Sans" panose="020B0606030504020204" pitchFamily="34" charset="0"/>
              </a:rPr>
              <a:t> energy</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D4BBD6A1-8BC1-D143-AC14-3460D1BD1A4C}" type="slidenum">
              <a:rPr lang="en-GB" smtClean="0"/>
              <a:t>24</a:t>
            </a:fld>
            <a:endParaRPr lang="en-GB"/>
          </a:p>
        </p:txBody>
      </p:sp>
    </p:spTree>
    <p:extLst>
      <p:ext uri="{BB962C8B-B14F-4D97-AF65-F5344CB8AC3E}">
        <p14:creationId xmlns:p14="http://schemas.microsoft.com/office/powerpoint/2010/main" val="311085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F6F9E314-5CA5-9043-97DF-2DA186874F47}" type="datetime1">
              <a:rPr lang="en-US" smtClean="0"/>
              <a:pPr/>
              <a:t>5/16/26</a:t>
            </a:fld>
            <a:endParaRPr lang="en-US"/>
          </a:p>
        </p:txBody>
      </p:sp>
      <p:sp>
        <p:nvSpPr>
          <p:cNvPr id="5" name="Slide Number Placeholder 4"/>
          <p:cNvSpPr>
            <a:spLocks noGrp="1"/>
          </p:cNvSpPr>
          <p:nvPr>
            <p:ph type="sldNum" sz="quarter" idx="5"/>
          </p:nvPr>
        </p:nvSpPr>
        <p:spPr/>
        <p:txBody>
          <a:bodyPr/>
          <a:lstStyle/>
          <a:p>
            <a:fld id="{1E4DC66B-5A4D-704C-951F-C2EEB6AF22EF}" type="slidenum">
              <a:rPr lang="en-US" smtClean="0"/>
              <a:pPr/>
              <a:t>26</a:t>
            </a:fld>
            <a:endParaRPr lang="en-US"/>
          </a:p>
        </p:txBody>
      </p:sp>
    </p:spTree>
    <p:extLst>
      <p:ext uri="{BB962C8B-B14F-4D97-AF65-F5344CB8AC3E}">
        <p14:creationId xmlns:p14="http://schemas.microsoft.com/office/powerpoint/2010/main" val="1887613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75BB9-5606-EBB0-CDC1-4C944A08CB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9A8862-B4E0-CB8F-C2AB-D079D327B1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75E1B9-8ED6-16C8-8905-1157EDF9468C}"/>
              </a:ext>
            </a:extLst>
          </p:cNvPr>
          <p:cNvSpPr>
            <a:spLocks noGrp="1"/>
          </p:cNvSpPr>
          <p:nvPr>
            <p:ph type="body" idx="1"/>
          </p:nvPr>
        </p:nvSpPr>
        <p:spPr/>
        <p:txBody>
          <a:bodyPr/>
          <a:lstStyle/>
          <a:p>
            <a:r>
              <a:rPr lang="fr-FR" dirty="0"/>
              <a:t>All </a:t>
            </a:r>
            <a:r>
              <a:rPr lang="fr-FR" dirty="0" err="1"/>
              <a:t>these</a:t>
            </a:r>
            <a:r>
              <a:rPr lang="fr-FR" dirty="0"/>
              <a:t> </a:t>
            </a:r>
            <a:r>
              <a:rPr lang="fr-FR" dirty="0" err="1"/>
              <a:t>elements</a:t>
            </a:r>
            <a:r>
              <a:rPr lang="fr-FR" dirty="0"/>
              <a:t>: civil engineering design, buildings, services </a:t>
            </a:r>
            <a:r>
              <a:rPr lang="fr-FR" dirty="0" err="1"/>
              <a:t>from</a:t>
            </a:r>
            <a:r>
              <a:rPr lang="fr-FR" dirty="0"/>
              <a:t> the design offices, </a:t>
            </a:r>
            <a:r>
              <a:rPr lang="fr-FR" dirty="0" err="1"/>
              <a:t>safety</a:t>
            </a:r>
            <a:r>
              <a:rPr lang="fr-FR" dirty="0"/>
              <a:t> </a:t>
            </a:r>
            <a:r>
              <a:rPr lang="fr-FR" dirty="0" err="1"/>
              <a:t>elements</a:t>
            </a:r>
            <a:r>
              <a:rPr lang="fr-FR" dirty="0"/>
              <a:t>, </a:t>
            </a:r>
            <a:r>
              <a:rPr lang="fr-FR" dirty="0" err="1"/>
              <a:t>experiments</a:t>
            </a:r>
            <a:r>
              <a:rPr lang="fr-FR" dirty="0"/>
              <a:t> 3D </a:t>
            </a:r>
            <a:r>
              <a:rPr lang="fr-FR" dirty="0" err="1"/>
              <a:t>models</a:t>
            </a:r>
            <a:r>
              <a:rPr lang="fr-FR" dirty="0"/>
              <a:t> and </a:t>
            </a:r>
            <a:r>
              <a:rPr lang="fr-FR" dirty="0" err="1"/>
              <a:t>so</a:t>
            </a:r>
            <a:r>
              <a:rPr lang="fr-FR" dirty="0"/>
              <a:t> </a:t>
            </a:r>
            <a:r>
              <a:rPr lang="fr-FR" dirty="0" err="1"/>
              <a:t>much</a:t>
            </a:r>
            <a:r>
              <a:rPr lang="fr-FR" dirty="0"/>
              <a:t> more </a:t>
            </a:r>
            <a:r>
              <a:rPr lang="fr-FR" dirty="0" err="1"/>
              <a:t>need</a:t>
            </a:r>
            <a:r>
              <a:rPr lang="fr-FR" dirty="0"/>
              <a:t> to </a:t>
            </a:r>
            <a:r>
              <a:rPr lang="fr-FR" dirty="0" err="1"/>
              <a:t>be</a:t>
            </a:r>
            <a:r>
              <a:rPr lang="fr-FR" dirty="0"/>
              <a:t> </a:t>
            </a:r>
            <a:r>
              <a:rPr lang="fr-FR" dirty="0" err="1"/>
              <a:t>integrated</a:t>
            </a:r>
            <a:r>
              <a:rPr lang="fr-FR" dirty="0"/>
              <a:t> in the FPF model.</a:t>
            </a:r>
          </a:p>
          <a:p>
            <a:r>
              <a:rPr lang="fr-FR" dirty="0"/>
              <a:t>This </a:t>
            </a:r>
            <a:r>
              <a:rPr lang="fr-FR" dirty="0" err="1"/>
              <a:t>is</a:t>
            </a:r>
            <a:r>
              <a:rPr lang="fr-FR" dirty="0"/>
              <a:t> </a:t>
            </a:r>
            <a:r>
              <a:rPr lang="fr-FR" dirty="0" err="1"/>
              <a:t>necessary</a:t>
            </a:r>
            <a:r>
              <a:rPr lang="fr-FR" dirty="0"/>
              <a:t> to </a:t>
            </a:r>
            <a:r>
              <a:rPr lang="fr-FR" dirty="0" err="1"/>
              <a:t>work</a:t>
            </a:r>
            <a:r>
              <a:rPr lang="fr-FR" dirty="0"/>
              <a:t> </a:t>
            </a:r>
            <a:r>
              <a:rPr lang="fr-FR" dirty="0" err="1"/>
              <a:t>together</a:t>
            </a:r>
            <a:r>
              <a:rPr lang="fr-FR" dirty="0"/>
              <a:t> and </a:t>
            </a:r>
            <a:r>
              <a:rPr lang="fr-FR" dirty="0" err="1"/>
              <a:t>make</a:t>
            </a:r>
            <a:r>
              <a:rPr lang="fr-FR" dirty="0"/>
              <a:t> a </a:t>
            </a:r>
            <a:r>
              <a:rPr lang="fr-FR" dirty="0" err="1"/>
              <a:t>concrete</a:t>
            </a:r>
            <a:r>
              <a:rPr lang="fr-FR" dirty="0"/>
              <a:t> </a:t>
            </a:r>
            <a:r>
              <a:rPr lang="fr-FR" dirty="0" err="1"/>
              <a:t>project</a:t>
            </a:r>
            <a:r>
              <a:rPr lang="fr-FR" dirty="0"/>
              <a:t>.</a:t>
            </a:r>
            <a:endParaRPr lang="en-GB" dirty="0"/>
          </a:p>
        </p:txBody>
      </p:sp>
      <p:sp>
        <p:nvSpPr>
          <p:cNvPr id="4" name="Slide Number Placeholder 3">
            <a:extLst>
              <a:ext uri="{FF2B5EF4-FFF2-40B4-BE49-F238E27FC236}">
                <a16:creationId xmlns:a16="http://schemas.microsoft.com/office/drawing/2014/main" id="{577F039C-9C9E-7217-CA9C-A94838DAB779}"/>
              </a:ext>
            </a:extLst>
          </p:cNvPr>
          <p:cNvSpPr>
            <a:spLocks noGrp="1"/>
          </p:cNvSpPr>
          <p:nvPr>
            <p:ph type="sldNum" sz="quarter" idx="5"/>
          </p:nvPr>
        </p:nvSpPr>
        <p:spPr/>
        <p:txBody>
          <a:bodyPr/>
          <a:lstStyle/>
          <a:p>
            <a:fld id="{C25EF383-93A3-4415-96AC-9CB8B7D657A1}" type="slidenum">
              <a:rPr lang="en-GB" smtClean="0"/>
              <a:t>44</a:t>
            </a:fld>
            <a:endParaRPr lang="en-GB"/>
          </a:p>
        </p:txBody>
      </p:sp>
    </p:spTree>
    <p:extLst>
      <p:ext uri="{BB962C8B-B14F-4D97-AF65-F5344CB8AC3E}">
        <p14:creationId xmlns:p14="http://schemas.microsoft.com/office/powerpoint/2010/main" val="1917247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684A4-4455-7B24-03EC-1162127C30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8150D9-1FFA-0F0C-C339-66C73477EA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D6A283-8BBA-7242-BDE0-AA02A072E4D8}"/>
              </a:ext>
            </a:extLst>
          </p:cNvPr>
          <p:cNvSpPr>
            <a:spLocks noGrp="1"/>
          </p:cNvSpPr>
          <p:nvPr>
            <p:ph type="body" idx="1"/>
          </p:nvPr>
        </p:nvSpPr>
        <p:spPr/>
        <p:txBody>
          <a:bodyPr/>
          <a:lstStyle/>
          <a:p>
            <a:r>
              <a:rPr lang="fr-FR" dirty="0"/>
              <a:t>All </a:t>
            </a:r>
            <a:r>
              <a:rPr lang="fr-FR" dirty="0" err="1"/>
              <a:t>these</a:t>
            </a:r>
            <a:r>
              <a:rPr lang="fr-FR" dirty="0"/>
              <a:t> </a:t>
            </a:r>
            <a:r>
              <a:rPr lang="fr-FR" dirty="0" err="1"/>
              <a:t>elements</a:t>
            </a:r>
            <a:r>
              <a:rPr lang="fr-FR" dirty="0"/>
              <a:t>: civil engineering design, buildings, services </a:t>
            </a:r>
            <a:r>
              <a:rPr lang="fr-FR" dirty="0" err="1"/>
              <a:t>from</a:t>
            </a:r>
            <a:r>
              <a:rPr lang="fr-FR" dirty="0"/>
              <a:t> the design offices, </a:t>
            </a:r>
            <a:r>
              <a:rPr lang="fr-FR" dirty="0" err="1"/>
              <a:t>safety</a:t>
            </a:r>
            <a:r>
              <a:rPr lang="fr-FR" dirty="0"/>
              <a:t> </a:t>
            </a:r>
            <a:r>
              <a:rPr lang="fr-FR" dirty="0" err="1"/>
              <a:t>elements</a:t>
            </a:r>
            <a:r>
              <a:rPr lang="fr-FR" dirty="0"/>
              <a:t>, </a:t>
            </a:r>
            <a:r>
              <a:rPr lang="fr-FR" dirty="0" err="1"/>
              <a:t>experiments</a:t>
            </a:r>
            <a:r>
              <a:rPr lang="fr-FR" dirty="0"/>
              <a:t> 3D </a:t>
            </a:r>
            <a:r>
              <a:rPr lang="fr-FR" dirty="0" err="1"/>
              <a:t>models</a:t>
            </a:r>
            <a:r>
              <a:rPr lang="fr-FR" dirty="0"/>
              <a:t> and </a:t>
            </a:r>
            <a:r>
              <a:rPr lang="fr-FR" dirty="0" err="1"/>
              <a:t>so</a:t>
            </a:r>
            <a:r>
              <a:rPr lang="fr-FR" dirty="0"/>
              <a:t> </a:t>
            </a:r>
            <a:r>
              <a:rPr lang="fr-FR" dirty="0" err="1"/>
              <a:t>much</a:t>
            </a:r>
            <a:r>
              <a:rPr lang="fr-FR" dirty="0"/>
              <a:t> more </a:t>
            </a:r>
            <a:r>
              <a:rPr lang="fr-FR" dirty="0" err="1"/>
              <a:t>need</a:t>
            </a:r>
            <a:r>
              <a:rPr lang="fr-FR" dirty="0"/>
              <a:t> to </a:t>
            </a:r>
            <a:r>
              <a:rPr lang="fr-FR" dirty="0" err="1"/>
              <a:t>be</a:t>
            </a:r>
            <a:r>
              <a:rPr lang="fr-FR" dirty="0"/>
              <a:t> </a:t>
            </a:r>
            <a:r>
              <a:rPr lang="fr-FR" dirty="0" err="1"/>
              <a:t>integrated</a:t>
            </a:r>
            <a:r>
              <a:rPr lang="fr-FR" dirty="0"/>
              <a:t> in the FPF model.</a:t>
            </a:r>
          </a:p>
          <a:p>
            <a:r>
              <a:rPr lang="fr-FR" dirty="0"/>
              <a:t>This </a:t>
            </a:r>
            <a:r>
              <a:rPr lang="fr-FR" dirty="0" err="1"/>
              <a:t>is</a:t>
            </a:r>
            <a:r>
              <a:rPr lang="fr-FR" dirty="0"/>
              <a:t> </a:t>
            </a:r>
            <a:r>
              <a:rPr lang="fr-FR" dirty="0" err="1"/>
              <a:t>necessary</a:t>
            </a:r>
            <a:r>
              <a:rPr lang="fr-FR" dirty="0"/>
              <a:t> to </a:t>
            </a:r>
            <a:r>
              <a:rPr lang="fr-FR" dirty="0" err="1"/>
              <a:t>work</a:t>
            </a:r>
            <a:r>
              <a:rPr lang="fr-FR" dirty="0"/>
              <a:t> </a:t>
            </a:r>
            <a:r>
              <a:rPr lang="fr-FR" dirty="0" err="1"/>
              <a:t>together</a:t>
            </a:r>
            <a:r>
              <a:rPr lang="fr-FR" dirty="0"/>
              <a:t> and </a:t>
            </a:r>
            <a:r>
              <a:rPr lang="fr-FR" dirty="0" err="1"/>
              <a:t>make</a:t>
            </a:r>
            <a:r>
              <a:rPr lang="fr-FR" dirty="0"/>
              <a:t> a </a:t>
            </a:r>
            <a:r>
              <a:rPr lang="fr-FR" dirty="0" err="1"/>
              <a:t>concrete</a:t>
            </a:r>
            <a:r>
              <a:rPr lang="fr-FR" dirty="0"/>
              <a:t> </a:t>
            </a:r>
            <a:r>
              <a:rPr lang="fr-FR" dirty="0" err="1"/>
              <a:t>project</a:t>
            </a:r>
            <a:r>
              <a:rPr lang="fr-FR" dirty="0"/>
              <a:t>.</a:t>
            </a:r>
            <a:endParaRPr lang="en-GB" dirty="0"/>
          </a:p>
        </p:txBody>
      </p:sp>
      <p:sp>
        <p:nvSpPr>
          <p:cNvPr id="4" name="Slide Number Placeholder 3">
            <a:extLst>
              <a:ext uri="{FF2B5EF4-FFF2-40B4-BE49-F238E27FC236}">
                <a16:creationId xmlns:a16="http://schemas.microsoft.com/office/drawing/2014/main" id="{A20F3ABC-0D9B-BAE2-5D0F-777A7E335A8F}"/>
              </a:ext>
            </a:extLst>
          </p:cNvPr>
          <p:cNvSpPr>
            <a:spLocks noGrp="1"/>
          </p:cNvSpPr>
          <p:nvPr>
            <p:ph type="sldNum" sz="quarter" idx="5"/>
          </p:nvPr>
        </p:nvSpPr>
        <p:spPr/>
        <p:txBody>
          <a:bodyPr/>
          <a:lstStyle/>
          <a:p>
            <a:fld id="{C25EF383-93A3-4415-96AC-9CB8B7D657A1}" type="slidenum">
              <a:rPr lang="en-GB" smtClean="0"/>
              <a:t>45</a:t>
            </a:fld>
            <a:endParaRPr lang="en-GB"/>
          </a:p>
        </p:txBody>
      </p:sp>
    </p:spTree>
    <p:extLst>
      <p:ext uri="{BB962C8B-B14F-4D97-AF65-F5344CB8AC3E}">
        <p14:creationId xmlns:p14="http://schemas.microsoft.com/office/powerpoint/2010/main" val="10225957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err="1"/>
              <a:t>Here</a:t>
            </a:r>
            <a:r>
              <a:rPr lang="fr-FR" dirty="0"/>
              <a:t> </a:t>
            </a:r>
            <a:r>
              <a:rPr lang="fr-FR" dirty="0" err="1"/>
              <a:t>is</a:t>
            </a:r>
            <a:r>
              <a:rPr lang="fr-FR" dirty="0"/>
              <a:t> the </a:t>
            </a:r>
            <a:r>
              <a:rPr lang="en-GB" dirty="0"/>
              <a:t>baseline layout of detectors in the FPF cavern.</a:t>
            </a:r>
          </a:p>
          <a:p>
            <a:r>
              <a:rPr lang="en-GB" dirty="0"/>
              <a:t>All these detectors are </a:t>
            </a:r>
            <a:r>
              <a:rPr lang="en-GB" dirty="0" err="1"/>
              <a:t>centered</a:t>
            </a:r>
            <a:r>
              <a:rPr lang="en-GB" dirty="0"/>
              <a:t> on the beam axis line-of-sight.</a:t>
            </a:r>
          </a:p>
        </p:txBody>
      </p:sp>
      <p:sp>
        <p:nvSpPr>
          <p:cNvPr id="4" name="Slide Number Placeholder 3"/>
          <p:cNvSpPr>
            <a:spLocks noGrp="1"/>
          </p:cNvSpPr>
          <p:nvPr>
            <p:ph type="sldNum" sz="quarter" idx="5"/>
          </p:nvPr>
        </p:nvSpPr>
        <p:spPr/>
        <p:txBody>
          <a:bodyPr/>
          <a:lstStyle/>
          <a:p>
            <a:fld id="{C25EF383-93A3-4415-96AC-9CB8B7D657A1}" type="slidenum">
              <a:rPr lang="en-GB" smtClean="0"/>
              <a:t>46</a:t>
            </a:fld>
            <a:endParaRPr lang="en-GB"/>
          </a:p>
        </p:txBody>
      </p:sp>
    </p:spTree>
    <p:extLst>
      <p:ext uri="{BB962C8B-B14F-4D97-AF65-F5344CB8AC3E}">
        <p14:creationId xmlns:p14="http://schemas.microsoft.com/office/powerpoint/2010/main" val="3769725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0049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28555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550"/>
            </a:lvl1pPr>
          </a:lstStyle>
          <a:p>
            <a:r>
              <a:rPr lang="en-GB"/>
              <a:t>Click to edit Master title style</a:t>
            </a:r>
            <a:endParaRPr lang="en-GB" dirty="0"/>
          </a:p>
        </p:txBody>
      </p:sp>
      <p:sp>
        <p:nvSpPr>
          <p:cNvPr id="3" name="Content Placeholder 2"/>
          <p:cNvSpPr>
            <a:spLocks noGrp="1"/>
          </p:cNvSpPr>
          <p:nvPr>
            <p:ph idx="1"/>
          </p:nvPr>
        </p:nvSpPr>
        <p:spPr/>
        <p:txBody>
          <a:bodyPr/>
          <a:lstStyle>
            <a:lvl1pPr>
              <a:buClr>
                <a:schemeClr val="accent4"/>
              </a:buClr>
              <a:defRPr/>
            </a:lvl1pPr>
            <a:lvl2pPr>
              <a:buClr>
                <a:schemeClr val="accent4"/>
              </a:buClr>
              <a:defRPr/>
            </a:lvl2pPr>
            <a:lvl3pPr>
              <a:buClr>
                <a:schemeClr val="accent4"/>
              </a:buClr>
              <a:defRPr>
                <a:solidFill>
                  <a:schemeClr val="accent3">
                    <a:lumMod val="75000"/>
                  </a:schemeClr>
                </a:solidFill>
              </a:defRPr>
            </a:lvl3pPr>
          </a:lstStyle>
          <a:p>
            <a:pPr lvl="0"/>
            <a:r>
              <a:rPr lang="en-GB" dirty="0"/>
              <a:t>Click to edit Master text styles</a:t>
            </a:r>
          </a:p>
          <a:p>
            <a:pPr lvl="1"/>
            <a:r>
              <a:rPr lang="en-GB" dirty="0"/>
              <a:t>Second level</a:t>
            </a:r>
          </a:p>
          <a:p>
            <a:pPr lvl="2"/>
            <a:r>
              <a:rPr lang="en-GB" dirty="0"/>
              <a:t>Third level</a:t>
            </a:r>
          </a:p>
        </p:txBody>
      </p:sp>
      <p:sp>
        <p:nvSpPr>
          <p:cNvPr id="4" name="Date Placeholder 3"/>
          <p:cNvSpPr>
            <a:spLocks noGrp="1"/>
          </p:cNvSpPr>
          <p:nvPr>
            <p:ph type="dt" sz="half" idx="10"/>
          </p:nvPr>
        </p:nvSpPr>
        <p:spPr/>
        <p:txBody>
          <a:bodyPr/>
          <a:lstStyle/>
          <a:p>
            <a:fld id="{46DB246B-C8AA-AE43-942F-96B1506A1296}" type="datetime1">
              <a:rPr lang="en-GB" smtClean="0"/>
              <a:t>16/05/2026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CD9598-3AC8-0F44-9366-CD3A2FEFAADC}" type="slidenum">
              <a:rPr lang="en-GB" smtClean="0"/>
              <a:t>‹#›</a:t>
            </a:fld>
            <a:endParaRPr lang="en-GB"/>
          </a:p>
        </p:txBody>
      </p:sp>
      <p:sp>
        <p:nvSpPr>
          <p:cNvPr id="7" name="Subtitle 2"/>
          <p:cNvSpPr>
            <a:spLocks noGrp="1"/>
          </p:cNvSpPr>
          <p:nvPr>
            <p:ph type="subTitle" idx="13"/>
          </p:nvPr>
        </p:nvSpPr>
        <p:spPr>
          <a:xfrm>
            <a:off x="73578" y="591176"/>
            <a:ext cx="11918724" cy="239142"/>
          </a:xfrm>
        </p:spPr>
        <p:txBody>
          <a:bodyPr>
            <a:normAutofit/>
          </a:bodyPr>
          <a:lstStyle>
            <a:lvl1pPr marL="0" indent="0" algn="l">
              <a:buNone/>
              <a:defRPr sz="1050">
                <a:solidFill>
                  <a:schemeClr val="accent4"/>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GB" dirty="0"/>
          </a:p>
        </p:txBody>
      </p:sp>
    </p:spTree>
    <p:extLst>
      <p:ext uri="{BB962C8B-B14F-4D97-AF65-F5344CB8AC3E}">
        <p14:creationId xmlns:p14="http://schemas.microsoft.com/office/powerpoint/2010/main" val="263581799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727200" y="168276"/>
            <a:ext cx="9144000" cy="441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990600"/>
            <a:ext cx="10972800" cy="5392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Box 23"/>
          <p:cNvSpPr txBox="1">
            <a:spLocks noChangeArrowheads="1"/>
          </p:cNvSpPr>
          <p:nvPr/>
        </p:nvSpPr>
        <p:spPr bwMode="auto">
          <a:xfrm>
            <a:off x="10883900" y="6138864"/>
            <a:ext cx="601133" cy="244475"/>
          </a:xfrm>
          <a:prstGeom prst="rect">
            <a:avLst/>
          </a:prstGeom>
          <a:noFill/>
          <a:ln w="9525">
            <a:noFill/>
            <a:miter lim="800000"/>
            <a:headEnd/>
            <a:tailEnd/>
          </a:ln>
          <a:effectLst/>
        </p:spPr>
        <p:txBody>
          <a:bodyPr>
            <a:spAutoFit/>
          </a:bodyPr>
          <a:lstStyle/>
          <a:p>
            <a:pPr algn="ctr" defTabSz="914400">
              <a:defRPr/>
            </a:pPr>
            <a:endParaRPr lang="en-US" sz="1000">
              <a:solidFill>
                <a:srgbClr val="000000"/>
              </a:solidFill>
              <a:latin typeface="+mn-lt"/>
              <a:ea typeface="ＭＳ Ｐゴシック" pitchFamily="-108" charset="-128"/>
              <a:cs typeface="ＭＳ Ｐゴシック" pitchFamily="-108" charset="-128"/>
            </a:endParaRPr>
          </a:p>
        </p:txBody>
      </p:sp>
      <p:sp>
        <p:nvSpPr>
          <p:cNvPr id="8" name="Line 28"/>
          <p:cNvSpPr>
            <a:spLocks noChangeShapeType="1"/>
          </p:cNvSpPr>
          <p:nvPr/>
        </p:nvSpPr>
        <p:spPr bwMode="auto">
          <a:xfrm>
            <a:off x="406401" y="715963"/>
            <a:ext cx="11298767" cy="0"/>
          </a:xfrm>
          <a:prstGeom prst="line">
            <a:avLst/>
          </a:prstGeom>
          <a:noFill/>
          <a:ln w="57150">
            <a:solidFill>
              <a:srgbClr val="0B4599"/>
            </a:solidFill>
            <a:round/>
            <a:headEnd/>
            <a:tailEnd/>
          </a:ln>
          <a:effectLst/>
        </p:spPr>
        <p:txBody>
          <a:bodyPr/>
          <a:lstStyle/>
          <a:p>
            <a:pPr algn="ctr" defTabSz="914400">
              <a:defRPr/>
            </a:pPr>
            <a:endParaRPr lang="en-US">
              <a:solidFill>
                <a:srgbClr val="000000"/>
              </a:solidFill>
              <a:latin typeface="+mn-lt"/>
              <a:ea typeface="ＭＳ Ｐゴシック" pitchFamily="-106" charset="-128"/>
              <a:cs typeface="ＭＳ Ｐゴシック" pitchFamily="-106" charset="-128"/>
            </a:endParaRPr>
          </a:p>
        </p:txBody>
      </p:sp>
      <p:sp>
        <p:nvSpPr>
          <p:cNvPr id="9" name="Rectangle 4"/>
          <p:cNvSpPr txBox="1">
            <a:spLocks noChangeArrowheads="1"/>
          </p:cNvSpPr>
          <p:nvPr/>
        </p:nvSpPr>
        <p:spPr>
          <a:xfrm>
            <a:off x="135467" y="6513514"/>
            <a:ext cx="2540000" cy="322262"/>
          </a:xfrm>
          <a:prstGeom prst="rect">
            <a:avLst/>
          </a:prstGeom>
          <a:ln/>
        </p:spPr>
        <p:txBody>
          <a:bodyPr/>
          <a:lstStyle>
            <a:lvl1pPr>
              <a:defRPr sz="1200">
                <a:solidFill>
                  <a:srgbClr val="0000FF"/>
                </a:solidFill>
              </a:defRPr>
            </a:lvl1pPr>
          </a:lstStyle>
          <a:p>
            <a:pPr fontAlgn="auto">
              <a:spcBef>
                <a:spcPts val="0"/>
              </a:spcBef>
              <a:spcAft>
                <a:spcPts val="0"/>
              </a:spcAft>
              <a:defRPr/>
            </a:pPr>
            <a:r>
              <a:rPr lang="en-US" sz="1200" baseline="0" dirty="0">
                <a:solidFill>
                  <a:schemeClr val="tx1">
                    <a:lumMod val="50000"/>
                    <a:lumOff val="50000"/>
                  </a:schemeClr>
                </a:solidFill>
                <a:latin typeface="+mn-lt"/>
                <a:ea typeface="+mn-ea"/>
                <a:cs typeface="+mn-cs"/>
              </a:rPr>
              <a:t>29 Apr 2026</a:t>
            </a:r>
            <a:endParaRPr lang="en-US" sz="1200" dirty="0">
              <a:solidFill>
                <a:schemeClr val="tx1">
                  <a:lumMod val="50000"/>
                  <a:lumOff val="50000"/>
                </a:schemeClr>
              </a:solidFill>
              <a:latin typeface="+mn-lt"/>
              <a:ea typeface="+mn-ea"/>
              <a:cs typeface="+mn-cs"/>
            </a:endParaRPr>
          </a:p>
        </p:txBody>
      </p:sp>
      <p:sp>
        <p:nvSpPr>
          <p:cNvPr id="10" name="Rectangle 5"/>
          <p:cNvSpPr txBox="1">
            <a:spLocks noChangeArrowheads="1"/>
          </p:cNvSpPr>
          <p:nvPr/>
        </p:nvSpPr>
        <p:spPr>
          <a:xfrm>
            <a:off x="5283200" y="6542088"/>
            <a:ext cx="3860800" cy="290512"/>
          </a:xfrm>
          <a:prstGeom prst="rect">
            <a:avLst/>
          </a:prstGeom>
          <a:ln/>
        </p:spPr>
        <p:txBody>
          <a:bodyPr/>
          <a:lstStyle>
            <a:lvl1pPr>
              <a:defRPr sz="1200">
                <a:solidFill>
                  <a:srgbClr val="0000FF"/>
                </a:solidFill>
              </a:defRPr>
            </a:lvl1pPr>
          </a:lstStyle>
          <a:p>
            <a:pPr fontAlgn="auto">
              <a:spcBef>
                <a:spcPts val="0"/>
              </a:spcBef>
              <a:spcAft>
                <a:spcPts val="0"/>
              </a:spcAft>
              <a:defRPr/>
            </a:pPr>
            <a:r>
              <a:rPr lang="en-US" sz="1200" dirty="0">
                <a:latin typeface="+mn-lt"/>
                <a:ea typeface="+mn-ea"/>
                <a:cs typeface="+mn-cs"/>
              </a:rPr>
              <a:t> </a:t>
            </a:r>
          </a:p>
        </p:txBody>
      </p:sp>
      <p:sp>
        <p:nvSpPr>
          <p:cNvPr id="11" name="Rectangle 6"/>
          <p:cNvSpPr txBox="1">
            <a:spLocks noChangeArrowheads="1"/>
          </p:cNvSpPr>
          <p:nvPr/>
        </p:nvSpPr>
        <p:spPr>
          <a:xfrm>
            <a:off x="9364133" y="6535738"/>
            <a:ext cx="2540000" cy="322262"/>
          </a:xfrm>
          <a:prstGeom prst="rect">
            <a:avLst/>
          </a:prstGeom>
          <a:ln/>
        </p:spPr>
        <p:txBody>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algn="r"/>
            <a:r>
              <a:rPr lang="en-US" sz="1200" dirty="0">
                <a:solidFill>
                  <a:schemeClr val="tx1">
                    <a:lumMod val="50000"/>
                    <a:lumOff val="50000"/>
                  </a:schemeClr>
                </a:solidFill>
              </a:rPr>
              <a:t>Feng </a:t>
            </a:r>
            <a:fld id="{F817A6DC-7C87-374F-AFE6-43B3D5E1F40F}" type="slidenum">
              <a:rPr lang="en-US" sz="1200" smtClean="0">
                <a:solidFill>
                  <a:schemeClr val="tx1">
                    <a:lumMod val="50000"/>
                    <a:lumOff val="50000"/>
                  </a:schemeClr>
                </a:solidFill>
              </a:rPr>
              <a:pPr algn="r"/>
              <a:t>‹#›</a:t>
            </a:fld>
            <a:endParaRPr lang="en-US" sz="1200" dirty="0">
              <a:solidFill>
                <a:schemeClr val="tx1">
                  <a:lumMod val="50000"/>
                  <a:lumOff val="50000"/>
                </a:schemeClr>
              </a:solidFill>
            </a:endParaRPr>
          </a:p>
        </p:txBody>
      </p:sp>
    </p:spTree>
  </p:cSld>
  <p:clrMap bg1="lt1" tx1="dk1" bg2="lt2" tx2="dk2" accent1="accent1" accent2="accent2" accent3="accent3" accent4="accent4" accent5="accent5" accent6="accent6" hlink="hlink" folHlink="folHlink"/>
  <p:sldLayoutIdLst>
    <p:sldLayoutId id="2147483714" r:id="rId1"/>
    <p:sldLayoutId id="2147483724" r:id="rId2"/>
    <p:sldLayoutId id="2147483725" r:id="rId3"/>
  </p:sldLayoutIdLst>
  <p:hf sldNum="0" hdr="0" ftr="0"/>
  <p:txStyles>
    <p:title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eg"/><Relationship Id="rId1" Type="http://schemas.openxmlformats.org/officeDocument/2006/relationships/slideLayout" Target="../slideLayouts/slideLayout1.xml"/><Relationship Id="rId4" Type="http://schemas.openxmlformats.org/officeDocument/2006/relationships/image" Target="../media/image37.jpg"/></Relationships>
</file>

<file path=ppt/slides/_rels/slide1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45.tiff"/><Relationship Id="rId13" Type="http://schemas.openxmlformats.org/officeDocument/2006/relationships/image" Target="../media/image50.png"/><Relationship Id="rId18" Type="http://schemas.openxmlformats.org/officeDocument/2006/relationships/image" Target="../media/image55.jpg"/><Relationship Id="rId26" Type="http://schemas.openxmlformats.org/officeDocument/2006/relationships/image" Target="../media/image63.jpg"/><Relationship Id="rId3" Type="http://schemas.openxmlformats.org/officeDocument/2006/relationships/image" Target="../media/image4.tiff"/><Relationship Id="rId21" Type="http://schemas.openxmlformats.org/officeDocument/2006/relationships/image" Target="../media/image58.png"/><Relationship Id="rId7" Type="http://schemas.openxmlformats.org/officeDocument/2006/relationships/image" Target="../media/image44.tiff"/><Relationship Id="rId12" Type="http://schemas.openxmlformats.org/officeDocument/2006/relationships/image" Target="../media/image49.tiff"/><Relationship Id="rId17" Type="http://schemas.openxmlformats.org/officeDocument/2006/relationships/image" Target="../media/image54.png"/><Relationship Id="rId25" Type="http://schemas.openxmlformats.org/officeDocument/2006/relationships/image" Target="../media/image62.png"/><Relationship Id="rId2" Type="http://schemas.openxmlformats.org/officeDocument/2006/relationships/image" Target="../media/image41.png"/><Relationship Id="rId16" Type="http://schemas.openxmlformats.org/officeDocument/2006/relationships/image" Target="../media/image53.png"/><Relationship Id="rId20" Type="http://schemas.openxmlformats.org/officeDocument/2006/relationships/image" Target="../media/image57.png"/><Relationship Id="rId1" Type="http://schemas.openxmlformats.org/officeDocument/2006/relationships/slideLayout" Target="../slideLayouts/slideLayout1.xml"/><Relationship Id="rId6" Type="http://schemas.openxmlformats.org/officeDocument/2006/relationships/image" Target="../media/image43.tiff"/><Relationship Id="rId11" Type="http://schemas.openxmlformats.org/officeDocument/2006/relationships/image" Target="../media/image48.tiff"/><Relationship Id="rId24" Type="http://schemas.openxmlformats.org/officeDocument/2006/relationships/image" Target="../media/image61.jpg"/><Relationship Id="rId5" Type="http://schemas.openxmlformats.org/officeDocument/2006/relationships/image" Target="../media/image42.tiff"/><Relationship Id="rId15" Type="http://schemas.openxmlformats.org/officeDocument/2006/relationships/image" Target="../media/image52.jpg"/><Relationship Id="rId23" Type="http://schemas.openxmlformats.org/officeDocument/2006/relationships/image" Target="../media/image60.png"/><Relationship Id="rId10" Type="http://schemas.openxmlformats.org/officeDocument/2006/relationships/image" Target="../media/image47.tiff"/><Relationship Id="rId19" Type="http://schemas.openxmlformats.org/officeDocument/2006/relationships/image" Target="../media/image56.png"/><Relationship Id="rId4" Type="http://schemas.openxmlformats.org/officeDocument/2006/relationships/image" Target="../media/image3.tiff"/><Relationship Id="rId9" Type="http://schemas.openxmlformats.org/officeDocument/2006/relationships/image" Target="../media/image46.tiff"/><Relationship Id="rId14" Type="http://schemas.openxmlformats.org/officeDocument/2006/relationships/image" Target="../media/image51.png"/><Relationship Id="rId22" Type="http://schemas.openxmlformats.org/officeDocument/2006/relationships/image" Target="../media/image59.png"/><Relationship Id="rId27" Type="http://schemas.openxmlformats.org/officeDocument/2006/relationships/image" Target="../media/image64.png"/></Relationships>
</file>

<file path=ppt/slides/_rels/slide19.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arxiv.org/abs/2207.11427" TargetMode="External"/><Relationship Id="rId2" Type="http://schemas.openxmlformats.org/officeDocument/2006/relationships/image" Target="../media/image67.png"/><Relationship Id="rId1" Type="http://schemas.openxmlformats.org/officeDocument/2006/relationships/slideLayout" Target="../slideLayouts/slideLayout2.xml"/><Relationship Id="rId5" Type="http://schemas.openxmlformats.org/officeDocument/2006/relationships/image" Target="../media/image690.png"/><Relationship Id="rId4" Type="http://schemas.openxmlformats.org/officeDocument/2006/relationships/image" Target="../media/image68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s://arxiv.org/abs/2303.14185" TargetMode="External"/><Relationship Id="rId4" Type="http://schemas.openxmlformats.org/officeDocument/2006/relationships/image" Target="../media/image69.png"/></Relationships>
</file>

<file path=ppt/slides/_rels/slide2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xml"/><Relationship Id="rId5" Type="http://schemas.openxmlformats.org/officeDocument/2006/relationships/image" Target="../media/image73.png"/><Relationship Id="rId4" Type="http://schemas.openxmlformats.org/officeDocument/2006/relationships/hyperlink" Target="https://arxiv.org/abs/2303.14185" TargetMode="Externa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video" Target="https://www.youtube.com/embed/fLlExLANhhM?feature=oembed" TargetMode="External"/><Relationship Id="rId4" Type="http://schemas.openxmlformats.org/officeDocument/2006/relationships/image" Target="../media/image74.jpe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5.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3.xml"/><Relationship Id="rId5" Type="http://schemas.openxmlformats.org/officeDocument/2006/relationships/hyperlink" Target="https://arxiv.org/abs/2403.12520" TargetMode="External"/><Relationship Id="rId4" Type="http://schemas.openxmlformats.org/officeDocument/2006/relationships/image" Target="../media/image80.gif"/></Relationships>
</file>

<file path=ppt/slides/_rels/slide3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3.xml"/><Relationship Id="rId4" Type="http://schemas.openxmlformats.org/officeDocument/2006/relationships/hyperlink" Target="https://arxiv.org/abs/2403.12520"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xml"/><Relationship Id="rId4" Type="http://schemas.openxmlformats.org/officeDocument/2006/relationships/image" Target="../media/image85.png"/></Relationships>
</file>

<file path=ppt/slides/_rels/slide34.xml.rels><?xml version="1.0" encoding="UTF-8" standalone="yes"?>
<Relationships xmlns="http://schemas.openxmlformats.org/package/2006/relationships"><Relationship Id="rId3" Type="http://schemas.openxmlformats.org/officeDocument/2006/relationships/hyperlink" Target="https://arxiv.org/abs/2308.05587" TargetMode="External"/><Relationship Id="rId2" Type="http://schemas.openxmlformats.org/officeDocument/2006/relationships/image" Target="../media/image86.png"/><Relationship Id="rId1" Type="http://schemas.openxmlformats.org/officeDocument/2006/relationships/slideLayout" Target="../slideLayouts/slideLayout3.xml"/><Relationship Id="rId5" Type="http://schemas.openxmlformats.org/officeDocument/2006/relationships/hyperlink" Target="https://cds.cern.ch/record/2955719" TargetMode="External"/><Relationship Id="rId4" Type="http://schemas.openxmlformats.org/officeDocument/2006/relationships/image" Target="../media/image87.png"/></Relationships>
</file>

<file path=ppt/slides/_rels/slide3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emf"/><Relationship Id="rId1" Type="http://schemas.openxmlformats.org/officeDocument/2006/relationships/slideLayout" Target="../slideLayouts/slideLayout1.xml"/><Relationship Id="rId4" Type="http://schemas.openxmlformats.org/officeDocument/2006/relationships/image" Target="../media/image890.png"/></Relationships>
</file>

<file path=ppt/slides/_rels/slide36.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hyperlink" Target="https://arxiv.org/abs/2308.05587" TargetMode="External"/><Relationship Id="rId7" Type="http://schemas.openxmlformats.org/officeDocument/2006/relationships/image" Target="../media/image93.png"/><Relationship Id="rId2" Type="http://schemas.openxmlformats.org/officeDocument/2006/relationships/image" Target="../media/image90.png"/><Relationship Id="rId1" Type="http://schemas.openxmlformats.org/officeDocument/2006/relationships/slideLayout" Target="../slideLayouts/slideLayout3.xml"/><Relationship Id="rId6" Type="http://schemas.openxmlformats.org/officeDocument/2006/relationships/image" Target="../media/image92.png"/><Relationship Id="rId5" Type="http://schemas.openxmlformats.org/officeDocument/2006/relationships/image" Target="../media/image91.png"/><Relationship Id="rId10" Type="http://schemas.openxmlformats.org/officeDocument/2006/relationships/image" Target="../media/image96.png"/><Relationship Id="rId4" Type="http://schemas.openxmlformats.org/officeDocument/2006/relationships/hyperlink" Target="https://arxiv.org/abs/2410.10363" TargetMode="External"/><Relationship Id="rId9" Type="http://schemas.openxmlformats.org/officeDocument/2006/relationships/image" Target="../media/image9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1.xml"/><Relationship Id="rId4" Type="http://schemas.openxmlformats.org/officeDocument/2006/relationships/image" Target="../media/image99.jp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01.png"/><Relationship Id="rId7" Type="http://schemas.openxmlformats.org/officeDocument/2006/relationships/image" Target="../media/image106.png"/><Relationship Id="rId2" Type="http://schemas.openxmlformats.org/officeDocument/2006/relationships/image" Target="../media/image100.png"/><Relationship Id="rId1" Type="http://schemas.openxmlformats.org/officeDocument/2006/relationships/slideLayout" Target="../slideLayouts/slideLayout1.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41.xml.rels><?xml version="1.0" encoding="UTF-8" standalone="yes"?>
<Relationships xmlns="http://schemas.openxmlformats.org/package/2006/relationships"><Relationship Id="rId3" Type="http://schemas.openxmlformats.org/officeDocument/2006/relationships/image" Target="../media/image109.jpg"/><Relationship Id="rId7" Type="http://schemas.openxmlformats.org/officeDocument/2006/relationships/hyperlink" Target="https://arxiv.org/abs/2501.06142" TargetMode="External"/><Relationship Id="rId2" Type="http://schemas.openxmlformats.org/officeDocument/2006/relationships/image" Target="../media/image108.jpeg"/><Relationship Id="rId1" Type="http://schemas.openxmlformats.org/officeDocument/2006/relationships/slideLayout" Target="../slideLayouts/slideLayout1.xml"/><Relationship Id="rId6" Type="http://schemas.openxmlformats.org/officeDocument/2006/relationships/image" Target="../media/image112.jpg"/><Relationship Id="rId5" Type="http://schemas.openxmlformats.org/officeDocument/2006/relationships/image" Target="../media/image111.png"/><Relationship Id="rId4" Type="http://schemas.openxmlformats.org/officeDocument/2006/relationships/image" Target="../media/image110.png"/></Relationships>
</file>

<file path=ppt/slides/_rels/slide42.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8" Type="http://schemas.openxmlformats.org/officeDocument/2006/relationships/image" Target="../media/image118.emf"/><Relationship Id="rId3" Type="http://schemas.openxmlformats.org/officeDocument/2006/relationships/image" Target="../media/image115.png"/><Relationship Id="rId7" Type="http://schemas.openxmlformats.org/officeDocument/2006/relationships/image" Target="../media/image117.png"/><Relationship Id="rId2" Type="http://schemas.openxmlformats.org/officeDocument/2006/relationships/image" Target="../media/image114.png"/><Relationship Id="rId1" Type="http://schemas.openxmlformats.org/officeDocument/2006/relationships/slideLayout" Target="../slideLayouts/slideLayout1.xml"/><Relationship Id="rId6" Type="http://schemas.openxmlformats.org/officeDocument/2006/relationships/image" Target="../media/image113.png"/><Relationship Id="rId5" Type="http://schemas.openxmlformats.org/officeDocument/2006/relationships/hyperlink" Target="https://cds.cern.ch/record/2851822" TargetMode="External"/><Relationship Id="rId4" Type="http://schemas.openxmlformats.org/officeDocument/2006/relationships/image" Target="../media/image116.jp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2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21.png"/><Relationship Id="rId5" Type="http://schemas.openxmlformats.org/officeDocument/2006/relationships/image" Target="../media/image119.png"/><Relationship Id="rId4" Type="http://schemas.openxmlformats.org/officeDocument/2006/relationships/notesSlide" Target="../notesSlides/notesSlide7.xml"/></Relationships>
</file>

<file path=ppt/slides/_rels/slide45.xml.rels><?xml version="1.0" encoding="UTF-8" standalone="yes"?>
<Relationships xmlns="http://schemas.openxmlformats.org/package/2006/relationships"><Relationship Id="rId8" Type="http://schemas.openxmlformats.org/officeDocument/2006/relationships/image" Target="../media/image125.png"/><Relationship Id="rId13" Type="http://schemas.openxmlformats.org/officeDocument/2006/relationships/image" Target="../media/image131.png"/><Relationship Id="rId3" Type="http://schemas.openxmlformats.org/officeDocument/2006/relationships/slideLayout" Target="../slideLayouts/slideLayout1.xml"/><Relationship Id="rId7" Type="http://schemas.openxmlformats.org/officeDocument/2006/relationships/image" Target="../media/image124.png"/><Relationship Id="rId12" Type="http://schemas.openxmlformats.org/officeDocument/2006/relationships/image" Target="../media/image129.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23.png"/><Relationship Id="rId11" Type="http://schemas.openxmlformats.org/officeDocument/2006/relationships/image" Target="../media/image128.png"/><Relationship Id="rId5" Type="http://schemas.openxmlformats.org/officeDocument/2006/relationships/image" Target="../media/image121.png"/><Relationship Id="rId10" Type="http://schemas.openxmlformats.org/officeDocument/2006/relationships/image" Target="../media/image127.png"/><Relationship Id="rId4" Type="http://schemas.openxmlformats.org/officeDocument/2006/relationships/notesSlide" Target="../notesSlides/notesSlide8.xml"/><Relationship Id="rId9" Type="http://schemas.openxmlformats.org/officeDocument/2006/relationships/image" Target="../media/image126.png"/><Relationship Id="rId14" Type="http://schemas.openxmlformats.org/officeDocument/2006/relationships/image" Target="../media/image122.png"/></Relationships>
</file>

<file path=ppt/slides/_rels/slide46.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290.png"/><Relationship Id="rId5" Type="http://schemas.openxmlformats.org/officeDocument/2006/relationships/image" Target="../media/image122.png"/><Relationship Id="rId4" Type="http://schemas.openxmlformats.org/officeDocument/2006/relationships/image" Target="../media/image12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34.jpg"/><Relationship Id="rId2" Type="http://schemas.openxmlformats.org/officeDocument/2006/relationships/image" Target="../media/image133.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8" Type="http://schemas.openxmlformats.org/officeDocument/2006/relationships/image" Target="../media/image3.tiff"/><Relationship Id="rId3" Type="http://schemas.openxmlformats.org/officeDocument/2006/relationships/image" Target="../media/image136.png"/><Relationship Id="rId7" Type="http://schemas.openxmlformats.org/officeDocument/2006/relationships/image" Target="../media/image2.jpeg"/><Relationship Id="rId2" Type="http://schemas.openxmlformats.org/officeDocument/2006/relationships/image" Target="../media/image135.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138.jpg"/><Relationship Id="rId10" Type="http://schemas.openxmlformats.org/officeDocument/2006/relationships/image" Target="../media/image5.png"/><Relationship Id="rId4" Type="http://schemas.openxmlformats.org/officeDocument/2006/relationships/image" Target="../media/image137.jpeg"/><Relationship Id="rId9" Type="http://schemas.openxmlformats.org/officeDocument/2006/relationships/image" Target="../media/image4.tiff"/></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140.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50.png"/><Relationship Id="rId13" Type="http://schemas.openxmlformats.org/officeDocument/2006/relationships/image" Target="../media/image201.png"/><Relationship Id="rId18" Type="http://schemas.openxmlformats.org/officeDocument/2006/relationships/image" Target="../media/image25.png"/><Relationship Id="rId26" Type="http://schemas.openxmlformats.org/officeDocument/2006/relationships/image" Target="../media/image13.jpg"/><Relationship Id="rId3" Type="http://schemas.openxmlformats.org/officeDocument/2006/relationships/image" Target="../media/image11.jpg"/><Relationship Id="rId21" Type="http://schemas.openxmlformats.org/officeDocument/2006/relationships/image" Target="../media/image280.png"/><Relationship Id="rId7" Type="http://schemas.openxmlformats.org/officeDocument/2006/relationships/image" Target="../media/image14.png"/><Relationship Id="rId12" Type="http://schemas.openxmlformats.org/officeDocument/2006/relationships/image" Target="../media/image190.png"/><Relationship Id="rId17" Type="http://schemas.openxmlformats.org/officeDocument/2006/relationships/image" Target="../media/image24.png"/><Relationship Id="rId25" Type="http://schemas.openxmlformats.org/officeDocument/2006/relationships/image" Target="../media/image320.png"/><Relationship Id="rId2" Type="http://schemas.openxmlformats.org/officeDocument/2006/relationships/image" Target="../media/image10.png"/><Relationship Id="rId16" Type="http://schemas.openxmlformats.org/officeDocument/2006/relationships/image" Target="../media/image23.png"/><Relationship Id="rId20" Type="http://schemas.openxmlformats.org/officeDocument/2006/relationships/image" Target="../media/image270.png"/><Relationship Id="rId1" Type="http://schemas.openxmlformats.org/officeDocument/2006/relationships/slideLayout" Target="../slideLayouts/slideLayout1.xml"/><Relationship Id="rId6" Type="http://schemas.openxmlformats.org/officeDocument/2006/relationships/image" Target="../media/image130.png"/><Relationship Id="rId11" Type="http://schemas.openxmlformats.org/officeDocument/2006/relationships/image" Target="../media/image18.png"/><Relationship Id="rId24" Type="http://schemas.openxmlformats.org/officeDocument/2006/relationships/image" Target="../media/image311.png"/><Relationship Id="rId5" Type="http://schemas.openxmlformats.org/officeDocument/2006/relationships/image" Target="../media/image120.png"/><Relationship Id="rId15" Type="http://schemas.openxmlformats.org/officeDocument/2006/relationships/image" Target="../media/image22.png"/><Relationship Id="rId23" Type="http://schemas.openxmlformats.org/officeDocument/2006/relationships/image" Target="../media/image300.png"/><Relationship Id="rId10" Type="http://schemas.openxmlformats.org/officeDocument/2006/relationships/image" Target="../media/image170.png"/><Relationship Id="rId19" Type="http://schemas.openxmlformats.org/officeDocument/2006/relationships/image" Target="../media/image260.png"/><Relationship Id="rId4" Type="http://schemas.openxmlformats.org/officeDocument/2006/relationships/image" Target="../media/image12.jpeg"/><Relationship Id="rId9" Type="http://schemas.openxmlformats.org/officeDocument/2006/relationships/image" Target="../media/image16.png"/><Relationship Id="rId14" Type="http://schemas.openxmlformats.org/officeDocument/2006/relationships/image" Target="../media/image102.png"/><Relationship Id="rId22" Type="http://schemas.openxmlformats.org/officeDocument/2006/relationships/image" Target="../media/image290.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7.png"/><Relationship Id="rId10" Type="http://schemas.openxmlformats.org/officeDocument/2006/relationships/image" Target="../media/image27.png"/><Relationship Id="rId4" Type="http://schemas.openxmlformats.org/officeDocument/2006/relationships/image" Target="../media/image15.png"/><Relationship Id="rId9"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524000" y="762000"/>
            <a:ext cx="91440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endParaRPr lang="en-US" sz="4000" b="1" dirty="0"/>
          </a:p>
        </p:txBody>
      </p:sp>
      <p:sp>
        <p:nvSpPr>
          <p:cNvPr id="7" name="Rectangle 6"/>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8" name="Rectangle 7"/>
          <p:cNvSpPr>
            <a:spLocks noChangeArrowheads="1"/>
          </p:cNvSpPr>
          <p:nvPr/>
        </p:nvSpPr>
        <p:spPr bwMode="auto">
          <a:xfrm>
            <a:off x="228600" y="6400800"/>
            <a:ext cx="11582400" cy="381000"/>
          </a:xfrm>
          <a:prstGeom prst="rect">
            <a:avLst/>
          </a:prstGeom>
          <a:solidFill>
            <a:schemeClr val="bg1"/>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5123" name="Rectangle 3"/>
          <p:cNvSpPr>
            <a:spLocks noChangeArrowheads="1"/>
          </p:cNvSpPr>
          <p:nvPr/>
        </p:nvSpPr>
        <p:spPr bwMode="auto">
          <a:xfrm>
            <a:off x="1524000" y="3810000"/>
            <a:ext cx="9144000" cy="10428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r>
              <a:rPr lang="en-US" sz="2000"/>
              <a:t>Physics Colloquium</a:t>
            </a:r>
            <a:r>
              <a:rPr lang="en-US" sz="2000" dirty="0"/>
              <a:t>, U Mass Amherst</a:t>
            </a:r>
          </a:p>
          <a:p>
            <a:pPr algn="ctr"/>
            <a:endParaRPr lang="en-US" sz="2000" dirty="0"/>
          </a:p>
          <a:p>
            <a:pPr algn="ctr"/>
            <a:r>
              <a:rPr lang="en-US" sz="2000" dirty="0"/>
              <a:t>Jonathan Feng, UC Irvine, 29 April 2026</a:t>
            </a:r>
          </a:p>
        </p:txBody>
      </p:sp>
      <p:sp>
        <p:nvSpPr>
          <p:cNvPr id="3" name="Rectangle 3">
            <a:extLst>
              <a:ext uri="{FF2B5EF4-FFF2-40B4-BE49-F238E27FC236}">
                <a16:creationId xmlns:a16="http://schemas.microsoft.com/office/drawing/2014/main" id="{6DD03BBC-D6F4-C99B-568F-8A7F8CCF6C2B}"/>
              </a:ext>
            </a:extLst>
          </p:cNvPr>
          <p:cNvSpPr>
            <a:spLocks noChangeArrowheads="1"/>
          </p:cNvSpPr>
          <p:nvPr/>
        </p:nvSpPr>
        <p:spPr bwMode="auto">
          <a:xfrm>
            <a:off x="381000" y="1371600"/>
            <a:ext cx="11313414" cy="1828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endParaRPr lang="en-US" sz="1200" b="1" dirty="0"/>
          </a:p>
          <a:p>
            <a:pPr algn="ctr"/>
            <a:r>
              <a:rPr lang="en-US" sz="4800" b="1" dirty="0"/>
              <a:t>THE FALL AND RISE OF</a:t>
            </a:r>
          </a:p>
          <a:p>
            <a:pPr algn="ctr"/>
            <a:r>
              <a:rPr lang="en-US" sz="4800" b="1" dirty="0"/>
              <a:t>FORWARD PHYSICS</a:t>
            </a:r>
          </a:p>
        </p:txBody>
      </p:sp>
      <p:pic>
        <p:nvPicPr>
          <p:cNvPr id="2" name="Picture 1">
            <a:extLst>
              <a:ext uri="{FF2B5EF4-FFF2-40B4-BE49-F238E27FC236}">
                <a16:creationId xmlns:a16="http://schemas.microsoft.com/office/drawing/2014/main" id="{D0F158DD-1035-E01E-A2E5-0EAAD35E3AE7}"/>
              </a:ext>
            </a:extLst>
          </p:cNvPr>
          <p:cNvPicPr>
            <a:picLocks noChangeAspect="1"/>
          </p:cNvPicPr>
          <p:nvPr/>
        </p:nvPicPr>
        <p:blipFill>
          <a:blip r:embed="rId3"/>
          <a:stretch>
            <a:fillRect/>
          </a:stretch>
        </p:blipFill>
        <p:spPr>
          <a:xfrm>
            <a:off x="4752517" y="5460049"/>
            <a:ext cx="3299657" cy="626679"/>
          </a:xfrm>
          <a:prstGeom prst="rect">
            <a:avLst/>
          </a:prstGeom>
        </p:spPr>
      </p:pic>
      <p:pic>
        <p:nvPicPr>
          <p:cNvPr id="4" name="Picture 3">
            <a:extLst>
              <a:ext uri="{FF2B5EF4-FFF2-40B4-BE49-F238E27FC236}">
                <a16:creationId xmlns:a16="http://schemas.microsoft.com/office/drawing/2014/main" id="{CEAF3CCE-89D5-0365-9765-B1F5E3FAF80E}"/>
              </a:ext>
            </a:extLst>
          </p:cNvPr>
          <p:cNvPicPr>
            <a:picLocks noChangeAspect="1"/>
          </p:cNvPicPr>
          <p:nvPr/>
        </p:nvPicPr>
        <p:blipFill>
          <a:blip r:embed="rId4"/>
          <a:stretch>
            <a:fillRect/>
          </a:stretch>
        </p:blipFill>
        <p:spPr>
          <a:xfrm>
            <a:off x="685801" y="5373483"/>
            <a:ext cx="782418" cy="782418"/>
          </a:xfrm>
          <a:prstGeom prst="rect">
            <a:avLst/>
          </a:prstGeom>
        </p:spPr>
      </p:pic>
      <p:pic>
        <p:nvPicPr>
          <p:cNvPr id="5" name="Picture 4">
            <a:extLst>
              <a:ext uri="{FF2B5EF4-FFF2-40B4-BE49-F238E27FC236}">
                <a16:creationId xmlns:a16="http://schemas.microsoft.com/office/drawing/2014/main" id="{E6354D07-20AA-452E-B5B8-CA2AC0415AA8}"/>
              </a:ext>
            </a:extLst>
          </p:cNvPr>
          <p:cNvPicPr>
            <a:picLocks noChangeAspect="1"/>
          </p:cNvPicPr>
          <p:nvPr/>
        </p:nvPicPr>
        <p:blipFill>
          <a:blip r:embed="rId5"/>
          <a:stretch>
            <a:fillRect/>
          </a:stretch>
        </p:blipFill>
        <p:spPr>
          <a:xfrm>
            <a:off x="10744202" y="5467348"/>
            <a:ext cx="613549" cy="613549"/>
          </a:xfrm>
          <a:prstGeom prst="rect">
            <a:avLst/>
          </a:prstGeom>
        </p:spPr>
      </p:pic>
      <p:pic>
        <p:nvPicPr>
          <p:cNvPr id="6" name="Picture 5">
            <a:extLst>
              <a:ext uri="{FF2B5EF4-FFF2-40B4-BE49-F238E27FC236}">
                <a16:creationId xmlns:a16="http://schemas.microsoft.com/office/drawing/2014/main" id="{E0B7D822-12B9-C0CC-E8EA-75D4BBB6782B}"/>
              </a:ext>
            </a:extLst>
          </p:cNvPr>
          <p:cNvPicPr>
            <a:picLocks noChangeAspect="1"/>
          </p:cNvPicPr>
          <p:nvPr/>
        </p:nvPicPr>
        <p:blipFill rotWithShape="1">
          <a:blip r:embed="rId6"/>
          <a:srcRect r="7550"/>
          <a:stretch/>
        </p:blipFill>
        <p:spPr>
          <a:xfrm>
            <a:off x="8613475" y="5366703"/>
            <a:ext cx="1569426" cy="794617"/>
          </a:xfrm>
          <a:prstGeom prst="rect">
            <a:avLst/>
          </a:prstGeom>
        </p:spPr>
      </p:pic>
      <p:pic>
        <p:nvPicPr>
          <p:cNvPr id="9" name="Picture 8" descr="A blue and black logo&#10;&#10;AI-generated content may be incorrect.">
            <a:extLst>
              <a:ext uri="{FF2B5EF4-FFF2-40B4-BE49-F238E27FC236}">
                <a16:creationId xmlns:a16="http://schemas.microsoft.com/office/drawing/2014/main" id="{4EE04086-228D-6DF2-02DC-DF74024E2D6F}"/>
              </a:ext>
            </a:extLst>
          </p:cNvPr>
          <p:cNvPicPr>
            <a:picLocks noChangeAspect="1"/>
          </p:cNvPicPr>
          <p:nvPr/>
        </p:nvPicPr>
        <p:blipFill>
          <a:blip r:embed="rId7"/>
          <a:stretch>
            <a:fillRect/>
          </a:stretch>
        </p:blipFill>
        <p:spPr>
          <a:xfrm>
            <a:off x="2029520" y="5405088"/>
            <a:ext cx="2161696" cy="725557"/>
          </a:xfrm>
          <a:prstGeom prst="rect">
            <a:avLst/>
          </a:prstGeom>
        </p:spPr>
      </p:pic>
    </p:spTree>
    <p:extLst>
      <p:ext uri="{BB962C8B-B14F-4D97-AF65-F5344CB8AC3E}">
        <p14:creationId xmlns:p14="http://schemas.microsoft.com/office/powerpoint/2010/main" val="748183728"/>
      </p:ext>
    </p:extLst>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855DB-C73B-4CFF-93B6-E7089711C6A5}"/>
            </a:ext>
          </a:extLst>
        </p:cNvPr>
        <p:cNvGrpSpPr/>
        <p:nvPr/>
      </p:nvGrpSpPr>
      <p:grpSpPr>
        <a:xfrm>
          <a:off x="0" y="0"/>
          <a:ext cx="0" cy="0"/>
          <a:chOff x="0" y="0"/>
          <a:chExt cx="0" cy="0"/>
        </a:xfrm>
      </p:grpSpPr>
      <p:sp>
        <p:nvSpPr>
          <p:cNvPr id="5122" name="Title 1">
            <a:extLst>
              <a:ext uri="{FF2B5EF4-FFF2-40B4-BE49-F238E27FC236}">
                <a16:creationId xmlns:a16="http://schemas.microsoft.com/office/drawing/2014/main" id="{BECDA32B-B193-02BF-5946-88AADE2728DD}"/>
              </a:ext>
            </a:extLst>
          </p:cNvPr>
          <p:cNvSpPr>
            <a:spLocks noGrp="1"/>
          </p:cNvSpPr>
          <p:nvPr>
            <p:ph type="title"/>
          </p:nvPr>
        </p:nvSpPr>
        <p:spPr>
          <a:xfrm>
            <a:off x="2209800" y="104776"/>
            <a:ext cx="7772400" cy="733425"/>
          </a:xfrm>
        </p:spPr>
        <p:txBody>
          <a:bodyPr/>
          <a:lstStyle/>
          <a:p>
            <a:pPr eaLnBrk="1" hangingPunct="1"/>
            <a:r>
              <a:rPr lang="en-US" dirty="0">
                <a:latin typeface="Arial" charset="0"/>
              </a:rPr>
              <a:t>MAP OF LHC</a:t>
            </a:r>
          </a:p>
        </p:txBody>
      </p:sp>
      <p:pic>
        <p:nvPicPr>
          <p:cNvPr id="2" name="Picture 1">
            <a:extLst>
              <a:ext uri="{FF2B5EF4-FFF2-40B4-BE49-F238E27FC236}">
                <a16:creationId xmlns:a16="http://schemas.microsoft.com/office/drawing/2014/main" id="{AA84AFFC-2818-C238-5529-81E984BCE89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1219200"/>
            <a:ext cx="7315200" cy="5197906"/>
          </a:xfrm>
          <a:prstGeom prst="rect">
            <a:avLst/>
          </a:prstGeom>
        </p:spPr>
      </p:pic>
      <p:grpSp>
        <p:nvGrpSpPr>
          <p:cNvPr id="22" name="Group 21">
            <a:extLst>
              <a:ext uri="{FF2B5EF4-FFF2-40B4-BE49-F238E27FC236}">
                <a16:creationId xmlns:a16="http://schemas.microsoft.com/office/drawing/2014/main" id="{570625AB-EC58-462E-AC11-1871798B9DD8}"/>
              </a:ext>
            </a:extLst>
          </p:cNvPr>
          <p:cNvGrpSpPr/>
          <p:nvPr/>
        </p:nvGrpSpPr>
        <p:grpSpPr>
          <a:xfrm>
            <a:off x="2590800" y="1636644"/>
            <a:ext cx="6493566" cy="4422912"/>
            <a:chOff x="1066800" y="1636644"/>
            <a:chExt cx="6493566" cy="4422912"/>
          </a:xfrm>
        </p:grpSpPr>
        <p:cxnSp>
          <p:nvCxnSpPr>
            <p:cNvPr id="4" name="Straight Arrow Connector 3">
              <a:extLst>
                <a:ext uri="{FF2B5EF4-FFF2-40B4-BE49-F238E27FC236}">
                  <a16:creationId xmlns:a16="http://schemas.microsoft.com/office/drawing/2014/main" id="{91F4706F-435E-892B-F384-B44ABEA6F095}"/>
                </a:ext>
              </a:extLst>
            </p:cNvPr>
            <p:cNvCxnSpPr>
              <a:cxnSpLocks/>
            </p:cNvCxnSpPr>
            <p:nvPr/>
          </p:nvCxnSpPr>
          <p:spPr>
            <a:xfrm>
              <a:off x="4403034" y="1636644"/>
              <a:ext cx="2590800" cy="705678"/>
            </a:xfrm>
            <a:prstGeom prst="straightConnector1">
              <a:avLst/>
            </a:prstGeom>
            <a:ln>
              <a:solidFill>
                <a:srgbClr val="0000FF"/>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E423B9A6-A8EE-D3C0-7EEF-D02E6371C5F7}"/>
                </a:ext>
              </a:extLst>
            </p:cNvPr>
            <p:cNvCxnSpPr>
              <a:cxnSpLocks/>
            </p:cNvCxnSpPr>
            <p:nvPr/>
          </p:nvCxnSpPr>
          <p:spPr>
            <a:xfrm>
              <a:off x="1066800" y="4419600"/>
              <a:ext cx="1401417" cy="1295400"/>
            </a:xfrm>
            <a:prstGeom prst="straightConnector1">
              <a:avLst/>
            </a:prstGeom>
            <a:ln>
              <a:solidFill>
                <a:srgbClr val="0000FF"/>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B24C35D0-3344-BC46-7755-2E11DB915D1E}"/>
                </a:ext>
              </a:extLst>
            </p:cNvPr>
            <p:cNvCxnSpPr>
              <a:cxnSpLocks/>
            </p:cNvCxnSpPr>
            <p:nvPr/>
          </p:nvCxnSpPr>
          <p:spPr>
            <a:xfrm>
              <a:off x="2733261" y="5744817"/>
              <a:ext cx="2209800" cy="314739"/>
            </a:xfrm>
            <a:prstGeom prst="straightConnector1">
              <a:avLst/>
            </a:prstGeom>
            <a:ln>
              <a:solidFill>
                <a:srgbClr val="0000FF"/>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6808846C-AD74-E31A-BFFB-41295E83CD18}"/>
                </a:ext>
              </a:extLst>
            </p:cNvPr>
            <p:cNvCxnSpPr>
              <a:cxnSpLocks/>
            </p:cNvCxnSpPr>
            <p:nvPr/>
          </p:nvCxnSpPr>
          <p:spPr>
            <a:xfrm flipV="1">
              <a:off x="5426766" y="5145156"/>
              <a:ext cx="2133600" cy="884583"/>
            </a:xfrm>
            <a:prstGeom prst="straightConnector1">
              <a:avLst/>
            </a:prstGeom>
            <a:ln>
              <a:solidFill>
                <a:srgbClr val="0000FF"/>
              </a:solidFill>
              <a:headEnd type="triangle"/>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2848913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dissolve">
                                      <p:cBhvr>
                                        <p:cTn id="7"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ECC68-10CF-6661-8D46-21532C0A2735}"/>
            </a:ext>
          </a:extLst>
        </p:cNvPr>
        <p:cNvGrpSpPr/>
        <p:nvPr/>
      </p:nvGrpSpPr>
      <p:grpSpPr>
        <a:xfrm>
          <a:off x="0" y="0"/>
          <a:ext cx="0" cy="0"/>
          <a:chOff x="0" y="0"/>
          <a:chExt cx="0" cy="0"/>
        </a:xfrm>
      </p:grpSpPr>
      <p:sp>
        <p:nvSpPr>
          <p:cNvPr id="5122" name="Title 1">
            <a:extLst>
              <a:ext uri="{FF2B5EF4-FFF2-40B4-BE49-F238E27FC236}">
                <a16:creationId xmlns:a16="http://schemas.microsoft.com/office/drawing/2014/main" id="{80528A72-8E9F-E5DB-DFE5-868CC08333D9}"/>
              </a:ext>
            </a:extLst>
          </p:cNvPr>
          <p:cNvSpPr>
            <a:spLocks noGrp="1"/>
          </p:cNvSpPr>
          <p:nvPr>
            <p:ph type="title"/>
          </p:nvPr>
        </p:nvSpPr>
        <p:spPr>
          <a:xfrm>
            <a:off x="2209800" y="104776"/>
            <a:ext cx="7772400" cy="733425"/>
          </a:xfrm>
        </p:spPr>
        <p:txBody>
          <a:bodyPr/>
          <a:lstStyle/>
          <a:p>
            <a:pPr eaLnBrk="1" hangingPunct="1"/>
            <a:r>
              <a:rPr lang="en-US" dirty="0">
                <a:latin typeface="Arial" charset="0"/>
              </a:rPr>
              <a:t>MAP OF LHC</a:t>
            </a:r>
          </a:p>
        </p:txBody>
      </p:sp>
      <p:pic>
        <p:nvPicPr>
          <p:cNvPr id="9" name="Picture 8" descr="LHCLayout.png">
            <a:extLst>
              <a:ext uri="{FF2B5EF4-FFF2-40B4-BE49-F238E27FC236}">
                <a16:creationId xmlns:a16="http://schemas.microsoft.com/office/drawing/2014/main" id="{7B9EA62A-1A2A-C75A-BDBA-BB6EABB64B3E}"/>
              </a:ext>
            </a:extLst>
          </p:cNvPr>
          <p:cNvPicPr>
            <a:picLocks noChangeAspect="1"/>
          </p:cNvPicPr>
          <p:nvPr/>
        </p:nvPicPr>
        <p:blipFill rotWithShape="1">
          <a:blip r:embed="rId2">
            <a:extLst>
              <a:ext uri="{28A0092B-C50C-407E-A947-70E740481C1C}">
                <a14:useLocalDpi xmlns:a14="http://schemas.microsoft.com/office/drawing/2010/main" val="0"/>
              </a:ext>
            </a:extLst>
          </a:blip>
          <a:srcRect l="18002" t="67833" r="41997" b="736"/>
          <a:stretch/>
        </p:blipFill>
        <p:spPr>
          <a:xfrm>
            <a:off x="1714500" y="1540555"/>
            <a:ext cx="8763000" cy="4953000"/>
          </a:xfrm>
          <a:prstGeom prst="rect">
            <a:avLst/>
          </a:prstGeom>
        </p:spPr>
      </p:pic>
      <p:grpSp>
        <p:nvGrpSpPr>
          <p:cNvPr id="15" name="Group 14">
            <a:extLst>
              <a:ext uri="{FF2B5EF4-FFF2-40B4-BE49-F238E27FC236}">
                <a16:creationId xmlns:a16="http://schemas.microsoft.com/office/drawing/2014/main" id="{789F4B21-4E42-C905-808D-B1BDEE7815AD}"/>
              </a:ext>
            </a:extLst>
          </p:cNvPr>
          <p:cNvGrpSpPr/>
          <p:nvPr/>
        </p:nvGrpSpPr>
        <p:grpSpPr>
          <a:xfrm>
            <a:off x="4555885" y="1250090"/>
            <a:ext cx="4005021" cy="3948077"/>
            <a:chOff x="3128477" y="1309723"/>
            <a:chExt cx="4005021" cy="3948077"/>
          </a:xfrm>
        </p:grpSpPr>
        <p:cxnSp>
          <p:nvCxnSpPr>
            <p:cNvPr id="7" name="Straight Arrow Connector 6">
              <a:extLst>
                <a:ext uri="{FF2B5EF4-FFF2-40B4-BE49-F238E27FC236}">
                  <a16:creationId xmlns:a16="http://schemas.microsoft.com/office/drawing/2014/main" id="{4D211895-394D-0EFB-BB39-5C3A17A34157}"/>
                </a:ext>
              </a:extLst>
            </p:cNvPr>
            <p:cNvCxnSpPr>
              <a:cxnSpLocks/>
            </p:cNvCxnSpPr>
            <p:nvPr/>
          </p:nvCxnSpPr>
          <p:spPr>
            <a:xfrm>
              <a:off x="6400800" y="1771388"/>
              <a:ext cx="732698" cy="3486412"/>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F7AB5BEF-F486-2B13-88C0-5E14DC994870}"/>
                </a:ext>
              </a:extLst>
            </p:cNvPr>
            <p:cNvSpPr txBox="1"/>
            <p:nvPr/>
          </p:nvSpPr>
          <p:spPr>
            <a:xfrm>
              <a:off x="5872600" y="1309723"/>
              <a:ext cx="779381" cy="461665"/>
            </a:xfrm>
            <a:prstGeom prst="rect">
              <a:avLst/>
            </a:prstGeom>
            <a:noFill/>
            <a:ln w="38100" cmpd="sng">
              <a:solidFill>
                <a:srgbClr val="0000FF"/>
              </a:solidFill>
            </a:ln>
          </p:spPr>
          <p:txBody>
            <a:bodyPr wrap="none" rtlCol="0">
              <a:spAutoFit/>
            </a:bodyPr>
            <a:lstStyle/>
            <a:p>
              <a:r>
                <a:rPr lang="en-US" sz="2400" dirty="0">
                  <a:solidFill>
                    <a:srgbClr val="0000FF"/>
                  </a:solidFill>
                </a:rPr>
                <a:t>  !!!  </a:t>
              </a:r>
            </a:p>
          </p:txBody>
        </p:sp>
        <p:cxnSp>
          <p:nvCxnSpPr>
            <p:cNvPr id="2" name="Straight Arrow Connector 1">
              <a:extLst>
                <a:ext uri="{FF2B5EF4-FFF2-40B4-BE49-F238E27FC236}">
                  <a16:creationId xmlns:a16="http://schemas.microsoft.com/office/drawing/2014/main" id="{DCFCDC53-3AE0-AD8F-7D92-5F750EDC778F}"/>
                </a:ext>
              </a:extLst>
            </p:cNvPr>
            <p:cNvCxnSpPr>
              <a:cxnSpLocks/>
            </p:cNvCxnSpPr>
            <p:nvPr/>
          </p:nvCxnSpPr>
          <p:spPr>
            <a:xfrm flipH="1">
              <a:off x="3128477" y="1771388"/>
              <a:ext cx="2967523" cy="2953012"/>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4229085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2209800" y="104776"/>
            <a:ext cx="7772400" cy="733425"/>
          </a:xfrm>
        </p:spPr>
        <p:txBody>
          <a:bodyPr/>
          <a:lstStyle/>
          <a:p>
            <a:pPr eaLnBrk="1" hangingPunct="1"/>
            <a:r>
              <a:rPr lang="en-US" dirty="0">
                <a:latin typeface="Arial" charset="0"/>
              </a:rPr>
              <a:t>THE FORWARD REGION</a:t>
            </a:r>
            <a:endParaRPr lang="en-US" dirty="0">
              <a:latin typeface="Symbol" pitchFamily="2" charset="2"/>
            </a:endParaRPr>
          </a:p>
        </p:txBody>
      </p:sp>
      <p:pic>
        <p:nvPicPr>
          <p:cNvPr id="10" name="Picture 9">
            <a:extLst>
              <a:ext uri="{FF2B5EF4-FFF2-40B4-BE49-F238E27FC236}">
                <a16:creationId xmlns:a16="http://schemas.microsoft.com/office/drawing/2014/main" id="{A8BFF6B6-0A9D-AA4E-B0FE-35D933067051}"/>
              </a:ext>
            </a:extLst>
          </p:cNvPr>
          <p:cNvPicPr>
            <a:picLocks noChangeAspect="1"/>
          </p:cNvPicPr>
          <p:nvPr/>
        </p:nvPicPr>
        <p:blipFill>
          <a:blip r:embed="rId2"/>
          <a:stretch>
            <a:fillRect/>
          </a:stretch>
        </p:blipFill>
        <p:spPr>
          <a:xfrm>
            <a:off x="2590800" y="887194"/>
            <a:ext cx="6934200" cy="2806268"/>
          </a:xfrm>
          <a:prstGeom prst="rect">
            <a:avLst/>
          </a:prstGeom>
        </p:spPr>
      </p:pic>
      <p:pic>
        <p:nvPicPr>
          <p:cNvPr id="11" name="Obraz 5">
            <a:extLst>
              <a:ext uri="{FF2B5EF4-FFF2-40B4-BE49-F238E27FC236}">
                <a16:creationId xmlns:a16="http://schemas.microsoft.com/office/drawing/2014/main" id="{BFF42797-A462-3C4B-AACE-92314EDFE9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3886201"/>
            <a:ext cx="6953250" cy="2596469"/>
          </a:xfrm>
          <a:prstGeom prst="rect">
            <a:avLst/>
          </a:prstGeom>
        </p:spPr>
      </p:pic>
      <p:sp>
        <p:nvSpPr>
          <p:cNvPr id="12" name="pole tekstowe 7">
            <a:extLst>
              <a:ext uri="{FF2B5EF4-FFF2-40B4-BE49-F238E27FC236}">
                <a16:creationId xmlns:a16="http://schemas.microsoft.com/office/drawing/2014/main" id="{1D2B46F5-BF32-1748-9878-347D7298A4B2}"/>
              </a:ext>
            </a:extLst>
          </p:cNvPr>
          <p:cNvSpPr txBox="1"/>
          <p:nvPr/>
        </p:nvSpPr>
        <p:spPr>
          <a:xfrm>
            <a:off x="3276600" y="5576142"/>
            <a:ext cx="3372679" cy="738664"/>
          </a:xfrm>
          <a:prstGeom prst="rect">
            <a:avLst/>
          </a:prstGeom>
          <a:solidFill>
            <a:schemeClr val="bg1"/>
          </a:solidFill>
          <a:ln w="28575">
            <a:solidFill>
              <a:srgbClr val="FF0000"/>
            </a:solidFill>
          </a:ln>
        </p:spPr>
        <p:txBody>
          <a:bodyPr wrap="square" rtlCol="0">
            <a:spAutoFit/>
          </a:bodyPr>
          <a:lstStyle/>
          <a:p>
            <a:pPr algn="ctr"/>
            <a:r>
              <a:rPr lang="pl-PL" sz="1400" dirty="0" err="1">
                <a:solidFill>
                  <a:srgbClr val="FF0000"/>
                </a:solidFill>
              </a:rPr>
              <a:t>Beam</a:t>
            </a:r>
            <a:r>
              <a:rPr lang="pl-PL" sz="1400" dirty="0">
                <a:solidFill>
                  <a:srgbClr val="FF0000"/>
                </a:solidFill>
              </a:rPr>
              <a:t> </a:t>
            </a:r>
            <a:r>
              <a:rPr lang="pl-PL" sz="1400" dirty="0" err="1">
                <a:solidFill>
                  <a:srgbClr val="FF0000"/>
                </a:solidFill>
              </a:rPr>
              <a:t>collision</a:t>
            </a:r>
            <a:r>
              <a:rPr lang="pl-PL" sz="1400" dirty="0">
                <a:solidFill>
                  <a:srgbClr val="FF0000"/>
                </a:solidFill>
              </a:rPr>
              <a:t> </a:t>
            </a:r>
            <a:r>
              <a:rPr lang="pl-PL" sz="1400" dirty="0" err="1">
                <a:solidFill>
                  <a:srgbClr val="FF0000"/>
                </a:solidFill>
              </a:rPr>
              <a:t>axis</a:t>
            </a:r>
            <a:r>
              <a:rPr lang="pl-PL" sz="1400" dirty="0">
                <a:solidFill>
                  <a:srgbClr val="FF0000"/>
                </a:solidFill>
              </a:rPr>
              <a:t>:</a:t>
            </a:r>
          </a:p>
          <a:p>
            <a:pPr algn="ctr"/>
            <a:r>
              <a:rPr lang="pl-PL" sz="1400" dirty="0" err="1">
                <a:solidFill>
                  <a:srgbClr val="FF0000"/>
                </a:solidFill>
              </a:rPr>
              <a:t>Neutrinos</a:t>
            </a:r>
            <a:r>
              <a:rPr lang="pl-PL" sz="1400" dirty="0">
                <a:solidFill>
                  <a:srgbClr val="FF0000"/>
                </a:solidFill>
              </a:rPr>
              <a:t>, and </a:t>
            </a:r>
            <a:r>
              <a:rPr lang="pl-PL" sz="1400" dirty="0" err="1">
                <a:solidFill>
                  <a:srgbClr val="FF0000"/>
                </a:solidFill>
              </a:rPr>
              <a:t>possibly</a:t>
            </a:r>
            <a:r>
              <a:rPr lang="pl-PL" sz="1400" dirty="0">
                <a:solidFill>
                  <a:srgbClr val="FF0000"/>
                </a:solidFill>
              </a:rPr>
              <a:t> </a:t>
            </a:r>
            <a:r>
              <a:rPr lang="pl-PL" sz="1400" dirty="0" err="1">
                <a:solidFill>
                  <a:srgbClr val="FF0000"/>
                </a:solidFill>
              </a:rPr>
              <a:t>new</a:t>
            </a:r>
            <a:r>
              <a:rPr lang="pl-PL" sz="1400" dirty="0">
                <a:solidFill>
                  <a:srgbClr val="FF0000"/>
                </a:solidFill>
              </a:rPr>
              <a:t> </a:t>
            </a:r>
            <a:r>
              <a:rPr lang="pl-PL" sz="1400" dirty="0" err="1">
                <a:solidFill>
                  <a:srgbClr val="FF0000"/>
                </a:solidFill>
              </a:rPr>
              <a:t>particles</a:t>
            </a:r>
            <a:r>
              <a:rPr lang="pl-PL" sz="1400" dirty="0">
                <a:solidFill>
                  <a:srgbClr val="FF0000"/>
                </a:solidFill>
              </a:rPr>
              <a:t>, </a:t>
            </a:r>
            <a:r>
              <a:rPr lang="pl-PL" sz="1400" dirty="0" err="1">
                <a:solidFill>
                  <a:srgbClr val="FF0000"/>
                </a:solidFill>
              </a:rPr>
              <a:t>are</a:t>
            </a:r>
            <a:r>
              <a:rPr lang="pl-PL" sz="1400" dirty="0">
                <a:solidFill>
                  <a:srgbClr val="FF0000"/>
                </a:solidFill>
              </a:rPr>
              <a:t> streaming </a:t>
            </a:r>
            <a:r>
              <a:rPr lang="pl-PL" sz="1400" dirty="0" err="1">
                <a:solidFill>
                  <a:srgbClr val="FF0000"/>
                </a:solidFill>
              </a:rPr>
              <a:t>through</a:t>
            </a:r>
            <a:r>
              <a:rPr lang="pl-PL" sz="1400" dirty="0">
                <a:solidFill>
                  <a:srgbClr val="FF0000"/>
                </a:solidFill>
              </a:rPr>
              <a:t> </a:t>
            </a:r>
            <a:r>
              <a:rPr lang="pl-PL" sz="1400" dirty="0" err="1">
                <a:solidFill>
                  <a:srgbClr val="FF0000"/>
                </a:solidFill>
              </a:rPr>
              <a:t>this</a:t>
            </a:r>
            <a:r>
              <a:rPr lang="pl-PL" sz="1400" dirty="0">
                <a:solidFill>
                  <a:srgbClr val="FF0000"/>
                </a:solidFill>
              </a:rPr>
              <a:t> </a:t>
            </a:r>
            <a:r>
              <a:rPr lang="pl-PL" sz="1400" dirty="0" err="1">
                <a:solidFill>
                  <a:srgbClr val="FF0000"/>
                </a:solidFill>
              </a:rPr>
              <a:t>tunnel</a:t>
            </a:r>
            <a:r>
              <a:rPr lang="pl-PL" sz="1400" dirty="0">
                <a:solidFill>
                  <a:srgbClr val="FF0000"/>
                </a:solidFill>
              </a:rPr>
              <a:t>!</a:t>
            </a:r>
            <a:endParaRPr lang="en-US" sz="1400" dirty="0">
              <a:solidFill>
                <a:srgbClr val="FF0000"/>
              </a:solidFill>
            </a:endParaRPr>
          </a:p>
        </p:txBody>
      </p:sp>
      <p:cxnSp>
        <p:nvCxnSpPr>
          <p:cNvPr id="13" name="Łącznik prosty ze strzałką 9">
            <a:extLst>
              <a:ext uri="{FF2B5EF4-FFF2-40B4-BE49-F238E27FC236}">
                <a16:creationId xmlns:a16="http://schemas.microsoft.com/office/drawing/2014/main" id="{5ECD5B64-A85F-E34F-9C20-5C93971E7370}"/>
              </a:ext>
            </a:extLst>
          </p:cNvPr>
          <p:cNvCxnSpPr>
            <a:cxnSpLocks/>
          </p:cNvCxnSpPr>
          <p:nvPr/>
        </p:nvCxnSpPr>
        <p:spPr>
          <a:xfrm flipV="1">
            <a:off x="4267200" y="5181602"/>
            <a:ext cx="609600" cy="228598"/>
          </a:xfrm>
          <a:prstGeom prst="straightConnector1">
            <a:avLst/>
          </a:prstGeom>
          <a:ln w="28575">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pole tekstowe 7">
            <a:extLst>
              <a:ext uri="{FF2B5EF4-FFF2-40B4-BE49-F238E27FC236}">
                <a16:creationId xmlns:a16="http://schemas.microsoft.com/office/drawing/2014/main" id="{9761C229-B5BE-034A-827C-8B3DA53F7323}"/>
              </a:ext>
            </a:extLst>
          </p:cNvPr>
          <p:cNvSpPr txBox="1"/>
          <p:nvPr/>
        </p:nvSpPr>
        <p:spPr>
          <a:xfrm>
            <a:off x="7604119" y="5633877"/>
            <a:ext cx="1319593" cy="307777"/>
          </a:xfrm>
          <a:prstGeom prst="rect">
            <a:avLst/>
          </a:prstGeom>
          <a:solidFill>
            <a:schemeClr val="bg1"/>
          </a:solidFill>
          <a:ln w="28575">
            <a:solidFill>
              <a:srgbClr val="FF0000"/>
            </a:solidFill>
          </a:ln>
        </p:spPr>
        <p:txBody>
          <a:bodyPr wrap="none" rtlCol="0">
            <a:spAutoFit/>
          </a:bodyPr>
          <a:lstStyle/>
          <a:p>
            <a:pPr algn="ctr"/>
            <a:r>
              <a:rPr lang="pl-PL" sz="1400" dirty="0">
                <a:solidFill>
                  <a:srgbClr val="FF0000"/>
                </a:solidFill>
              </a:rPr>
              <a:t>LHC </a:t>
            </a:r>
            <a:r>
              <a:rPr lang="pl-PL" sz="1400" dirty="0" err="1">
                <a:solidFill>
                  <a:srgbClr val="FF0000"/>
                </a:solidFill>
              </a:rPr>
              <a:t>beamline</a:t>
            </a:r>
            <a:endParaRPr lang="pl-PL" sz="1400" dirty="0">
              <a:solidFill>
                <a:srgbClr val="FF0000"/>
              </a:solidFill>
            </a:endParaRPr>
          </a:p>
        </p:txBody>
      </p:sp>
      <p:sp>
        <p:nvSpPr>
          <p:cNvPr id="17" name="pole tekstowe 7">
            <a:extLst>
              <a:ext uri="{FF2B5EF4-FFF2-40B4-BE49-F238E27FC236}">
                <a16:creationId xmlns:a16="http://schemas.microsoft.com/office/drawing/2014/main" id="{859FB3A7-EDD8-A44D-9CBA-5355CFFAAE0B}"/>
              </a:ext>
            </a:extLst>
          </p:cNvPr>
          <p:cNvSpPr txBox="1"/>
          <p:nvPr/>
        </p:nvSpPr>
        <p:spPr>
          <a:xfrm>
            <a:off x="2584388" y="3962400"/>
            <a:ext cx="4185762" cy="369332"/>
          </a:xfrm>
          <a:prstGeom prst="rect">
            <a:avLst/>
          </a:prstGeom>
          <a:noFill/>
          <a:ln w="28575">
            <a:solidFill>
              <a:schemeClr val="bg1"/>
            </a:solidFill>
          </a:ln>
        </p:spPr>
        <p:txBody>
          <a:bodyPr wrap="none" rtlCol="0">
            <a:spAutoFit/>
          </a:bodyPr>
          <a:lstStyle/>
          <a:p>
            <a:pPr algn="ctr"/>
            <a:r>
              <a:rPr lang="pl-PL" dirty="0">
                <a:solidFill>
                  <a:schemeClr val="bg1"/>
                </a:solidFill>
              </a:rPr>
              <a:t>The </a:t>
            </a:r>
            <a:r>
              <a:rPr lang="pl-PL" dirty="0" err="1">
                <a:solidFill>
                  <a:schemeClr val="bg1"/>
                </a:solidFill>
              </a:rPr>
              <a:t>view</a:t>
            </a:r>
            <a:r>
              <a:rPr lang="pl-PL" dirty="0">
                <a:solidFill>
                  <a:schemeClr val="bg1"/>
                </a:solidFill>
              </a:rPr>
              <a:t> in UJ12 </a:t>
            </a:r>
            <a:r>
              <a:rPr lang="pl-PL" dirty="0" err="1">
                <a:solidFill>
                  <a:schemeClr val="bg1"/>
                </a:solidFill>
              </a:rPr>
              <a:t>looking</a:t>
            </a:r>
            <a:r>
              <a:rPr lang="pl-PL" dirty="0">
                <a:solidFill>
                  <a:schemeClr val="bg1"/>
                </a:solidFill>
              </a:rPr>
              <a:t> west in 2018</a:t>
            </a:r>
            <a:endParaRPr lang="en-US" dirty="0">
              <a:solidFill>
                <a:schemeClr val="bg1"/>
              </a:solidFill>
            </a:endParaRPr>
          </a:p>
        </p:txBody>
      </p:sp>
      <p:cxnSp>
        <p:nvCxnSpPr>
          <p:cNvPr id="20" name="Łącznik prosty ze strzałką 9">
            <a:extLst>
              <a:ext uri="{FF2B5EF4-FFF2-40B4-BE49-F238E27FC236}">
                <a16:creationId xmlns:a16="http://schemas.microsoft.com/office/drawing/2014/main" id="{51AC408F-D673-E643-8BB3-CF6C3F81C156}"/>
              </a:ext>
            </a:extLst>
          </p:cNvPr>
          <p:cNvCxnSpPr>
            <a:cxnSpLocks/>
          </p:cNvCxnSpPr>
          <p:nvPr/>
        </p:nvCxnSpPr>
        <p:spPr>
          <a:xfrm flipH="1" flipV="1">
            <a:off x="6629400" y="5320544"/>
            <a:ext cx="838202" cy="242056"/>
          </a:xfrm>
          <a:prstGeom prst="straightConnector1">
            <a:avLst/>
          </a:prstGeom>
          <a:ln w="28575">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0DACFBE-C91C-9143-AF21-5EA3AADE496A}"/>
              </a:ext>
            </a:extLst>
          </p:cNvPr>
          <p:cNvCxnSpPr/>
          <p:nvPr/>
        </p:nvCxnSpPr>
        <p:spPr>
          <a:xfrm>
            <a:off x="2590800" y="1676400"/>
            <a:ext cx="6934200" cy="1524000"/>
          </a:xfrm>
          <a:prstGeom prst="line">
            <a:avLst/>
          </a:prstGeom>
          <a:ln>
            <a:solidFill>
              <a:srgbClr val="FF0000"/>
            </a:solidFill>
            <a:prstDash val="dash"/>
          </a:ln>
        </p:spPr>
        <p:style>
          <a:lnRef idx="2">
            <a:schemeClr val="accent2"/>
          </a:lnRef>
          <a:fillRef idx="0">
            <a:schemeClr val="accent2"/>
          </a:fillRef>
          <a:effectRef idx="1">
            <a:schemeClr val="accent2"/>
          </a:effectRef>
          <a:fontRef idx="minor">
            <a:schemeClr val="tx1"/>
          </a:fontRef>
        </p:style>
      </p:cxnSp>
      <p:sp>
        <p:nvSpPr>
          <p:cNvPr id="15" name="Rectangle 14">
            <a:extLst>
              <a:ext uri="{FF2B5EF4-FFF2-40B4-BE49-F238E27FC236}">
                <a16:creationId xmlns:a16="http://schemas.microsoft.com/office/drawing/2014/main" id="{F9B00011-361F-7543-886C-D365151E69D1}"/>
              </a:ext>
            </a:extLst>
          </p:cNvPr>
          <p:cNvSpPr/>
          <p:nvPr/>
        </p:nvSpPr>
        <p:spPr>
          <a:xfrm>
            <a:off x="7315200" y="3225800"/>
            <a:ext cx="1524000" cy="304800"/>
          </a:xfrm>
          <a:prstGeom prst="rect">
            <a:avLst/>
          </a:prstGeom>
          <a:solidFill>
            <a:schemeClr val="bg1"/>
          </a:solid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0000"/>
                </a:solidFill>
              </a:rPr>
              <a:t>TI12 near UJ12</a:t>
            </a:r>
          </a:p>
        </p:txBody>
      </p:sp>
      <p:sp>
        <p:nvSpPr>
          <p:cNvPr id="19" name="TextBox 18">
            <a:extLst>
              <a:ext uri="{FF2B5EF4-FFF2-40B4-BE49-F238E27FC236}">
                <a16:creationId xmlns:a16="http://schemas.microsoft.com/office/drawing/2014/main" id="{6614B13F-3DFC-3A46-A331-071303C2A09C}"/>
              </a:ext>
            </a:extLst>
          </p:cNvPr>
          <p:cNvSpPr txBox="1"/>
          <p:nvPr/>
        </p:nvSpPr>
        <p:spPr>
          <a:xfrm>
            <a:off x="4724401" y="4648200"/>
            <a:ext cx="646331" cy="369332"/>
          </a:xfrm>
          <a:prstGeom prst="rect">
            <a:avLst/>
          </a:prstGeom>
          <a:noFill/>
        </p:spPr>
        <p:txBody>
          <a:bodyPr wrap="none" rtlCol="0">
            <a:spAutoFit/>
          </a:bodyPr>
          <a:lstStyle/>
          <a:p>
            <a:r>
              <a:rPr lang="en-US" dirty="0">
                <a:solidFill>
                  <a:schemeClr val="bg1"/>
                </a:solidFill>
              </a:rPr>
              <a:t>TI12</a:t>
            </a:r>
          </a:p>
        </p:txBody>
      </p:sp>
      <p:sp>
        <p:nvSpPr>
          <p:cNvPr id="21" name="TextBox 20">
            <a:extLst>
              <a:ext uri="{FF2B5EF4-FFF2-40B4-BE49-F238E27FC236}">
                <a16:creationId xmlns:a16="http://schemas.microsoft.com/office/drawing/2014/main" id="{5F1EDD71-5A4E-F541-AC22-C480E5208DB8}"/>
              </a:ext>
            </a:extLst>
          </p:cNvPr>
          <p:cNvSpPr txBox="1"/>
          <p:nvPr/>
        </p:nvSpPr>
        <p:spPr>
          <a:xfrm>
            <a:off x="6324600" y="937736"/>
            <a:ext cx="2895600" cy="738664"/>
          </a:xfrm>
          <a:prstGeom prst="rect">
            <a:avLst/>
          </a:prstGeom>
          <a:solidFill>
            <a:schemeClr val="bg1"/>
          </a:solidFill>
          <a:ln w="28575">
            <a:solidFill>
              <a:srgbClr val="FF0000"/>
            </a:solidFill>
          </a:ln>
        </p:spPr>
        <p:txBody>
          <a:bodyPr wrap="square" rtlCol="0">
            <a:spAutoFit/>
          </a:bodyPr>
          <a:lstStyle/>
          <a:p>
            <a:pPr algn="ctr"/>
            <a:r>
              <a:rPr lang="en-US" sz="1400" dirty="0">
                <a:solidFill>
                  <a:srgbClr val="FF0000"/>
                </a:solidFill>
              </a:rPr>
              <a:t>Beam collision axis passes</a:t>
            </a:r>
          </a:p>
          <a:p>
            <a:pPr algn="ctr"/>
            <a:r>
              <a:rPr lang="en-US" sz="1400" dirty="0">
                <a:solidFill>
                  <a:srgbClr val="FF0000"/>
                </a:solidFill>
              </a:rPr>
              <a:t>through 100 m of rock, emerges in tunnel TI12, 480 m from ATLAS</a:t>
            </a:r>
          </a:p>
        </p:txBody>
      </p:sp>
      <p:sp>
        <p:nvSpPr>
          <p:cNvPr id="2" name="TextBox 1">
            <a:extLst>
              <a:ext uri="{FF2B5EF4-FFF2-40B4-BE49-F238E27FC236}">
                <a16:creationId xmlns:a16="http://schemas.microsoft.com/office/drawing/2014/main" id="{ADB2F5AF-00C0-F34F-A7DB-57B4E479597D}"/>
              </a:ext>
            </a:extLst>
          </p:cNvPr>
          <p:cNvSpPr txBox="1"/>
          <p:nvPr/>
        </p:nvSpPr>
        <p:spPr>
          <a:xfrm>
            <a:off x="8716525" y="2618602"/>
            <a:ext cx="550151" cy="276999"/>
          </a:xfrm>
          <a:prstGeom prst="rect">
            <a:avLst/>
          </a:prstGeom>
          <a:solidFill>
            <a:schemeClr val="bg1"/>
          </a:solidFill>
          <a:ln w="19050">
            <a:solidFill>
              <a:schemeClr val="tx1"/>
            </a:solidFill>
          </a:ln>
        </p:spPr>
        <p:txBody>
          <a:bodyPr wrap="none" rtlCol="0">
            <a:spAutoFit/>
          </a:bodyPr>
          <a:lstStyle/>
          <a:p>
            <a:r>
              <a:rPr lang="en-US" sz="1200" b="1" dirty="0"/>
              <a:t>UJ12</a:t>
            </a:r>
          </a:p>
        </p:txBody>
      </p:sp>
    </p:spTree>
    <p:extLst>
      <p:ext uri="{BB962C8B-B14F-4D97-AF65-F5344CB8AC3E}">
        <p14:creationId xmlns:p14="http://schemas.microsoft.com/office/powerpoint/2010/main" val="219017688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524000" y="228986"/>
            <a:ext cx="9144000" cy="441325"/>
          </a:xfrm>
        </p:spPr>
        <p:txBody>
          <a:bodyPr/>
          <a:lstStyle/>
          <a:p>
            <a:r>
              <a:rPr lang="en-US" dirty="0">
                <a:latin typeface="Arial" charset="0"/>
              </a:rPr>
              <a:t>HISTORY: THE FALL OF FORWARD PHYSICS</a:t>
            </a:r>
          </a:p>
        </p:txBody>
      </p:sp>
      <p:sp>
        <p:nvSpPr>
          <p:cNvPr id="21" name="Rectangle 3">
            <a:extLst>
              <a:ext uri="{FF2B5EF4-FFF2-40B4-BE49-F238E27FC236}">
                <a16:creationId xmlns:a16="http://schemas.microsoft.com/office/drawing/2014/main" id="{6DE34699-25EB-534D-A8C2-F03BEAEE77D0}"/>
              </a:ext>
            </a:extLst>
          </p:cNvPr>
          <p:cNvSpPr txBox="1">
            <a:spLocks noChangeArrowheads="1"/>
          </p:cNvSpPr>
          <p:nvPr/>
        </p:nvSpPr>
        <p:spPr bwMode="auto">
          <a:xfrm>
            <a:off x="609600" y="972540"/>
            <a:ext cx="6352965" cy="5479916"/>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Is it really possible that a collider is making new particles, and we are missing them simply because we are looking in the wrong place?</a:t>
            </a:r>
          </a:p>
          <a:p>
            <a:endParaRPr lang="en-US" sz="800" dirty="0"/>
          </a:p>
          <a:p>
            <a:r>
              <a:rPr lang="en-US" sz="2000" dirty="0"/>
              <a:t>Yes.  In fact, it has happened before at CERN.</a:t>
            </a:r>
          </a:p>
          <a:p>
            <a:endParaRPr lang="en-US" sz="800" dirty="0"/>
          </a:p>
          <a:p>
            <a:r>
              <a:rPr lang="en-US" sz="2000" dirty="0"/>
              <a:t>In 1971, the first hadron collider, CERN’s Intersecting Storage Rings (ISR), began operation.  </a:t>
            </a:r>
          </a:p>
          <a:p>
            <a:endParaRPr lang="en-US" sz="2000" dirty="0"/>
          </a:p>
          <a:p>
            <a:endParaRPr lang="en-US" sz="2000" dirty="0"/>
          </a:p>
          <a:p>
            <a:endParaRPr lang="en-US" sz="2000" dirty="0"/>
          </a:p>
          <a:p>
            <a:endParaRPr lang="en-US" sz="2000" dirty="0"/>
          </a:p>
          <a:p>
            <a:pPr marL="0" indent="0">
              <a:buNone/>
            </a:pPr>
            <a:endParaRPr lang="en-US" sz="2000" dirty="0"/>
          </a:p>
          <a:p>
            <a:pPr marL="0" indent="0">
              <a:buNone/>
            </a:pPr>
            <a:endParaRPr lang="en-US" sz="1200" dirty="0"/>
          </a:p>
          <a:p>
            <a:endParaRPr lang="en-US" sz="800" dirty="0"/>
          </a:p>
          <a:p>
            <a:r>
              <a:rPr lang="en-US" sz="2000" dirty="0"/>
              <a:t>It had a circumference of ~1 km and collided protons with protons at center-of-mass energies from 30-60 GeV.</a:t>
            </a:r>
            <a:endParaRPr lang="en-US" sz="1600" dirty="0"/>
          </a:p>
          <a:p>
            <a:endParaRPr lang="en-US" sz="2000" dirty="0"/>
          </a:p>
        </p:txBody>
      </p:sp>
      <p:pic>
        <p:nvPicPr>
          <p:cNvPr id="8" name="Picture 7">
            <a:extLst>
              <a:ext uri="{FF2B5EF4-FFF2-40B4-BE49-F238E27FC236}">
                <a16:creationId xmlns:a16="http://schemas.microsoft.com/office/drawing/2014/main" id="{D747E3EA-3559-C948-BF95-9A98BEC93D82}"/>
              </a:ext>
            </a:extLst>
          </p:cNvPr>
          <p:cNvPicPr>
            <a:picLocks noChangeAspect="1"/>
          </p:cNvPicPr>
          <p:nvPr/>
        </p:nvPicPr>
        <p:blipFill>
          <a:blip r:embed="rId2"/>
          <a:stretch>
            <a:fillRect/>
          </a:stretch>
        </p:blipFill>
        <p:spPr>
          <a:xfrm>
            <a:off x="7239000" y="1042255"/>
            <a:ext cx="4210470" cy="5340486"/>
          </a:xfrm>
          <a:prstGeom prst="rect">
            <a:avLst/>
          </a:prstGeom>
        </p:spPr>
      </p:pic>
      <p:pic>
        <p:nvPicPr>
          <p:cNvPr id="6" name="Picture 5">
            <a:extLst>
              <a:ext uri="{FF2B5EF4-FFF2-40B4-BE49-F238E27FC236}">
                <a16:creationId xmlns:a16="http://schemas.microsoft.com/office/drawing/2014/main" id="{301576F1-795F-BE44-A83F-ED33A6B3A8DC}"/>
              </a:ext>
            </a:extLst>
          </p:cNvPr>
          <p:cNvPicPr>
            <a:picLocks noChangeAspect="1"/>
          </p:cNvPicPr>
          <p:nvPr/>
        </p:nvPicPr>
        <p:blipFill rotWithShape="1">
          <a:blip r:embed="rId3"/>
          <a:srcRect l="7992" t="2402" r="5701" b="4362"/>
          <a:stretch/>
        </p:blipFill>
        <p:spPr>
          <a:xfrm>
            <a:off x="2566882" y="3505200"/>
            <a:ext cx="2438400" cy="1753379"/>
          </a:xfrm>
          <a:prstGeom prst="rect">
            <a:avLst/>
          </a:prstGeom>
        </p:spPr>
      </p:pic>
    </p:spTree>
    <p:extLst>
      <p:ext uri="{BB962C8B-B14F-4D97-AF65-F5344CB8AC3E}">
        <p14:creationId xmlns:p14="http://schemas.microsoft.com/office/powerpoint/2010/main" val="469509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524000" y="228986"/>
            <a:ext cx="9144000" cy="441325"/>
          </a:xfrm>
        </p:spPr>
        <p:txBody>
          <a:bodyPr/>
          <a:lstStyle/>
          <a:p>
            <a:r>
              <a:rPr lang="en-US" dirty="0">
                <a:latin typeface="Arial" charset="0"/>
              </a:rPr>
              <a:t>HISTORY: THE FALL OF FORWARD PHYSICS</a:t>
            </a:r>
          </a:p>
        </p:txBody>
      </p:sp>
      <p:sp>
        <p:nvSpPr>
          <p:cNvPr id="21" name="Rectangle 3">
            <a:extLst>
              <a:ext uri="{FF2B5EF4-FFF2-40B4-BE49-F238E27FC236}">
                <a16:creationId xmlns:a16="http://schemas.microsoft.com/office/drawing/2014/main" id="{6DE34699-25EB-534D-A8C2-F03BEAEE77D0}"/>
              </a:ext>
            </a:extLst>
          </p:cNvPr>
          <p:cNvSpPr txBox="1">
            <a:spLocks noChangeArrowheads="1"/>
          </p:cNvSpPr>
          <p:nvPr/>
        </p:nvSpPr>
        <p:spPr bwMode="auto">
          <a:xfrm>
            <a:off x="381000" y="788505"/>
            <a:ext cx="8839200" cy="6019800"/>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During the ISR’s 50</a:t>
            </a:r>
            <a:r>
              <a:rPr lang="en-US" sz="2000" baseline="30000" dirty="0"/>
              <a:t>th</a:t>
            </a:r>
            <a:r>
              <a:rPr lang="en-US" sz="2000" dirty="0"/>
              <a:t> anniversary, there were many fascinating articles and talks by eminent physicists</a:t>
            </a:r>
            <a:endParaRPr lang="en-US" sz="1200" dirty="0"/>
          </a:p>
          <a:p>
            <a:pPr lvl="1"/>
            <a:r>
              <a:rPr lang="en-US" sz="1800" dirty="0"/>
              <a:t>“Enormous impact on accelerator physics, but sadly little effect on particle physics.” – Steve Myers, talk at “The 50th Anniversary of Hadron Colliders at CERN,” October 2021.</a:t>
            </a:r>
          </a:p>
          <a:p>
            <a:pPr lvl="1"/>
            <a:r>
              <a:rPr lang="en-US" sz="1800" dirty="0"/>
              <a:t>“There was initially a broad belief that physics action would be in the forward directions at a hadron collider…. It is easy to say after the fact, still with regrets, that with an earlier availability of more complete… experiments at the ISR, CERN would not have been left as a spectator during the famous November revolution of 1974 with the J/</a:t>
            </a:r>
            <a:r>
              <a:rPr lang="el-GR" sz="1800" dirty="0"/>
              <a:t>ψ</a:t>
            </a:r>
            <a:r>
              <a:rPr lang="en-US" sz="1800" dirty="0"/>
              <a:t> discoveries at Brookhaven and SLAC .” – Lyn Evans and Peter Jenni, CERN Courier (2021).</a:t>
            </a:r>
          </a:p>
          <a:p>
            <a:endParaRPr lang="en-US" sz="800" dirty="0"/>
          </a:p>
          <a:p>
            <a:r>
              <a:rPr lang="en-US" sz="2000" dirty="0"/>
              <a:t>Bottom line: The collider was creating charm quarks, but experimentalists focused on the forward region and so missed them. </a:t>
            </a:r>
          </a:p>
          <a:p>
            <a:endParaRPr lang="en-US" sz="800" dirty="0"/>
          </a:p>
          <a:p>
            <a:r>
              <a:rPr lang="en-US" sz="2000" dirty="0">
                <a:solidFill>
                  <a:srgbClr val="00B050"/>
                </a:solidFill>
              </a:rPr>
              <a:t>Since that time, forward physics at colliders has been almost completely ignored for new particle searches.  </a:t>
            </a:r>
          </a:p>
          <a:p>
            <a:endParaRPr lang="en-US" sz="800" dirty="0">
              <a:solidFill>
                <a:srgbClr val="FF0000"/>
              </a:solidFill>
            </a:endParaRPr>
          </a:p>
          <a:p>
            <a:r>
              <a:rPr lang="en-US" sz="2000" dirty="0">
                <a:solidFill>
                  <a:srgbClr val="FF0000"/>
                </a:solidFill>
              </a:rPr>
              <a:t>But are we making the same mistake now (in reverse)? And could there be another November revolution waiting for us in the forward direction?</a:t>
            </a:r>
            <a:endParaRPr lang="en-US" sz="2000" dirty="0"/>
          </a:p>
          <a:p>
            <a:pPr lvl="1"/>
            <a:endParaRPr lang="en-US" dirty="0"/>
          </a:p>
          <a:p>
            <a:endParaRPr lang="en-US" sz="2000" dirty="0"/>
          </a:p>
        </p:txBody>
      </p:sp>
      <p:pic>
        <p:nvPicPr>
          <p:cNvPr id="3" name="Picture 2">
            <a:extLst>
              <a:ext uri="{FF2B5EF4-FFF2-40B4-BE49-F238E27FC236}">
                <a16:creationId xmlns:a16="http://schemas.microsoft.com/office/drawing/2014/main" id="{EEB4C364-B9FF-4643-BB1E-B4723636417F}"/>
              </a:ext>
            </a:extLst>
          </p:cNvPr>
          <p:cNvPicPr>
            <a:picLocks noChangeAspect="1"/>
          </p:cNvPicPr>
          <p:nvPr/>
        </p:nvPicPr>
        <p:blipFill>
          <a:blip r:embed="rId2"/>
          <a:stretch>
            <a:fillRect/>
          </a:stretch>
        </p:blipFill>
        <p:spPr>
          <a:xfrm>
            <a:off x="9370847" y="2713996"/>
            <a:ext cx="1967542" cy="1752600"/>
          </a:xfrm>
          <a:prstGeom prst="rect">
            <a:avLst/>
          </a:prstGeom>
        </p:spPr>
      </p:pic>
      <p:pic>
        <p:nvPicPr>
          <p:cNvPr id="5" name="Picture 4">
            <a:extLst>
              <a:ext uri="{FF2B5EF4-FFF2-40B4-BE49-F238E27FC236}">
                <a16:creationId xmlns:a16="http://schemas.microsoft.com/office/drawing/2014/main" id="{CB45BE6F-C370-A94E-87F2-56C0BCA2F39B}"/>
              </a:ext>
            </a:extLst>
          </p:cNvPr>
          <p:cNvPicPr>
            <a:picLocks noChangeAspect="1"/>
          </p:cNvPicPr>
          <p:nvPr/>
        </p:nvPicPr>
        <p:blipFill>
          <a:blip r:embed="rId3"/>
          <a:stretch>
            <a:fillRect/>
          </a:stretch>
        </p:blipFill>
        <p:spPr>
          <a:xfrm>
            <a:off x="9401567" y="4581231"/>
            <a:ext cx="1937679" cy="1945133"/>
          </a:xfrm>
          <a:prstGeom prst="rect">
            <a:avLst/>
          </a:prstGeom>
        </p:spPr>
      </p:pic>
      <p:pic>
        <p:nvPicPr>
          <p:cNvPr id="4" name="Picture 3">
            <a:extLst>
              <a:ext uri="{FF2B5EF4-FFF2-40B4-BE49-F238E27FC236}">
                <a16:creationId xmlns:a16="http://schemas.microsoft.com/office/drawing/2014/main" id="{B63C9183-E9AF-8C4C-BAA1-BCCE7AED67E3}"/>
              </a:ext>
            </a:extLst>
          </p:cNvPr>
          <p:cNvPicPr>
            <a:picLocks noChangeAspect="1"/>
          </p:cNvPicPr>
          <p:nvPr/>
        </p:nvPicPr>
        <p:blipFill rotWithShape="1">
          <a:blip r:embed="rId4"/>
          <a:srcRect t="8334" r="18750" b="43750"/>
          <a:stretch/>
        </p:blipFill>
        <p:spPr>
          <a:xfrm>
            <a:off x="9372600" y="838200"/>
            <a:ext cx="1981200" cy="1752600"/>
          </a:xfrm>
          <a:prstGeom prst="rect">
            <a:avLst/>
          </a:prstGeom>
        </p:spPr>
      </p:pic>
    </p:spTree>
    <p:extLst>
      <p:ext uri="{BB962C8B-B14F-4D97-AF65-F5344CB8AC3E}">
        <p14:creationId xmlns:p14="http://schemas.microsoft.com/office/powerpoint/2010/main" val="2807613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31B50-3382-9E31-25DF-DCB9FAA6C8E1}"/>
            </a:ext>
          </a:extLst>
        </p:cNvPr>
        <p:cNvGrpSpPr/>
        <p:nvPr/>
      </p:nvGrpSpPr>
      <p:grpSpPr>
        <a:xfrm>
          <a:off x="0" y="0"/>
          <a:ext cx="0" cy="0"/>
          <a:chOff x="0" y="0"/>
          <a:chExt cx="0" cy="0"/>
        </a:xfrm>
      </p:grpSpPr>
      <p:pic>
        <p:nvPicPr>
          <p:cNvPr id="3" name="Picture 2" descr="A black logo with a arrow&#10;&#10;Description automatically generated">
            <a:extLst>
              <a:ext uri="{FF2B5EF4-FFF2-40B4-BE49-F238E27FC236}">
                <a16:creationId xmlns:a16="http://schemas.microsoft.com/office/drawing/2014/main" id="{05C7AB62-091F-7147-F21B-9E8122F4292D}"/>
              </a:ext>
            </a:extLst>
          </p:cNvPr>
          <p:cNvPicPr>
            <a:picLocks noChangeAspect="1"/>
          </p:cNvPicPr>
          <p:nvPr/>
        </p:nvPicPr>
        <p:blipFill>
          <a:blip r:embed="rId2"/>
          <a:stretch>
            <a:fillRect/>
          </a:stretch>
        </p:blipFill>
        <p:spPr>
          <a:xfrm>
            <a:off x="2552700" y="2362201"/>
            <a:ext cx="7086600" cy="2354817"/>
          </a:xfrm>
          <a:prstGeom prst="rect">
            <a:avLst/>
          </a:prstGeom>
        </p:spPr>
      </p:pic>
      <p:sp>
        <p:nvSpPr>
          <p:cNvPr id="2" name="Rectangle 1">
            <a:extLst>
              <a:ext uri="{FF2B5EF4-FFF2-40B4-BE49-F238E27FC236}">
                <a16:creationId xmlns:a16="http://schemas.microsoft.com/office/drawing/2014/main" id="{18828E80-CA20-EA4B-0FB1-20633A5BDC42}"/>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Tree>
    <p:extLst>
      <p:ext uri="{BB962C8B-B14F-4D97-AF65-F5344CB8AC3E}">
        <p14:creationId xmlns:p14="http://schemas.microsoft.com/office/powerpoint/2010/main" val="408790226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524000" y="76201"/>
            <a:ext cx="9144000" cy="733425"/>
          </a:xfrm>
        </p:spPr>
        <p:txBody>
          <a:bodyPr/>
          <a:lstStyle/>
          <a:p>
            <a:pPr eaLnBrk="1" hangingPunct="1"/>
            <a:r>
              <a:rPr lang="en-US" dirty="0">
                <a:latin typeface="Arial" charset="0"/>
              </a:rPr>
              <a:t>HOW BIG DOES THE DETECTOR HAVE TO BE?</a:t>
            </a:r>
          </a:p>
        </p:txBody>
      </p:sp>
      <p:sp>
        <p:nvSpPr>
          <p:cNvPr id="5123" name="Content Placeholder 2"/>
          <p:cNvSpPr>
            <a:spLocks noGrp="1"/>
          </p:cNvSpPr>
          <p:nvPr>
            <p:ph idx="1"/>
          </p:nvPr>
        </p:nvSpPr>
        <p:spPr>
          <a:xfrm>
            <a:off x="328057" y="2514600"/>
            <a:ext cx="4624943" cy="3810000"/>
          </a:xfrm>
        </p:spPr>
        <p:txBody>
          <a:bodyPr/>
          <a:lstStyle/>
          <a:p>
            <a:pPr eaLnBrk="1" hangingPunct="1"/>
            <a:r>
              <a:rPr lang="en-US" sz="2000" dirty="0">
                <a:latin typeface="Arial" charset="0"/>
              </a:rPr>
              <a:t>The opening angle is 0.2 </a:t>
            </a:r>
            <a:r>
              <a:rPr lang="en-US" sz="2000" dirty="0" err="1">
                <a:latin typeface="Arial" charset="0"/>
              </a:rPr>
              <a:t>mrad</a:t>
            </a:r>
            <a:r>
              <a:rPr lang="en-US" sz="2000" dirty="0">
                <a:latin typeface="Arial" charset="0"/>
              </a:rPr>
              <a:t> (the moon is 7 </a:t>
            </a:r>
            <a:r>
              <a:rPr lang="en-US" sz="2000" dirty="0" err="1">
                <a:latin typeface="Arial" charset="0"/>
              </a:rPr>
              <a:t>mrad</a:t>
            </a:r>
            <a:r>
              <a:rPr lang="en-US" sz="2000" dirty="0">
                <a:latin typeface="Arial" charset="0"/>
              </a:rPr>
              <a:t>). </a:t>
            </a:r>
          </a:p>
          <a:p>
            <a:pPr eaLnBrk="1" hangingPunct="1"/>
            <a:endParaRPr lang="en-US" sz="2000" dirty="0">
              <a:latin typeface="Arial" charset="0"/>
            </a:endParaRPr>
          </a:p>
          <a:p>
            <a:pPr eaLnBrk="1" hangingPunct="1"/>
            <a:r>
              <a:rPr lang="en-US" sz="2000" dirty="0">
                <a:latin typeface="Arial" charset="0"/>
              </a:rPr>
              <a:t>Even after traveling 480 m, most neutrinos and other proposed new particles pass through an 8.5” x 11” (A4) sheet of paper.</a:t>
            </a:r>
          </a:p>
          <a:p>
            <a:pPr eaLnBrk="1" hangingPunct="1"/>
            <a:endParaRPr lang="en-US" sz="2000" dirty="0">
              <a:latin typeface="Arial" charset="0"/>
            </a:endParaRPr>
          </a:p>
          <a:p>
            <a:pPr eaLnBrk="1" hangingPunct="1"/>
            <a:r>
              <a:rPr lang="en-US" sz="2000" dirty="0">
                <a:solidFill>
                  <a:srgbClr val="FF0000"/>
                </a:solidFill>
                <a:latin typeface="Arial" charset="0"/>
              </a:rPr>
              <a:t>This motivates a relatively small, fast, and inexpensive experiment at the LHC: the </a:t>
            </a:r>
            <a:r>
              <a:rPr lang="en-US" sz="2000" dirty="0" err="1">
                <a:solidFill>
                  <a:srgbClr val="FF0000"/>
                </a:solidFill>
                <a:latin typeface="Arial" charset="0"/>
              </a:rPr>
              <a:t>ForwArd</a:t>
            </a:r>
            <a:r>
              <a:rPr lang="en-US" sz="2000" dirty="0">
                <a:solidFill>
                  <a:srgbClr val="FF0000"/>
                </a:solidFill>
                <a:latin typeface="Arial" charset="0"/>
              </a:rPr>
              <a:t> Search </a:t>
            </a:r>
            <a:r>
              <a:rPr lang="en-US" sz="2000" dirty="0" err="1">
                <a:solidFill>
                  <a:srgbClr val="FF0000"/>
                </a:solidFill>
                <a:latin typeface="Arial" charset="0"/>
              </a:rPr>
              <a:t>ExpeRiment</a:t>
            </a:r>
            <a:r>
              <a:rPr lang="en-US" sz="2000" dirty="0">
                <a:solidFill>
                  <a:srgbClr val="FF0000"/>
                </a:solidFill>
                <a:latin typeface="Arial" charset="0"/>
              </a:rPr>
              <a:t> (FASER).</a:t>
            </a:r>
          </a:p>
          <a:p>
            <a:pPr marL="0" indent="0">
              <a:buNone/>
            </a:pPr>
            <a:endParaRPr lang="en-US" sz="1800" dirty="0">
              <a:latin typeface="Arial" charset="0"/>
              <a:sym typeface="Wingdings"/>
            </a:endParaRPr>
          </a:p>
        </p:txBody>
      </p:sp>
      <p:grpSp>
        <p:nvGrpSpPr>
          <p:cNvPr id="26" name="Group 25">
            <a:extLst>
              <a:ext uri="{FF2B5EF4-FFF2-40B4-BE49-F238E27FC236}">
                <a16:creationId xmlns:a16="http://schemas.microsoft.com/office/drawing/2014/main" id="{181B191D-F803-9C4D-A6C9-00F320A823EE}"/>
              </a:ext>
            </a:extLst>
          </p:cNvPr>
          <p:cNvGrpSpPr/>
          <p:nvPr/>
        </p:nvGrpSpPr>
        <p:grpSpPr>
          <a:xfrm>
            <a:off x="2153758" y="972946"/>
            <a:ext cx="10038242" cy="682342"/>
            <a:chOff x="1524000" y="937736"/>
            <a:chExt cx="6899196" cy="682342"/>
          </a:xfrm>
        </p:grpSpPr>
        <p:sp>
          <p:nvSpPr>
            <p:cNvPr id="24" name="Right Triangle 23">
              <a:extLst>
                <a:ext uri="{FF2B5EF4-FFF2-40B4-BE49-F238E27FC236}">
                  <a16:creationId xmlns:a16="http://schemas.microsoft.com/office/drawing/2014/main" id="{4FE59E8B-E92F-794C-AF14-0A88B906D80A}"/>
                </a:ext>
              </a:extLst>
            </p:cNvPr>
            <p:cNvSpPr/>
            <p:nvPr/>
          </p:nvSpPr>
          <p:spPr>
            <a:xfrm flipH="1">
              <a:off x="1524000" y="985525"/>
              <a:ext cx="5791200" cy="304800"/>
            </a:xfrm>
            <a:prstGeom prst="rtTriangle">
              <a:avLst/>
            </a:prstGeom>
            <a:noFill/>
            <a:ln w="2857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38100">
                  <a:solidFill>
                    <a:schemeClr val="tx1"/>
                  </a:solidFill>
                </a:ln>
                <a:solidFill>
                  <a:schemeClr val="bg1">
                    <a:lumMod val="50000"/>
                  </a:schemeClr>
                </a:solidFill>
              </a:endParaRPr>
            </a:p>
          </p:txBody>
        </p:sp>
        <p:sp>
          <p:nvSpPr>
            <p:cNvPr id="2" name="TextBox 1">
              <a:extLst>
                <a:ext uri="{FF2B5EF4-FFF2-40B4-BE49-F238E27FC236}">
                  <a16:creationId xmlns:a16="http://schemas.microsoft.com/office/drawing/2014/main" id="{B3F55DAF-3D4C-6940-AB96-689D07D61F8E}"/>
                </a:ext>
              </a:extLst>
            </p:cNvPr>
            <p:cNvSpPr txBox="1"/>
            <p:nvPr/>
          </p:nvSpPr>
          <p:spPr>
            <a:xfrm>
              <a:off x="7315200" y="937736"/>
              <a:ext cx="1107996" cy="369332"/>
            </a:xfrm>
            <a:prstGeom prst="rect">
              <a:avLst/>
            </a:prstGeom>
            <a:noFill/>
          </p:spPr>
          <p:txBody>
            <a:bodyPr wrap="none" rtlCol="0">
              <a:spAutoFit/>
            </a:bodyPr>
            <a:lstStyle/>
            <a:p>
              <a:r>
                <a:rPr lang="en-US" dirty="0"/>
                <a:t>250 MeV</a:t>
              </a:r>
            </a:p>
          </p:txBody>
        </p:sp>
        <p:sp>
          <p:nvSpPr>
            <p:cNvPr id="25" name="TextBox 24">
              <a:extLst>
                <a:ext uri="{FF2B5EF4-FFF2-40B4-BE49-F238E27FC236}">
                  <a16:creationId xmlns:a16="http://schemas.microsoft.com/office/drawing/2014/main" id="{2EA00274-F9DA-064E-981B-A9BD85DB6488}"/>
                </a:ext>
              </a:extLst>
            </p:cNvPr>
            <p:cNvSpPr txBox="1"/>
            <p:nvPr/>
          </p:nvSpPr>
          <p:spPr>
            <a:xfrm>
              <a:off x="3979902" y="1250746"/>
              <a:ext cx="770467" cy="369332"/>
            </a:xfrm>
            <a:prstGeom prst="rect">
              <a:avLst/>
            </a:prstGeom>
            <a:noFill/>
          </p:spPr>
          <p:txBody>
            <a:bodyPr wrap="none" rtlCol="0">
              <a:spAutoFit/>
            </a:bodyPr>
            <a:lstStyle/>
            <a:p>
              <a:r>
                <a:rPr lang="en-US" dirty="0"/>
                <a:t>1 </a:t>
              </a:r>
              <a:r>
                <a:rPr lang="en-US" dirty="0" err="1"/>
                <a:t>TeV</a:t>
              </a:r>
              <a:endParaRPr lang="en-US" dirty="0"/>
            </a:p>
          </p:txBody>
        </p:sp>
        <p:cxnSp>
          <p:nvCxnSpPr>
            <p:cNvPr id="4" name="Straight Arrow Connector 3">
              <a:extLst>
                <a:ext uri="{FF2B5EF4-FFF2-40B4-BE49-F238E27FC236}">
                  <a16:creationId xmlns:a16="http://schemas.microsoft.com/office/drawing/2014/main" id="{20428D0E-F856-0E44-BBF4-58FDE0DFF9A4}"/>
                </a:ext>
              </a:extLst>
            </p:cNvPr>
            <p:cNvCxnSpPr>
              <a:cxnSpLocks/>
              <a:stCxn id="24" idx="4"/>
            </p:cNvCxnSpPr>
            <p:nvPr/>
          </p:nvCxnSpPr>
          <p:spPr>
            <a:xfrm flipV="1">
              <a:off x="1524000" y="985524"/>
              <a:ext cx="5791200" cy="304801"/>
            </a:xfrm>
            <a:prstGeom prst="straightConnector1">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grpSp>
      <p:grpSp>
        <p:nvGrpSpPr>
          <p:cNvPr id="27" name="Group 26">
            <a:extLst>
              <a:ext uri="{FF2B5EF4-FFF2-40B4-BE49-F238E27FC236}">
                <a16:creationId xmlns:a16="http://schemas.microsoft.com/office/drawing/2014/main" id="{E9B382F7-F053-0F41-9E8F-74D67C7B38FF}"/>
              </a:ext>
            </a:extLst>
          </p:cNvPr>
          <p:cNvGrpSpPr/>
          <p:nvPr/>
        </p:nvGrpSpPr>
        <p:grpSpPr>
          <a:xfrm>
            <a:off x="2143913" y="1658746"/>
            <a:ext cx="9594424" cy="670674"/>
            <a:chOff x="1524000" y="1699736"/>
            <a:chExt cx="6604243" cy="670674"/>
          </a:xfrm>
        </p:grpSpPr>
        <p:sp>
          <p:nvSpPr>
            <p:cNvPr id="28" name="Right Triangle 27">
              <a:extLst>
                <a:ext uri="{FF2B5EF4-FFF2-40B4-BE49-F238E27FC236}">
                  <a16:creationId xmlns:a16="http://schemas.microsoft.com/office/drawing/2014/main" id="{1AE17763-7130-FD4F-AFD5-5D567502D4AD}"/>
                </a:ext>
              </a:extLst>
            </p:cNvPr>
            <p:cNvSpPr/>
            <p:nvPr/>
          </p:nvSpPr>
          <p:spPr>
            <a:xfrm flipH="1">
              <a:off x="1524000" y="1747525"/>
              <a:ext cx="5791200" cy="304800"/>
            </a:xfrm>
            <a:prstGeom prst="rtTriangle">
              <a:avLst/>
            </a:prstGeom>
            <a:noFill/>
            <a:ln w="2857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38100">
                  <a:solidFill>
                    <a:schemeClr val="tx1"/>
                  </a:solidFill>
                </a:ln>
                <a:solidFill>
                  <a:schemeClr val="bg1">
                    <a:lumMod val="50000"/>
                  </a:schemeClr>
                </a:solidFill>
              </a:endParaRPr>
            </a:p>
          </p:txBody>
        </p:sp>
        <p:sp>
          <p:nvSpPr>
            <p:cNvPr id="29" name="TextBox 28">
              <a:extLst>
                <a:ext uri="{FF2B5EF4-FFF2-40B4-BE49-F238E27FC236}">
                  <a16:creationId xmlns:a16="http://schemas.microsoft.com/office/drawing/2014/main" id="{0656A45B-0E13-2C4C-8BEC-2F6124BFFF37}"/>
                </a:ext>
              </a:extLst>
            </p:cNvPr>
            <p:cNvSpPr txBox="1"/>
            <p:nvPr/>
          </p:nvSpPr>
          <p:spPr>
            <a:xfrm>
              <a:off x="7315200" y="1699736"/>
              <a:ext cx="813043" cy="369332"/>
            </a:xfrm>
            <a:prstGeom prst="rect">
              <a:avLst/>
            </a:prstGeom>
            <a:noFill/>
          </p:spPr>
          <p:txBody>
            <a:bodyPr wrap="none" rtlCol="0">
              <a:spAutoFit/>
            </a:bodyPr>
            <a:lstStyle/>
            <a:p>
              <a:r>
                <a:rPr lang="en-US" dirty="0"/>
                <a:t>12 cm</a:t>
              </a:r>
            </a:p>
          </p:txBody>
        </p:sp>
        <p:sp>
          <p:nvSpPr>
            <p:cNvPr id="30" name="TextBox 29">
              <a:extLst>
                <a:ext uri="{FF2B5EF4-FFF2-40B4-BE49-F238E27FC236}">
                  <a16:creationId xmlns:a16="http://schemas.microsoft.com/office/drawing/2014/main" id="{BDD42622-95FA-9B4E-94C4-CCB6C822731C}"/>
                </a:ext>
              </a:extLst>
            </p:cNvPr>
            <p:cNvSpPr txBox="1"/>
            <p:nvPr/>
          </p:nvSpPr>
          <p:spPr>
            <a:xfrm>
              <a:off x="3979902" y="2001078"/>
              <a:ext cx="825867" cy="369332"/>
            </a:xfrm>
            <a:prstGeom prst="rect">
              <a:avLst/>
            </a:prstGeom>
            <a:noFill/>
          </p:spPr>
          <p:txBody>
            <a:bodyPr wrap="none" rtlCol="0">
              <a:spAutoFit/>
            </a:bodyPr>
            <a:lstStyle/>
            <a:p>
              <a:r>
                <a:rPr lang="en-US" dirty="0"/>
                <a:t>480 m</a:t>
              </a:r>
            </a:p>
          </p:txBody>
        </p:sp>
        <p:cxnSp>
          <p:nvCxnSpPr>
            <p:cNvPr id="31" name="Straight Arrow Connector 30">
              <a:extLst>
                <a:ext uri="{FF2B5EF4-FFF2-40B4-BE49-F238E27FC236}">
                  <a16:creationId xmlns:a16="http://schemas.microsoft.com/office/drawing/2014/main" id="{D77A8E3A-9E56-FF4F-9E5F-D314B1F8623E}"/>
                </a:ext>
              </a:extLst>
            </p:cNvPr>
            <p:cNvCxnSpPr>
              <a:cxnSpLocks/>
              <a:stCxn id="28" idx="4"/>
            </p:cNvCxnSpPr>
            <p:nvPr/>
          </p:nvCxnSpPr>
          <p:spPr>
            <a:xfrm flipV="1">
              <a:off x="1524000" y="1747524"/>
              <a:ext cx="5791200" cy="304801"/>
            </a:xfrm>
            <a:prstGeom prst="straightConnector1">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grpSp>
      <p:pic>
        <p:nvPicPr>
          <p:cNvPr id="32" name="Picture 31">
            <a:extLst>
              <a:ext uri="{FF2B5EF4-FFF2-40B4-BE49-F238E27FC236}">
                <a16:creationId xmlns:a16="http://schemas.microsoft.com/office/drawing/2014/main" id="{C6744B45-BD85-9B42-ABEB-762331C8470E}"/>
              </a:ext>
            </a:extLst>
          </p:cNvPr>
          <p:cNvPicPr>
            <a:picLocks noChangeAspect="1"/>
          </p:cNvPicPr>
          <p:nvPr/>
        </p:nvPicPr>
        <p:blipFill>
          <a:blip r:embed="rId2"/>
          <a:stretch>
            <a:fillRect/>
          </a:stretch>
        </p:blipFill>
        <p:spPr>
          <a:xfrm>
            <a:off x="5376501" y="2615966"/>
            <a:ext cx="6129699" cy="3810001"/>
          </a:xfrm>
          <a:prstGeom prst="rect">
            <a:avLst/>
          </a:prstGeom>
        </p:spPr>
      </p:pic>
      <p:sp>
        <p:nvSpPr>
          <p:cNvPr id="34" name="Content Placeholder 2">
            <a:extLst>
              <a:ext uri="{FF2B5EF4-FFF2-40B4-BE49-F238E27FC236}">
                <a16:creationId xmlns:a16="http://schemas.microsoft.com/office/drawing/2014/main" id="{428ACA36-A0DA-2F40-BF44-DFA5BBC33FEC}"/>
              </a:ext>
            </a:extLst>
          </p:cNvPr>
          <p:cNvSpPr txBox="1">
            <a:spLocks/>
          </p:cNvSpPr>
          <p:nvPr/>
        </p:nvSpPr>
        <p:spPr bwMode="auto">
          <a:xfrm>
            <a:off x="328057" y="939334"/>
            <a:ext cx="4952999" cy="1608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latin typeface="Arial" charset="0"/>
              </a:rPr>
              <a:t>Momentum:</a:t>
            </a:r>
          </a:p>
          <a:p>
            <a:endParaRPr lang="en-US" sz="2000" dirty="0">
              <a:latin typeface="Arial" charset="0"/>
              <a:sym typeface="Wingdings"/>
            </a:endParaRPr>
          </a:p>
          <a:p>
            <a:r>
              <a:rPr lang="en-US" sz="2000" dirty="0">
                <a:latin typeface="Arial" charset="0"/>
                <a:sym typeface="Wingdings"/>
              </a:rPr>
              <a:t>Space:</a:t>
            </a:r>
            <a:endParaRPr lang="en-US" dirty="0">
              <a:latin typeface="Arial" charset="0"/>
              <a:sym typeface="Wingdings"/>
            </a:endParaRPr>
          </a:p>
          <a:p>
            <a:endParaRPr lang="en-US" dirty="0">
              <a:latin typeface="Arial" charset="0"/>
              <a:sym typeface="Wingdings"/>
            </a:endParaRPr>
          </a:p>
        </p:txBody>
      </p:sp>
    </p:spTree>
    <p:extLst>
      <p:ext uri="{BB962C8B-B14F-4D97-AF65-F5344CB8AC3E}">
        <p14:creationId xmlns:p14="http://schemas.microsoft.com/office/powerpoint/2010/main" val="263331262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78FD9-5470-CC49-B1E1-378500E2BC98}"/>
              </a:ext>
            </a:extLst>
          </p:cNvPr>
          <p:cNvSpPr>
            <a:spLocks noGrp="1"/>
          </p:cNvSpPr>
          <p:nvPr>
            <p:ph type="title"/>
          </p:nvPr>
        </p:nvSpPr>
        <p:spPr>
          <a:xfrm>
            <a:off x="2819400" y="244476"/>
            <a:ext cx="6858000" cy="441325"/>
          </a:xfrm>
        </p:spPr>
        <p:txBody>
          <a:bodyPr/>
          <a:lstStyle/>
          <a:p>
            <a:r>
              <a:rPr lang="en-US" dirty="0"/>
              <a:t>FASER TIMELINE</a:t>
            </a:r>
          </a:p>
        </p:txBody>
      </p:sp>
      <p:sp>
        <p:nvSpPr>
          <p:cNvPr id="8" name="TextBox 7">
            <a:extLst>
              <a:ext uri="{FF2B5EF4-FFF2-40B4-BE49-F238E27FC236}">
                <a16:creationId xmlns:a16="http://schemas.microsoft.com/office/drawing/2014/main" id="{D22103B8-2083-82A7-7C88-B3F67E8F4B31}"/>
              </a:ext>
            </a:extLst>
          </p:cNvPr>
          <p:cNvSpPr txBox="1"/>
          <p:nvPr/>
        </p:nvSpPr>
        <p:spPr>
          <a:xfrm rot="18563558">
            <a:off x="544830" y="4494173"/>
            <a:ext cx="3443122" cy="276999"/>
          </a:xfrm>
          <a:prstGeom prst="rect">
            <a:avLst/>
          </a:prstGeom>
          <a:noFill/>
        </p:spPr>
        <p:txBody>
          <a:bodyPr wrap="none" rtlCol="0">
            <a:spAutoFit/>
          </a:bodyPr>
          <a:lstStyle/>
          <a:p>
            <a:pPr algn="r"/>
            <a:r>
              <a:rPr lang="en-US" sz="1200" dirty="0">
                <a:solidFill>
                  <a:srgbClr val="00B050"/>
                </a:solidFill>
              </a:rPr>
              <a:t>Concept paper: Feng, </a:t>
            </a:r>
            <a:r>
              <a:rPr lang="en-US" sz="1200" dirty="0" err="1">
                <a:solidFill>
                  <a:srgbClr val="00B050"/>
                </a:solidFill>
              </a:rPr>
              <a:t>Galon</a:t>
            </a:r>
            <a:r>
              <a:rPr lang="en-US" sz="1200" dirty="0">
                <a:solidFill>
                  <a:srgbClr val="00B050"/>
                </a:solidFill>
              </a:rPr>
              <a:t>, Kling, </a:t>
            </a:r>
            <a:r>
              <a:rPr lang="en-US" sz="1200" dirty="0" err="1">
                <a:solidFill>
                  <a:srgbClr val="00B050"/>
                </a:solidFill>
              </a:rPr>
              <a:t>Trojanowski</a:t>
            </a:r>
            <a:endParaRPr lang="en-US" sz="1200" dirty="0">
              <a:solidFill>
                <a:srgbClr val="00B050"/>
              </a:solidFill>
            </a:endParaRPr>
          </a:p>
        </p:txBody>
      </p:sp>
      <p:sp>
        <p:nvSpPr>
          <p:cNvPr id="9" name="TextBox 8">
            <a:extLst>
              <a:ext uri="{FF2B5EF4-FFF2-40B4-BE49-F238E27FC236}">
                <a16:creationId xmlns:a16="http://schemas.microsoft.com/office/drawing/2014/main" id="{348CF97A-8D38-7D7D-06CE-FB2218C2B213}"/>
              </a:ext>
            </a:extLst>
          </p:cNvPr>
          <p:cNvSpPr txBox="1"/>
          <p:nvPr/>
        </p:nvSpPr>
        <p:spPr>
          <a:xfrm rot="18563558">
            <a:off x="2059767" y="4033503"/>
            <a:ext cx="2250937" cy="276999"/>
          </a:xfrm>
          <a:prstGeom prst="rect">
            <a:avLst/>
          </a:prstGeom>
          <a:noFill/>
        </p:spPr>
        <p:txBody>
          <a:bodyPr wrap="none" rtlCol="0">
            <a:spAutoFit/>
          </a:bodyPr>
          <a:lstStyle/>
          <a:p>
            <a:pPr algn="r"/>
            <a:r>
              <a:rPr lang="en-US" sz="1200" dirty="0">
                <a:solidFill>
                  <a:srgbClr val="00B050"/>
                </a:solidFill>
              </a:rPr>
              <a:t>LOI submitted to CERN LHCC</a:t>
            </a:r>
          </a:p>
        </p:txBody>
      </p:sp>
      <p:sp>
        <p:nvSpPr>
          <p:cNvPr id="10" name="TextBox 9">
            <a:extLst>
              <a:ext uri="{FF2B5EF4-FFF2-40B4-BE49-F238E27FC236}">
                <a16:creationId xmlns:a16="http://schemas.microsoft.com/office/drawing/2014/main" id="{61150AF9-C40C-E1E0-0F80-9526D246853D}"/>
              </a:ext>
            </a:extLst>
          </p:cNvPr>
          <p:cNvSpPr txBox="1"/>
          <p:nvPr/>
        </p:nvSpPr>
        <p:spPr>
          <a:xfrm rot="18563558">
            <a:off x="673412" y="4783364"/>
            <a:ext cx="4191532" cy="276999"/>
          </a:xfrm>
          <a:prstGeom prst="rect">
            <a:avLst/>
          </a:prstGeom>
          <a:noFill/>
        </p:spPr>
        <p:txBody>
          <a:bodyPr wrap="none" rtlCol="0">
            <a:spAutoFit/>
          </a:bodyPr>
          <a:lstStyle/>
          <a:p>
            <a:pPr algn="r"/>
            <a:r>
              <a:rPr lang="en-US" sz="1200" dirty="0">
                <a:solidFill>
                  <a:srgbClr val="00B050"/>
                </a:solidFill>
              </a:rPr>
              <a:t>Spare detector parts from </a:t>
            </a:r>
            <a:r>
              <a:rPr lang="en-US" sz="1200" dirty="0">
                <a:solidFill>
                  <a:srgbClr val="FF0000"/>
                </a:solidFill>
              </a:rPr>
              <a:t>ATLAS</a:t>
            </a:r>
            <a:r>
              <a:rPr lang="en-US" sz="1200" dirty="0">
                <a:solidFill>
                  <a:srgbClr val="00B050"/>
                </a:solidFill>
              </a:rPr>
              <a:t> and </a:t>
            </a:r>
            <a:r>
              <a:rPr lang="en-US" sz="1200" dirty="0" err="1">
                <a:solidFill>
                  <a:srgbClr val="FF0000"/>
                </a:solidFill>
              </a:rPr>
              <a:t>LHCb</a:t>
            </a:r>
            <a:r>
              <a:rPr lang="en-US" sz="1200" dirty="0">
                <a:solidFill>
                  <a:srgbClr val="00B050"/>
                </a:solidFill>
              </a:rPr>
              <a:t> Collaborations</a:t>
            </a:r>
          </a:p>
        </p:txBody>
      </p:sp>
      <p:sp>
        <p:nvSpPr>
          <p:cNvPr id="11" name="TextBox 10">
            <a:extLst>
              <a:ext uri="{FF2B5EF4-FFF2-40B4-BE49-F238E27FC236}">
                <a16:creationId xmlns:a16="http://schemas.microsoft.com/office/drawing/2014/main" id="{801F7FAE-7129-4D73-48B8-D27A7D98B8AB}"/>
              </a:ext>
            </a:extLst>
          </p:cNvPr>
          <p:cNvSpPr txBox="1"/>
          <p:nvPr/>
        </p:nvSpPr>
        <p:spPr>
          <a:xfrm rot="18563558">
            <a:off x="1619846" y="4434486"/>
            <a:ext cx="3288657" cy="276999"/>
          </a:xfrm>
          <a:prstGeom prst="rect">
            <a:avLst/>
          </a:prstGeom>
          <a:noFill/>
        </p:spPr>
        <p:txBody>
          <a:bodyPr wrap="none" rtlCol="0">
            <a:spAutoFit/>
          </a:bodyPr>
          <a:lstStyle/>
          <a:p>
            <a:pPr algn="r"/>
            <a:r>
              <a:rPr lang="en-US" sz="1200" dirty="0">
                <a:solidFill>
                  <a:srgbClr val="00B050"/>
                </a:solidFill>
              </a:rPr>
              <a:t>Technical Proposal submitted to CERN LHCC</a:t>
            </a:r>
          </a:p>
        </p:txBody>
      </p:sp>
      <p:sp>
        <p:nvSpPr>
          <p:cNvPr id="12" name="TextBox 11">
            <a:extLst>
              <a:ext uri="{FF2B5EF4-FFF2-40B4-BE49-F238E27FC236}">
                <a16:creationId xmlns:a16="http://schemas.microsoft.com/office/drawing/2014/main" id="{2AFA854B-72EA-5EF4-B2C4-672A905949A2}"/>
              </a:ext>
            </a:extLst>
          </p:cNvPr>
          <p:cNvSpPr txBox="1"/>
          <p:nvPr/>
        </p:nvSpPr>
        <p:spPr>
          <a:xfrm rot="18563558">
            <a:off x="1281509" y="4687603"/>
            <a:ext cx="3943708" cy="276999"/>
          </a:xfrm>
          <a:prstGeom prst="rect">
            <a:avLst/>
          </a:prstGeom>
          <a:noFill/>
        </p:spPr>
        <p:txBody>
          <a:bodyPr wrap="none" rtlCol="0">
            <a:spAutoFit/>
          </a:bodyPr>
          <a:lstStyle/>
          <a:p>
            <a:pPr algn="r"/>
            <a:r>
              <a:rPr lang="en-US" sz="1200" dirty="0">
                <a:solidFill>
                  <a:srgbClr val="00B050"/>
                </a:solidFill>
              </a:rPr>
              <a:t>Funding from </a:t>
            </a:r>
            <a:r>
              <a:rPr lang="en-US" sz="1200" dirty="0" err="1">
                <a:solidFill>
                  <a:srgbClr val="FF0000"/>
                </a:solidFill>
              </a:rPr>
              <a:t>Heising</a:t>
            </a:r>
            <a:r>
              <a:rPr lang="en-US" sz="1200" dirty="0">
                <a:solidFill>
                  <a:srgbClr val="FF0000"/>
                </a:solidFill>
              </a:rPr>
              <a:t>-Simons </a:t>
            </a:r>
            <a:r>
              <a:rPr lang="en-US" sz="1200" dirty="0">
                <a:solidFill>
                  <a:srgbClr val="00B050"/>
                </a:solidFill>
              </a:rPr>
              <a:t>and</a:t>
            </a:r>
            <a:r>
              <a:rPr lang="en-US" sz="1200" dirty="0">
                <a:solidFill>
                  <a:srgbClr val="FF0000"/>
                </a:solidFill>
              </a:rPr>
              <a:t> Simons Foundations</a:t>
            </a:r>
          </a:p>
        </p:txBody>
      </p:sp>
      <p:sp>
        <p:nvSpPr>
          <p:cNvPr id="13" name="TextBox 12">
            <a:extLst>
              <a:ext uri="{FF2B5EF4-FFF2-40B4-BE49-F238E27FC236}">
                <a16:creationId xmlns:a16="http://schemas.microsoft.com/office/drawing/2014/main" id="{2DAE9675-89CC-1799-E660-C46A5A904535}"/>
              </a:ext>
            </a:extLst>
          </p:cNvPr>
          <p:cNvSpPr txBox="1"/>
          <p:nvPr/>
        </p:nvSpPr>
        <p:spPr>
          <a:xfrm rot="18563558">
            <a:off x="1937493" y="4485501"/>
            <a:ext cx="3420680" cy="276999"/>
          </a:xfrm>
          <a:prstGeom prst="rect">
            <a:avLst/>
          </a:prstGeom>
          <a:noFill/>
        </p:spPr>
        <p:txBody>
          <a:bodyPr wrap="none" rtlCol="0">
            <a:spAutoFit/>
          </a:bodyPr>
          <a:lstStyle/>
          <a:p>
            <a:pPr algn="r"/>
            <a:r>
              <a:rPr lang="en-US" sz="1200" dirty="0">
                <a:solidFill>
                  <a:srgbClr val="00B050"/>
                </a:solidFill>
              </a:rPr>
              <a:t>FASER approved as 8</a:t>
            </a:r>
            <a:r>
              <a:rPr lang="en-US" sz="1200" baseline="30000" dirty="0">
                <a:solidFill>
                  <a:srgbClr val="00B050"/>
                </a:solidFill>
              </a:rPr>
              <a:t>th</a:t>
            </a:r>
            <a:r>
              <a:rPr lang="en-US" sz="1200" dirty="0">
                <a:solidFill>
                  <a:srgbClr val="00B050"/>
                </a:solidFill>
              </a:rPr>
              <a:t> LHC detector by </a:t>
            </a:r>
            <a:r>
              <a:rPr lang="en-US" sz="1200" dirty="0">
                <a:solidFill>
                  <a:srgbClr val="FF0000"/>
                </a:solidFill>
              </a:rPr>
              <a:t>CERN</a:t>
            </a:r>
          </a:p>
        </p:txBody>
      </p:sp>
      <p:sp>
        <p:nvSpPr>
          <p:cNvPr id="14" name="TextBox 13">
            <a:extLst>
              <a:ext uri="{FF2B5EF4-FFF2-40B4-BE49-F238E27FC236}">
                <a16:creationId xmlns:a16="http://schemas.microsoft.com/office/drawing/2014/main" id="{90E3FA3D-8C77-9F1A-E96E-82E4B9A1BD52}"/>
              </a:ext>
            </a:extLst>
          </p:cNvPr>
          <p:cNvSpPr txBox="1"/>
          <p:nvPr/>
        </p:nvSpPr>
        <p:spPr>
          <a:xfrm rot="18563558">
            <a:off x="2397920" y="4516471"/>
            <a:ext cx="3500830" cy="276999"/>
          </a:xfrm>
          <a:prstGeom prst="rect">
            <a:avLst/>
          </a:prstGeom>
          <a:noFill/>
        </p:spPr>
        <p:txBody>
          <a:bodyPr wrap="none" rtlCol="0">
            <a:spAutoFit/>
          </a:bodyPr>
          <a:lstStyle/>
          <a:p>
            <a:pPr algn="r"/>
            <a:r>
              <a:rPr lang="en-US" sz="1200" dirty="0" err="1">
                <a:solidFill>
                  <a:srgbClr val="00B050"/>
                </a:solidFill>
              </a:rPr>
              <a:t>FASER</a:t>
            </a:r>
            <a:r>
              <a:rPr lang="en-US" sz="1200" dirty="0" err="1">
                <a:solidFill>
                  <a:srgbClr val="00B050"/>
                </a:solidFill>
                <a:latin typeface="Symbol" pitchFamily="2" charset="2"/>
              </a:rPr>
              <a:t>n</a:t>
            </a:r>
            <a:r>
              <a:rPr lang="en-US" sz="1200" dirty="0">
                <a:solidFill>
                  <a:srgbClr val="00B050"/>
                </a:solidFill>
              </a:rPr>
              <a:t> approved as 9</a:t>
            </a:r>
            <a:r>
              <a:rPr lang="en-US" sz="1200" baseline="30000" dirty="0">
                <a:solidFill>
                  <a:srgbClr val="00B050"/>
                </a:solidFill>
              </a:rPr>
              <a:t>th</a:t>
            </a:r>
            <a:r>
              <a:rPr lang="en-US" sz="1200" dirty="0">
                <a:solidFill>
                  <a:srgbClr val="00B050"/>
                </a:solidFill>
              </a:rPr>
              <a:t> LHC detector by </a:t>
            </a:r>
            <a:r>
              <a:rPr lang="en-US" sz="1200" dirty="0">
                <a:solidFill>
                  <a:srgbClr val="FF0000"/>
                </a:solidFill>
              </a:rPr>
              <a:t>CERN</a:t>
            </a:r>
          </a:p>
        </p:txBody>
      </p:sp>
      <p:sp>
        <p:nvSpPr>
          <p:cNvPr id="15" name="TextBox 14">
            <a:extLst>
              <a:ext uri="{FF2B5EF4-FFF2-40B4-BE49-F238E27FC236}">
                <a16:creationId xmlns:a16="http://schemas.microsoft.com/office/drawing/2014/main" id="{BEBE0F74-099D-CEB3-E264-DA5B4269C4C9}"/>
              </a:ext>
            </a:extLst>
          </p:cNvPr>
          <p:cNvSpPr txBox="1"/>
          <p:nvPr/>
        </p:nvSpPr>
        <p:spPr>
          <a:xfrm rot="18563558">
            <a:off x="4051821" y="4224109"/>
            <a:ext cx="2744213" cy="276999"/>
          </a:xfrm>
          <a:prstGeom prst="rect">
            <a:avLst/>
          </a:prstGeom>
          <a:noFill/>
        </p:spPr>
        <p:txBody>
          <a:bodyPr wrap="none" rtlCol="0">
            <a:spAutoFit/>
          </a:bodyPr>
          <a:lstStyle/>
          <a:p>
            <a:pPr algn="r"/>
            <a:r>
              <a:rPr lang="en-US" sz="1200" dirty="0">
                <a:solidFill>
                  <a:srgbClr val="00B050"/>
                </a:solidFill>
              </a:rPr>
              <a:t>FASER fully constructed and installed</a:t>
            </a:r>
          </a:p>
        </p:txBody>
      </p:sp>
      <p:sp>
        <p:nvSpPr>
          <p:cNvPr id="16" name="TextBox 15">
            <a:extLst>
              <a:ext uri="{FF2B5EF4-FFF2-40B4-BE49-F238E27FC236}">
                <a16:creationId xmlns:a16="http://schemas.microsoft.com/office/drawing/2014/main" id="{5B7DE7CF-E76D-BA3A-ACC8-D1DD686DA404}"/>
              </a:ext>
            </a:extLst>
          </p:cNvPr>
          <p:cNvSpPr txBox="1"/>
          <p:nvPr/>
        </p:nvSpPr>
        <p:spPr>
          <a:xfrm rot="18563558">
            <a:off x="4121125" y="4583195"/>
            <a:ext cx="3673506" cy="276999"/>
          </a:xfrm>
          <a:prstGeom prst="rect">
            <a:avLst/>
          </a:prstGeom>
          <a:noFill/>
        </p:spPr>
        <p:txBody>
          <a:bodyPr wrap="none" rtlCol="0">
            <a:spAutoFit/>
          </a:bodyPr>
          <a:lstStyle/>
          <a:p>
            <a:pPr algn="r"/>
            <a:r>
              <a:rPr lang="en-US" sz="1200" dirty="0">
                <a:solidFill>
                  <a:srgbClr val="00B050"/>
                </a:solidFill>
              </a:rPr>
              <a:t>FASER and </a:t>
            </a:r>
            <a:r>
              <a:rPr lang="en-US" sz="1200" dirty="0" err="1">
                <a:solidFill>
                  <a:srgbClr val="00B050"/>
                </a:solidFill>
              </a:rPr>
              <a:t>FASER</a:t>
            </a:r>
            <a:r>
              <a:rPr lang="en-US" sz="1200" dirty="0" err="1">
                <a:solidFill>
                  <a:srgbClr val="00B050"/>
                </a:solidFill>
                <a:latin typeface="Symbol" pitchFamily="2" charset="2"/>
              </a:rPr>
              <a:t>n</a:t>
            </a:r>
            <a:r>
              <a:rPr lang="en-US" sz="1200" dirty="0">
                <a:solidFill>
                  <a:srgbClr val="00B050"/>
                </a:solidFill>
              </a:rPr>
              <a:t> begin collecting data in Run 3</a:t>
            </a:r>
          </a:p>
        </p:txBody>
      </p:sp>
      <p:sp>
        <p:nvSpPr>
          <p:cNvPr id="29" name="TextBox 28">
            <a:extLst>
              <a:ext uri="{FF2B5EF4-FFF2-40B4-BE49-F238E27FC236}">
                <a16:creationId xmlns:a16="http://schemas.microsoft.com/office/drawing/2014/main" id="{BA7E0595-7E3A-1CC3-9F1E-118FC37820C6}"/>
              </a:ext>
            </a:extLst>
          </p:cNvPr>
          <p:cNvSpPr txBox="1"/>
          <p:nvPr/>
        </p:nvSpPr>
        <p:spPr>
          <a:xfrm rot="18563558">
            <a:off x="4504851" y="4255079"/>
            <a:ext cx="2824363" cy="276999"/>
          </a:xfrm>
          <a:prstGeom prst="rect">
            <a:avLst/>
          </a:prstGeom>
          <a:noFill/>
        </p:spPr>
        <p:txBody>
          <a:bodyPr wrap="none" rtlCol="0">
            <a:spAutoFit/>
          </a:bodyPr>
          <a:lstStyle/>
          <a:p>
            <a:pPr algn="r"/>
            <a:r>
              <a:rPr lang="en-US" sz="1200" dirty="0" err="1">
                <a:solidFill>
                  <a:srgbClr val="00B050"/>
                </a:solidFill>
              </a:rPr>
              <a:t>FASER</a:t>
            </a:r>
            <a:r>
              <a:rPr lang="en-US" sz="1200" dirty="0" err="1">
                <a:solidFill>
                  <a:srgbClr val="00B050"/>
                </a:solidFill>
                <a:latin typeface="Symbol" pitchFamily="2" charset="2"/>
              </a:rPr>
              <a:t>n</a:t>
            </a:r>
            <a:r>
              <a:rPr lang="en-US" sz="1200" dirty="0">
                <a:solidFill>
                  <a:srgbClr val="00B050"/>
                </a:solidFill>
              </a:rPr>
              <a:t> fully constructed and installed</a:t>
            </a:r>
          </a:p>
        </p:txBody>
      </p:sp>
      <p:cxnSp>
        <p:nvCxnSpPr>
          <p:cNvPr id="18" name="Straight Arrow Connector 17">
            <a:extLst>
              <a:ext uri="{FF2B5EF4-FFF2-40B4-BE49-F238E27FC236}">
                <a16:creationId xmlns:a16="http://schemas.microsoft.com/office/drawing/2014/main" id="{2F97227B-8E00-8035-AE3B-A3EC29EE6118}"/>
              </a:ext>
            </a:extLst>
          </p:cNvPr>
          <p:cNvCxnSpPr>
            <a:cxnSpLocks/>
          </p:cNvCxnSpPr>
          <p:nvPr/>
        </p:nvCxnSpPr>
        <p:spPr>
          <a:xfrm>
            <a:off x="3303700"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0" name="Straight Arrow Connector 19">
            <a:extLst>
              <a:ext uri="{FF2B5EF4-FFF2-40B4-BE49-F238E27FC236}">
                <a16:creationId xmlns:a16="http://schemas.microsoft.com/office/drawing/2014/main" id="{1F32F07B-F0BF-5567-8538-B2F78C252A12}"/>
              </a:ext>
            </a:extLst>
          </p:cNvPr>
          <p:cNvCxnSpPr>
            <a:cxnSpLocks/>
          </p:cNvCxnSpPr>
          <p:nvPr/>
        </p:nvCxnSpPr>
        <p:spPr>
          <a:xfrm>
            <a:off x="3959758"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1" name="Straight Arrow Connector 20">
            <a:extLst>
              <a:ext uri="{FF2B5EF4-FFF2-40B4-BE49-F238E27FC236}">
                <a16:creationId xmlns:a16="http://schemas.microsoft.com/office/drawing/2014/main" id="{F5720EAE-917B-6C84-0C51-24F8E9C81E60}"/>
              </a:ext>
            </a:extLst>
          </p:cNvPr>
          <p:cNvCxnSpPr>
            <a:cxnSpLocks/>
          </p:cNvCxnSpPr>
          <p:nvPr/>
        </p:nvCxnSpPr>
        <p:spPr>
          <a:xfrm>
            <a:off x="4093870"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2" name="Straight Arrow Connector 21">
            <a:extLst>
              <a:ext uri="{FF2B5EF4-FFF2-40B4-BE49-F238E27FC236}">
                <a16:creationId xmlns:a16="http://schemas.microsoft.com/office/drawing/2014/main" id="{24C547DE-6CBB-7B56-A534-5CEDC2050B5F}"/>
              </a:ext>
            </a:extLst>
          </p:cNvPr>
          <p:cNvCxnSpPr>
            <a:cxnSpLocks/>
          </p:cNvCxnSpPr>
          <p:nvPr/>
        </p:nvCxnSpPr>
        <p:spPr>
          <a:xfrm>
            <a:off x="4188222"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3" name="Straight Arrow Connector 22">
            <a:extLst>
              <a:ext uri="{FF2B5EF4-FFF2-40B4-BE49-F238E27FC236}">
                <a16:creationId xmlns:a16="http://schemas.microsoft.com/office/drawing/2014/main" id="{1EA73E62-C1DB-3142-4CA5-3D02B88B2123}"/>
              </a:ext>
            </a:extLst>
          </p:cNvPr>
          <p:cNvCxnSpPr>
            <a:cxnSpLocks/>
          </p:cNvCxnSpPr>
          <p:nvPr/>
        </p:nvCxnSpPr>
        <p:spPr>
          <a:xfrm>
            <a:off x="4442756"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4" name="Straight Arrow Connector 23">
            <a:extLst>
              <a:ext uri="{FF2B5EF4-FFF2-40B4-BE49-F238E27FC236}">
                <a16:creationId xmlns:a16="http://schemas.microsoft.com/office/drawing/2014/main" id="{BDBEF01A-CB8C-89A7-FFCF-43E9DA1441E9}"/>
              </a:ext>
            </a:extLst>
          </p:cNvPr>
          <p:cNvCxnSpPr>
            <a:cxnSpLocks/>
          </p:cNvCxnSpPr>
          <p:nvPr/>
        </p:nvCxnSpPr>
        <p:spPr>
          <a:xfrm>
            <a:off x="4590694"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5" name="Straight Arrow Connector 24">
            <a:extLst>
              <a:ext uri="{FF2B5EF4-FFF2-40B4-BE49-F238E27FC236}">
                <a16:creationId xmlns:a16="http://schemas.microsoft.com/office/drawing/2014/main" id="{B72A1AE7-8EA5-0B6C-A35F-566183BE1B8A}"/>
              </a:ext>
            </a:extLst>
          </p:cNvPr>
          <p:cNvCxnSpPr>
            <a:cxnSpLocks/>
          </p:cNvCxnSpPr>
          <p:nvPr/>
        </p:nvCxnSpPr>
        <p:spPr>
          <a:xfrm>
            <a:off x="5142382"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6" name="Straight Arrow Connector 25">
            <a:extLst>
              <a:ext uri="{FF2B5EF4-FFF2-40B4-BE49-F238E27FC236}">
                <a16:creationId xmlns:a16="http://schemas.microsoft.com/office/drawing/2014/main" id="{89BF49F2-FB77-637B-1E30-A94822DCB290}"/>
              </a:ext>
            </a:extLst>
          </p:cNvPr>
          <p:cNvCxnSpPr>
            <a:cxnSpLocks/>
          </p:cNvCxnSpPr>
          <p:nvPr/>
        </p:nvCxnSpPr>
        <p:spPr>
          <a:xfrm>
            <a:off x="6209182"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7" name="Straight Arrow Connector 26">
            <a:extLst>
              <a:ext uri="{FF2B5EF4-FFF2-40B4-BE49-F238E27FC236}">
                <a16:creationId xmlns:a16="http://schemas.microsoft.com/office/drawing/2014/main" id="{CF29AD41-2F81-B36C-5DC1-2F0AFA321136}"/>
              </a:ext>
            </a:extLst>
          </p:cNvPr>
          <p:cNvCxnSpPr>
            <a:cxnSpLocks/>
          </p:cNvCxnSpPr>
          <p:nvPr/>
        </p:nvCxnSpPr>
        <p:spPr>
          <a:xfrm>
            <a:off x="7016657"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28" name="Straight Arrow Connector 27">
            <a:extLst>
              <a:ext uri="{FF2B5EF4-FFF2-40B4-BE49-F238E27FC236}">
                <a16:creationId xmlns:a16="http://schemas.microsoft.com/office/drawing/2014/main" id="{2D2FD0D9-ACB9-62CD-18BC-EA40A2E7ACA1}"/>
              </a:ext>
            </a:extLst>
          </p:cNvPr>
          <p:cNvCxnSpPr>
            <a:cxnSpLocks/>
          </p:cNvCxnSpPr>
          <p:nvPr/>
        </p:nvCxnSpPr>
        <p:spPr>
          <a:xfrm>
            <a:off x="6750095"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cxnSp>
        <p:nvCxnSpPr>
          <p:cNvPr id="3" name="Straight Arrow Connector 2">
            <a:extLst>
              <a:ext uri="{FF2B5EF4-FFF2-40B4-BE49-F238E27FC236}">
                <a16:creationId xmlns:a16="http://schemas.microsoft.com/office/drawing/2014/main" id="{6352CEB9-14FB-35A6-6951-E3BB68D7B30D}"/>
              </a:ext>
            </a:extLst>
          </p:cNvPr>
          <p:cNvCxnSpPr>
            <a:cxnSpLocks/>
          </p:cNvCxnSpPr>
          <p:nvPr/>
        </p:nvCxnSpPr>
        <p:spPr>
          <a:xfrm>
            <a:off x="7809382" y="2819400"/>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sp>
        <p:nvSpPr>
          <p:cNvPr id="5" name="TextBox 4">
            <a:extLst>
              <a:ext uri="{FF2B5EF4-FFF2-40B4-BE49-F238E27FC236}">
                <a16:creationId xmlns:a16="http://schemas.microsoft.com/office/drawing/2014/main" id="{CB697E09-E7CA-0F3E-6B84-78326D931D6E}"/>
              </a:ext>
            </a:extLst>
          </p:cNvPr>
          <p:cNvSpPr txBox="1"/>
          <p:nvPr/>
        </p:nvSpPr>
        <p:spPr>
          <a:xfrm rot="18563558">
            <a:off x="4927502" y="4566198"/>
            <a:ext cx="3629520" cy="276999"/>
          </a:xfrm>
          <a:prstGeom prst="rect">
            <a:avLst/>
          </a:prstGeom>
          <a:noFill/>
        </p:spPr>
        <p:txBody>
          <a:bodyPr wrap="none" rtlCol="0">
            <a:spAutoFit/>
          </a:bodyPr>
          <a:lstStyle/>
          <a:p>
            <a:pPr algn="r"/>
            <a:r>
              <a:rPr lang="en-US" sz="1200" dirty="0">
                <a:solidFill>
                  <a:srgbClr val="FF0000"/>
                </a:solidFill>
              </a:rPr>
              <a:t>Discovery of collider neutrinos, dark photon search</a:t>
            </a:r>
          </a:p>
        </p:txBody>
      </p:sp>
      <p:cxnSp>
        <p:nvCxnSpPr>
          <p:cNvPr id="19" name="Straight Arrow Connector 18">
            <a:extLst>
              <a:ext uri="{FF2B5EF4-FFF2-40B4-BE49-F238E27FC236}">
                <a16:creationId xmlns:a16="http://schemas.microsoft.com/office/drawing/2014/main" id="{F058040C-77E8-1330-C2CC-B14ADF3C7783}"/>
              </a:ext>
            </a:extLst>
          </p:cNvPr>
          <p:cNvCxnSpPr>
            <a:cxnSpLocks/>
          </p:cNvCxnSpPr>
          <p:nvPr/>
        </p:nvCxnSpPr>
        <p:spPr>
          <a:xfrm>
            <a:off x="8648901" y="2829791"/>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sp>
        <p:nvSpPr>
          <p:cNvPr id="30" name="TextBox 29">
            <a:extLst>
              <a:ext uri="{FF2B5EF4-FFF2-40B4-BE49-F238E27FC236}">
                <a16:creationId xmlns:a16="http://schemas.microsoft.com/office/drawing/2014/main" id="{05E6C8CA-21CA-5EA7-368B-9FFE3C3D10E8}"/>
              </a:ext>
            </a:extLst>
          </p:cNvPr>
          <p:cNvSpPr txBox="1"/>
          <p:nvPr/>
        </p:nvSpPr>
        <p:spPr>
          <a:xfrm rot="18563558">
            <a:off x="6567524" y="4187118"/>
            <a:ext cx="2648482" cy="276999"/>
          </a:xfrm>
          <a:prstGeom prst="rect">
            <a:avLst/>
          </a:prstGeom>
          <a:noFill/>
        </p:spPr>
        <p:txBody>
          <a:bodyPr wrap="none" rtlCol="0">
            <a:spAutoFit/>
          </a:bodyPr>
          <a:lstStyle/>
          <a:p>
            <a:pPr algn="r"/>
            <a:r>
              <a:rPr lang="en-US" sz="1200" dirty="0">
                <a:solidFill>
                  <a:srgbClr val="FF0000"/>
                </a:solidFill>
              </a:rPr>
              <a:t>Neutrino cross sections, ALP search</a:t>
            </a:r>
          </a:p>
        </p:txBody>
      </p:sp>
      <p:cxnSp>
        <p:nvCxnSpPr>
          <p:cNvPr id="4" name="Straight Arrow Connector 3">
            <a:extLst>
              <a:ext uri="{FF2B5EF4-FFF2-40B4-BE49-F238E27FC236}">
                <a16:creationId xmlns:a16="http://schemas.microsoft.com/office/drawing/2014/main" id="{9AC9CCDE-B4F5-44D9-7E0C-51D941EF07CB}"/>
              </a:ext>
            </a:extLst>
          </p:cNvPr>
          <p:cNvCxnSpPr>
            <a:cxnSpLocks/>
          </p:cNvCxnSpPr>
          <p:nvPr/>
        </p:nvCxnSpPr>
        <p:spPr>
          <a:xfrm>
            <a:off x="9455056" y="2839278"/>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sp>
        <p:nvSpPr>
          <p:cNvPr id="6" name="TextBox 5">
            <a:extLst>
              <a:ext uri="{FF2B5EF4-FFF2-40B4-BE49-F238E27FC236}">
                <a16:creationId xmlns:a16="http://schemas.microsoft.com/office/drawing/2014/main" id="{FC0D6110-635F-106C-703D-E45C8897A6C0}"/>
              </a:ext>
            </a:extLst>
          </p:cNvPr>
          <p:cNvSpPr txBox="1"/>
          <p:nvPr/>
        </p:nvSpPr>
        <p:spPr>
          <a:xfrm rot="18563558">
            <a:off x="7008510" y="4361173"/>
            <a:ext cx="3098926" cy="276999"/>
          </a:xfrm>
          <a:prstGeom prst="rect">
            <a:avLst/>
          </a:prstGeom>
          <a:noFill/>
        </p:spPr>
        <p:txBody>
          <a:bodyPr wrap="none" rtlCol="0">
            <a:spAutoFit/>
          </a:bodyPr>
          <a:lstStyle/>
          <a:p>
            <a:pPr algn="r"/>
            <a:r>
              <a:rPr lang="en-US" sz="1200" dirty="0">
                <a:solidFill>
                  <a:srgbClr val="FF0000"/>
                </a:solidFill>
              </a:rPr>
              <a:t>Neutrino cross section energy dependence</a:t>
            </a:r>
          </a:p>
        </p:txBody>
      </p:sp>
      <p:pic>
        <p:nvPicPr>
          <p:cNvPr id="33" name="Picture 32" descr="A blue and white diagram with red and white text&#10;&#10;AI-generated content may be incorrect.">
            <a:extLst>
              <a:ext uri="{FF2B5EF4-FFF2-40B4-BE49-F238E27FC236}">
                <a16:creationId xmlns:a16="http://schemas.microsoft.com/office/drawing/2014/main" id="{812A360C-36B1-269D-034A-0FC29C33A418}"/>
              </a:ext>
            </a:extLst>
          </p:cNvPr>
          <p:cNvPicPr>
            <a:picLocks noChangeAspect="1"/>
          </p:cNvPicPr>
          <p:nvPr/>
        </p:nvPicPr>
        <p:blipFill>
          <a:blip r:embed="rId2"/>
          <a:srcRect l="19627" t="27433" r="28521" b="46584"/>
          <a:stretch>
            <a:fillRect/>
          </a:stretch>
        </p:blipFill>
        <p:spPr>
          <a:xfrm>
            <a:off x="1349627" y="1066800"/>
            <a:ext cx="9355351" cy="1738861"/>
          </a:xfrm>
          <a:prstGeom prst="rect">
            <a:avLst/>
          </a:prstGeom>
        </p:spPr>
      </p:pic>
      <p:cxnSp>
        <p:nvCxnSpPr>
          <p:cNvPr id="35" name="Straight Arrow Connector 34">
            <a:extLst>
              <a:ext uri="{FF2B5EF4-FFF2-40B4-BE49-F238E27FC236}">
                <a16:creationId xmlns:a16="http://schemas.microsoft.com/office/drawing/2014/main" id="{EFBB7808-DBB6-628C-EA7E-B58C9B47EA0B}"/>
              </a:ext>
            </a:extLst>
          </p:cNvPr>
          <p:cNvCxnSpPr>
            <a:cxnSpLocks/>
          </p:cNvCxnSpPr>
          <p:nvPr/>
        </p:nvCxnSpPr>
        <p:spPr>
          <a:xfrm>
            <a:off x="10197738" y="2831018"/>
            <a:ext cx="0" cy="427920"/>
          </a:xfrm>
          <a:prstGeom prst="straightConnector1">
            <a:avLst/>
          </a:prstGeom>
          <a:ln>
            <a:solidFill>
              <a:srgbClr val="00B050"/>
            </a:solidFill>
            <a:headEnd type="triangle" w="med" len="med"/>
            <a:tailEnd type="none" w="med" len="med"/>
          </a:ln>
        </p:spPr>
        <p:style>
          <a:lnRef idx="2">
            <a:schemeClr val="dk1"/>
          </a:lnRef>
          <a:fillRef idx="0">
            <a:schemeClr val="dk1"/>
          </a:fillRef>
          <a:effectRef idx="1">
            <a:schemeClr val="dk1"/>
          </a:effectRef>
          <a:fontRef idx="minor">
            <a:schemeClr val="tx1"/>
          </a:fontRef>
        </p:style>
      </p:cxnSp>
      <p:sp>
        <p:nvSpPr>
          <p:cNvPr id="36" name="TextBox 35">
            <a:extLst>
              <a:ext uri="{FF2B5EF4-FFF2-40B4-BE49-F238E27FC236}">
                <a16:creationId xmlns:a16="http://schemas.microsoft.com/office/drawing/2014/main" id="{AC34C21C-D365-FB0C-2298-2FA8FE9CB9D5}"/>
              </a:ext>
            </a:extLst>
          </p:cNvPr>
          <p:cNvSpPr txBox="1"/>
          <p:nvPr/>
        </p:nvSpPr>
        <p:spPr>
          <a:xfrm rot="18563558">
            <a:off x="6983365" y="4736709"/>
            <a:ext cx="4070793" cy="276999"/>
          </a:xfrm>
          <a:prstGeom prst="rect">
            <a:avLst/>
          </a:prstGeom>
          <a:noFill/>
        </p:spPr>
        <p:txBody>
          <a:bodyPr wrap="none" rtlCol="0">
            <a:spAutoFit/>
          </a:bodyPr>
          <a:lstStyle/>
          <a:p>
            <a:pPr algn="r"/>
            <a:r>
              <a:rPr lang="en-US" sz="1200" dirty="0">
                <a:solidFill>
                  <a:srgbClr val="FF0000"/>
                </a:solidFill>
              </a:rPr>
              <a:t>Neutrino doubly differential cross sections, quirk search</a:t>
            </a:r>
          </a:p>
        </p:txBody>
      </p:sp>
    </p:spTree>
    <p:extLst>
      <p:ext uri="{BB962C8B-B14F-4D97-AF65-F5344CB8AC3E}">
        <p14:creationId xmlns:p14="http://schemas.microsoft.com/office/powerpoint/2010/main" val="3345471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8"/>
          <p:cNvPicPr>
            <a:picLocks noChangeAspect="1"/>
          </p:cNvPicPr>
          <p:nvPr/>
        </p:nvPicPr>
        <p:blipFill>
          <a:blip r:embed="rId2"/>
          <a:stretch>
            <a:fillRect/>
          </a:stretch>
        </p:blipFill>
        <p:spPr>
          <a:xfrm>
            <a:off x="9573238" y="3101651"/>
            <a:ext cx="1775535" cy="613847"/>
          </a:xfrm>
          <a:prstGeom prst="rect">
            <a:avLst/>
          </a:prstGeom>
        </p:spPr>
      </p:pic>
      <p:sp>
        <p:nvSpPr>
          <p:cNvPr id="6" name="Prostokąt 5"/>
          <p:cNvSpPr/>
          <p:nvPr/>
        </p:nvSpPr>
        <p:spPr>
          <a:xfrm>
            <a:off x="9558760" y="762001"/>
            <a:ext cx="641696" cy="1513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25F215AC-523E-DC4F-85B5-47E9AA0CB18C}"/>
              </a:ext>
            </a:extLst>
          </p:cNvPr>
          <p:cNvSpPr>
            <a:spLocks noGrp="1"/>
          </p:cNvSpPr>
          <p:nvPr>
            <p:ph type="title"/>
          </p:nvPr>
        </p:nvSpPr>
        <p:spPr>
          <a:xfrm>
            <a:off x="1524000" y="244476"/>
            <a:ext cx="9144000" cy="441325"/>
          </a:xfrm>
        </p:spPr>
        <p:txBody>
          <a:bodyPr/>
          <a:lstStyle/>
          <a:p>
            <a:r>
              <a:rPr lang="en-US" dirty="0"/>
              <a:t>FASER COLLABORATION</a:t>
            </a:r>
          </a:p>
        </p:txBody>
      </p:sp>
      <p:pic>
        <p:nvPicPr>
          <p:cNvPr id="4" name="Picture 3">
            <a:extLst>
              <a:ext uri="{FF2B5EF4-FFF2-40B4-BE49-F238E27FC236}">
                <a16:creationId xmlns:a16="http://schemas.microsoft.com/office/drawing/2014/main" id="{1C649A50-A72E-AA41-9610-2A4EC510EE4C}"/>
              </a:ext>
            </a:extLst>
          </p:cNvPr>
          <p:cNvPicPr>
            <a:picLocks noChangeAspect="1"/>
          </p:cNvPicPr>
          <p:nvPr/>
        </p:nvPicPr>
        <p:blipFill rotWithShape="1">
          <a:blip r:embed="rId3"/>
          <a:srcRect r="7550"/>
          <a:stretch/>
        </p:blipFill>
        <p:spPr>
          <a:xfrm>
            <a:off x="9568208" y="1219201"/>
            <a:ext cx="1785592" cy="904065"/>
          </a:xfrm>
          <a:prstGeom prst="rect">
            <a:avLst/>
          </a:prstGeom>
        </p:spPr>
      </p:pic>
      <p:pic>
        <p:nvPicPr>
          <p:cNvPr id="7" name="Picture 6">
            <a:extLst>
              <a:ext uri="{FF2B5EF4-FFF2-40B4-BE49-F238E27FC236}">
                <a16:creationId xmlns:a16="http://schemas.microsoft.com/office/drawing/2014/main" id="{11BEEA1F-CBAF-6446-8B6E-5E888FBC6390}"/>
              </a:ext>
            </a:extLst>
          </p:cNvPr>
          <p:cNvPicPr>
            <a:picLocks noChangeAspect="1"/>
          </p:cNvPicPr>
          <p:nvPr/>
        </p:nvPicPr>
        <p:blipFill>
          <a:blip r:embed="rId4"/>
          <a:stretch>
            <a:fillRect/>
          </a:stretch>
        </p:blipFill>
        <p:spPr>
          <a:xfrm>
            <a:off x="1483498" y="1360909"/>
            <a:ext cx="620649" cy="620649"/>
          </a:xfrm>
          <a:prstGeom prst="rect">
            <a:avLst/>
          </a:prstGeom>
        </p:spPr>
      </p:pic>
      <p:pic>
        <p:nvPicPr>
          <p:cNvPr id="14" name="Picture 13">
            <a:extLst>
              <a:ext uri="{FF2B5EF4-FFF2-40B4-BE49-F238E27FC236}">
                <a16:creationId xmlns:a16="http://schemas.microsoft.com/office/drawing/2014/main" id="{8AC56B9D-8DB5-4042-8A71-0961701592F3}"/>
              </a:ext>
            </a:extLst>
          </p:cNvPr>
          <p:cNvPicPr>
            <a:picLocks noChangeAspect="1"/>
          </p:cNvPicPr>
          <p:nvPr/>
        </p:nvPicPr>
        <p:blipFill>
          <a:blip r:embed="rId5"/>
          <a:stretch>
            <a:fillRect/>
          </a:stretch>
        </p:blipFill>
        <p:spPr>
          <a:xfrm>
            <a:off x="6656670" y="2380462"/>
            <a:ext cx="1720850" cy="325303"/>
          </a:xfrm>
          <a:prstGeom prst="rect">
            <a:avLst/>
          </a:prstGeom>
        </p:spPr>
      </p:pic>
      <p:pic>
        <p:nvPicPr>
          <p:cNvPr id="15" name="Picture 14">
            <a:extLst>
              <a:ext uri="{FF2B5EF4-FFF2-40B4-BE49-F238E27FC236}">
                <a16:creationId xmlns:a16="http://schemas.microsoft.com/office/drawing/2014/main" id="{C8498E8F-63D1-CE47-8AA0-C7E3EEB91103}"/>
              </a:ext>
            </a:extLst>
          </p:cNvPr>
          <p:cNvPicPr>
            <a:picLocks noChangeAspect="1"/>
          </p:cNvPicPr>
          <p:nvPr/>
        </p:nvPicPr>
        <p:blipFill>
          <a:blip r:embed="rId6"/>
          <a:stretch>
            <a:fillRect/>
          </a:stretch>
        </p:blipFill>
        <p:spPr>
          <a:xfrm>
            <a:off x="6417975" y="1418614"/>
            <a:ext cx="1714500" cy="505239"/>
          </a:xfrm>
          <a:prstGeom prst="rect">
            <a:avLst/>
          </a:prstGeom>
        </p:spPr>
      </p:pic>
      <p:pic>
        <p:nvPicPr>
          <p:cNvPr id="17" name="Picture 16">
            <a:extLst>
              <a:ext uri="{FF2B5EF4-FFF2-40B4-BE49-F238E27FC236}">
                <a16:creationId xmlns:a16="http://schemas.microsoft.com/office/drawing/2014/main" id="{C4898D81-982F-6746-9F8C-224DAB0E6268}"/>
              </a:ext>
            </a:extLst>
          </p:cNvPr>
          <p:cNvPicPr>
            <a:picLocks noChangeAspect="1"/>
          </p:cNvPicPr>
          <p:nvPr/>
        </p:nvPicPr>
        <p:blipFill>
          <a:blip r:embed="rId7"/>
          <a:stretch>
            <a:fillRect/>
          </a:stretch>
        </p:blipFill>
        <p:spPr>
          <a:xfrm>
            <a:off x="3570557" y="4919821"/>
            <a:ext cx="1888303" cy="351312"/>
          </a:xfrm>
          <a:prstGeom prst="rect">
            <a:avLst/>
          </a:prstGeom>
        </p:spPr>
      </p:pic>
      <p:pic>
        <p:nvPicPr>
          <p:cNvPr id="18" name="Picture 17">
            <a:extLst>
              <a:ext uri="{FF2B5EF4-FFF2-40B4-BE49-F238E27FC236}">
                <a16:creationId xmlns:a16="http://schemas.microsoft.com/office/drawing/2014/main" id="{C4E106E6-BCB3-B147-B731-2B119DCB7AF2}"/>
              </a:ext>
            </a:extLst>
          </p:cNvPr>
          <p:cNvPicPr>
            <a:picLocks noChangeAspect="1"/>
          </p:cNvPicPr>
          <p:nvPr/>
        </p:nvPicPr>
        <p:blipFill>
          <a:blip r:embed="rId8"/>
          <a:stretch>
            <a:fillRect/>
          </a:stretch>
        </p:blipFill>
        <p:spPr>
          <a:xfrm>
            <a:off x="3908706" y="2351430"/>
            <a:ext cx="1543050" cy="581806"/>
          </a:xfrm>
          <a:prstGeom prst="rect">
            <a:avLst/>
          </a:prstGeom>
        </p:spPr>
      </p:pic>
      <p:pic>
        <p:nvPicPr>
          <p:cNvPr id="19" name="Picture 18">
            <a:extLst>
              <a:ext uri="{FF2B5EF4-FFF2-40B4-BE49-F238E27FC236}">
                <a16:creationId xmlns:a16="http://schemas.microsoft.com/office/drawing/2014/main" id="{AC01473F-EB02-1948-824B-247882CC607B}"/>
              </a:ext>
            </a:extLst>
          </p:cNvPr>
          <p:cNvPicPr>
            <a:picLocks noChangeAspect="1"/>
          </p:cNvPicPr>
          <p:nvPr/>
        </p:nvPicPr>
        <p:blipFill>
          <a:blip r:embed="rId9"/>
          <a:stretch>
            <a:fillRect/>
          </a:stretch>
        </p:blipFill>
        <p:spPr>
          <a:xfrm>
            <a:off x="883850" y="2286001"/>
            <a:ext cx="1819942" cy="600295"/>
          </a:xfrm>
          <a:prstGeom prst="rect">
            <a:avLst/>
          </a:prstGeom>
        </p:spPr>
      </p:pic>
      <p:pic>
        <p:nvPicPr>
          <p:cNvPr id="20" name="Picture 19">
            <a:extLst>
              <a:ext uri="{FF2B5EF4-FFF2-40B4-BE49-F238E27FC236}">
                <a16:creationId xmlns:a16="http://schemas.microsoft.com/office/drawing/2014/main" id="{C9926144-99CD-174E-BFB0-F1B49A40AB81}"/>
              </a:ext>
            </a:extLst>
          </p:cNvPr>
          <p:cNvPicPr>
            <a:picLocks noChangeAspect="1"/>
          </p:cNvPicPr>
          <p:nvPr/>
        </p:nvPicPr>
        <p:blipFill>
          <a:blip r:embed="rId10"/>
          <a:stretch>
            <a:fillRect/>
          </a:stretch>
        </p:blipFill>
        <p:spPr>
          <a:xfrm>
            <a:off x="3539879" y="1418613"/>
            <a:ext cx="1442364" cy="480788"/>
          </a:xfrm>
          <a:prstGeom prst="rect">
            <a:avLst/>
          </a:prstGeom>
        </p:spPr>
      </p:pic>
      <p:pic>
        <p:nvPicPr>
          <p:cNvPr id="2" name="Picture 1">
            <a:extLst>
              <a:ext uri="{FF2B5EF4-FFF2-40B4-BE49-F238E27FC236}">
                <a16:creationId xmlns:a16="http://schemas.microsoft.com/office/drawing/2014/main" id="{C30FA9A0-CA29-F34B-AC0A-67DC5402ABD8}"/>
              </a:ext>
            </a:extLst>
          </p:cNvPr>
          <p:cNvPicPr>
            <a:picLocks noChangeAspect="1"/>
          </p:cNvPicPr>
          <p:nvPr/>
        </p:nvPicPr>
        <p:blipFill>
          <a:blip r:embed="rId11"/>
          <a:stretch>
            <a:fillRect/>
          </a:stretch>
        </p:blipFill>
        <p:spPr>
          <a:xfrm>
            <a:off x="9582435" y="2361160"/>
            <a:ext cx="1757141" cy="363904"/>
          </a:xfrm>
          <a:prstGeom prst="rect">
            <a:avLst/>
          </a:prstGeom>
        </p:spPr>
      </p:pic>
      <p:pic>
        <p:nvPicPr>
          <p:cNvPr id="25" name="Picture 24">
            <a:extLst>
              <a:ext uri="{FF2B5EF4-FFF2-40B4-BE49-F238E27FC236}">
                <a16:creationId xmlns:a16="http://schemas.microsoft.com/office/drawing/2014/main" id="{B8AB6B7B-A54C-2C40-9AF1-9047E6672F65}"/>
              </a:ext>
            </a:extLst>
          </p:cNvPr>
          <p:cNvPicPr>
            <a:picLocks noChangeAspect="1"/>
          </p:cNvPicPr>
          <p:nvPr/>
        </p:nvPicPr>
        <p:blipFill rotWithShape="1">
          <a:blip r:embed="rId12"/>
          <a:srcRect l="12870" t="29888" r="7965" b="26822"/>
          <a:stretch/>
        </p:blipFill>
        <p:spPr>
          <a:xfrm>
            <a:off x="7559437" y="3979045"/>
            <a:ext cx="1582150" cy="615096"/>
          </a:xfrm>
          <a:prstGeom prst="rect">
            <a:avLst/>
          </a:prstGeom>
        </p:spPr>
      </p:pic>
      <p:pic>
        <p:nvPicPr>
          <p:cNvPr id="22" name="Picture 21">
            <a:extLst>
              <a:ext uri="{FF2B5EF4-FFF2-40B4-BE49-F238E27FC236}">
                <a16:creationId xmlns:a16="http://schemas.microsoft.com/office/drawing/2014/main" id="{B5236A89-CDAC-5140-B1AD-7959397B1E39}"/>
              </a:ext>
            </a:extLst>
          </p:cNvPr>
          <p:cNvPicPr>
            <a:picLocks noChangeAspect="1"/>
          </p:cNvPicPr>
          <p:nvPr/>
        </p:nvPicPr>
        <p:blipFill>
          <a:blip r:embed="rId13"/>
          <a:stretch>
            <a:fillRect/>
          </a:stretch>
        </p:blipFill>
        <p:spPr>
          <a:xfrm>
            <a:off x="882637" y="3952339"/>
            <a:ext cx="1143000" cy="668511"/>
          </a:xfrm>
          <a:prstGeom prst="rect">
            <a:avLst/>
          </a:prstGeom>
        </p:spPr>
      </p:pic>
      <p:pic>
        <p:nvPicPr>
          <p:cNvPr id="23" name="Picture 22">
            <a:extLst>
              <a:ext uri="{FF2B5EF4-FFF2-40B4-BE49-F238E27FC236}">
                <a16:creationId xmlns:a16="http://schemas.microsoft.com/office/drawing/2014/main" id="{E9EB9334-B73B-8E42-9AA7-73F85C6F544B}"/>
              </a:ext>
            </a:extLst>
          </p:cNvPr>
          <p:cNvPicPr>
            <a:picLocks noChangeAspect="1"/>
          </p:cNvPicPr>
          <p:nvPr/>
        </p:nvPicPr>
        <p:blipFill>
          <a:blip r:embed="rId14"/>
          <a:stretch>
            <a:fillRect/>
          </a:stretch>
        </p:blipFill>
        <p:spPr>
          <a:xfrm>
            <a:off x="4047503" y="3128255"/>
            <a:ext cx="1458565" cy="560636"/>
          </a:xfrm>
          <a:prstGeom prst="rect">
            <a:avLst/>
          </a:prstGeom>
        </p:spPr>
      </p:pic>
      <p:pic>
        <p:nvPicPr>
          <p:cNvPr id="30" name="Picture 29">
            <a:extLst>
              <a:ext uri="{FF2B5EF4-FFF2-40B4-BE49-F238E27FC236}">
                <a16:creationId xmlns:a16="http://schemas.microsoft.com/office/drawing/2014/main" id="{436928E1-DE72-D84C-84E8-6903CE2A85FC}"/>
              </a:ext>
            </a:extLst>
          </p:cNvPr>
          <p:cNvPicPr>
            <a:picLocks noChangeAspect="1"/>
          </p:cNvPicPr>
          <p:nvPr/>
        </p:nvPicPr>
        <p:blipFill>
          <a:blip r:embed="rId15"/>
          <a:stretch>
            <a:fillRect/>
          </a:stretch>
        </p:blipFill>
        <p:spPr>
          <a:xfrm>
            <a:off x="10170011" y="3996791"/>
            <a:ext cx="1169564" cy="579607"/>
          </a:xfrm>
          <a:prstGeom prst="rect">
            <a:avLst/>
          </a:prstGeom>
        </p:spPr>
      </p:pic>
      <p:pic>
        <p:nvPicPr>
          <p:cNvPr id="31" name="Picture 30">
            <a:extLst>
              <a:ext uri="{FF2B5EF4-FFF2-40B4-BE49-F238E27FC236}">
                <a16:creationId xmlns:a16="http://schemas.microsoft.com/office/drawing/2014/main" id="{1730FFFA-8DEE-F843-AA19-849818302E02}"/>
              </a:ext>
            </a:extLst>
          </p:cNvPr>
          <p:cNvPicPr>
            <a:picLocks noChangeAspect="1"/>
          </p:cNvPicPr>
          <p:nvPr/>
        </p:nvPicPr>
        <p:blipFill>
          <a:blip r:embed="rId16"/>
          <a:stretch>
            <a:fillRect/>
          </a:stretch>
        </p:blipFill>
        <p:spPr>
          <a:xfrm>
            <a:off x="883851" y="3172500"/>
            <a:ext cx="1859349" cy="472149"/>
          </a:xfrm>
          <a:prstGeom prst="rect">
            <a:avLst/>
          </a:prstGeom>
        </p:spPr>
      </p:pic>
      <p:pic>
        <p:nvPicPr>
          <p:cNvPr id="32" name="Picture 31">
            <a:extLst>
              <a:ext uri="{FF2B5EF4-FFF2-40B4-BE49-F238E27FC236}">
                <a16:creationId xmlns:a16="http://schemas.microsoft.com/office/drawing/2014/main" id="{A712BDAD-1F96-814A-9045-4F0CE5570442}"/>
              </a:ext>
            </a:extLst>
          </p:cNvPr>
          <p:cNvPicPr>
            <a:picLocks noChangeAspect="1"/>
          </p:cNvPicPr>
          <p:nvPr/>
        </p:nvPicPr>
        <p:blipFill>
          <a:blip r:embed="rId17"/>
          <a:stretch>
            <a:fillRect/>
          </a:stretch>
        </p:blipFill>
        <p:spPr>
          <a:xfrm>
            <a:off x="9806134" y="4912916"/>
            <a:ext cx="1542638" cy="365122"/>
          </a:xfrm>
          <a:prstGeom prst="rect">
            <a:avLst/>
          </a:prstGeom>
        </p:spPr>
      </p:pic>
      <p:pic>
        <p:nvPicPr>
          <p:cNvPr id="33" name="Picture 32">
            <a:extLst>
              <a:ext uri="{FF2B5EF4-FFF2-40B4-BE49-F238E27FC236}">
                <a16:creationId xmlns:a16="http://schemas.microsoft.com/office/drawing/2014/main" id="{3F98651D-7589-D341-947B-E1509A3CB4CF}"/>
              </a:ext>
            </a:extLst>
          </p:cNvPr>
          <p:cNvPicPr>
            <a:picLocks noChangeAspect="1"/>
          </p:cNvPicPr>
          <p:nvPr/>
        </p:nvPicPr>
        <p:blipFill>
          <a:blip r:embed="rId18"/>
          <a:stretch>
            <a:fillRect/>
          </a:stretch>
        </p:blipFill>
        <p:spPr>
          <a:xfrm>
            <a:off x="6810371" y="3105465"/>
            <a:ext cx="1458564" cy="606216"/>
          </a:xfrm>
          <a:prstGeom prst="rect">
            <a:avLst/>
          </a:prstGeom>
        </p:spPr>
      </p:pic>
      <p:sp>
        <p:nvSpPr>
          <p:cNvPr id="24" name="Content Placeholder 2">
            <a:extLst>
              <a:ext uri="{FF2B5EF4-FFF2-40B4-BE49-F238E27FC236}">
                <a16:creationId xmlns:a16="http://schemas.microsoft.com/office/drawing/2014/main" id="{FB4A737A-D10E-2443-9C35-71DE9461BE38}"/>
              </a:ext>
            </a:extLst>
          </p:cNvPr>
          <p:cNvSpPr txBox="1">
            <a:spLocks/>
          </p:cNvSpPr>
          <p:nvPr/>
        </p:nvSpPr>
        <p:spPr>
          <a:xfrm>
            <a:off x="1524000" y="835206"/>
            <a:ext cx="9144000" cy="460194"/>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fontAlgn="auto">
              <a:spcAft>
                <a:spcPts val="0"/>
              </a:spcAft>
              <a:buNone/>
              <a:defRPr/>
            </a:pPr>
            <a:r>
              <a:rPr lang="en-US" sz="1800" dirty="0"/>
              <a:t>124 collaborators, 27 institutions, 11 countries</a:t>
            </a:r>
            <a:endParaRPr lang="en-US" sz="1800" dirty="0">
              <a:latin typeface="Arial" charset="0"/>
              <a:sym typeface="Wingdings"/>
            </a:endParaRPr>
          </a:p>
        </p:txBody>
      </p:sp>
      <p:pic>
        <p:nvPicPr>
          <p:cNvPr id="9" name="Picture 8">
            <a:extLst>
              <a:ext uri="{FF2B5EF4-FFF2-40B4-BE49-F238E27FC236}">
                <a16:creationId xmlns:a16="http://schemas.microsoft.com/office/drawing/2014/main" id="{ED42ABBF-5CB5-F540-ADC6-3CE4225FE323}"/>
              </a:ext>
            </a:extLst>
          </p:cNvPr>
          <p:cNvPicPr>
            <a:picLocks noChangeAspect="1"/>
          </p:cNvPicPr>
          <p:nvPr/>
        </p:nvPicPr>
        <p:blipFill>
          <a:blip r:embed="rId19"/>
          <a:stretch>
            <a:fillRect/>
          </a:stretch>
        </p:blipFill>
        <p:spPr>
          <a:xfrm>
            <a:off x="9535589" y="5626882"/>
            <a:ext cx="1803986" cy="763225"/>
          </a:xfrm>
          <a:prstGeom prst="rect">
            <a:avLst/>
          </a:prstGeom>
        </p:spPr>
      </p:pic>
      <p:pic>
        <p:nvPicPr>
          <p:cNvPr id="10" name="Picture 9">
            <a:extLst>
              <a:ext uri="{FF2B5EF4-FFF2-40B4-BE49-F238E27FC236}">
                <a16:creationId xmlns:a16="http://schemas.microsoft.com/office/drawing/2014/main" id="{ECE79E9A-003F-6DD4-7F80-E54C83548DBF}"/>
              </a:ext>
            </a:extLst>
          </p:cNvPr>
          <p:cNvPicPr>
            <a:picLocks noChangeAspect="1"/>
          </p:cNvPicPr>
          <p:nvPr/>
        </p:nvPicPr>
        <p:blipFill>
          <a:blip r:embed="rId20"/>
          <a:stretch>
            <a:fillRect/>
          </a:stretch>
        </p:blipFill>
        <p:spPr>
          <a:xfrm>
            <a:off x="730237" y="4818639"/>
            <a:ext cx="1883252" cy="553676"/>
          </a:xfrm>
          <a:prstGeom prst="rect">
            <a:avLst/>
          </a:prstGeom>
        </p:spPr>
      </p:pic>
      <p:pic>
        <p:nvPicPr>
          <p:cNvPr id="13" name="Picture 12">
            <a:extLst>
              <a:ext uri="{FF2B5EF4-FFF2-40B4-BE49-F238E27FC236}">
                <a16:creationId xmlns:a16="http://schemas.microsoft.com/office/drawing/2014/main" id="{12CBBE21-29C5-90DA-E998-33B39BE0F363}"/>
              </a:ext>
            </a:extLst>
          </p:cNvPr>
          <p:cNvPicPr>
            <a:picLocks noChangeAspect="1"/>
          </p:cNvPicPr>
          <p:nvPr/>
        </p:nvPicPr>
        <p:blipFill>
          <a:blip r:embed="rId21"/>
          <a:stretch>
            <a:fillRect/>
          </a:stretch>
        </p:blipFill>
        <p:spPr>
          <a:xfrm>
            <a:off x="3223406" y="5713194"/>
            <a:ext cx="1318306" cy="590601"/>
          </a:xfrm>
          <a:prstGeom prst="rect">
            <a:avLst/>
          </a:prstGeom>
        </p:spPr>
      </p:pic>
      <p:sp>
        <p:nvSpPr>
          <p:cNvPr id="3" name="TextBox 2">
            <a:extLst>
              <a:ext uri="{FF2B5EF4-FFF2-40B4-BE49-F238E27FC236}">
                <a16:creationId xmlns:a16="http://schemas.microsoft.com/office/drawing/2014/main" id="{F8F7B97C-947C-E76A-0306-EB22C3D82679}"/>
              </a:ext>
            </a:extLst>
          </p:cNvPr>
          <p:cNvSpPr txBox="1"/>
          <p:nvPr/>
        </p:nvSpPr>
        <p:spPr>
          <a:xfrm>
            <a:off x="4805698" y="4009594"/>
            <a:ext cx="1725315" cy="553998"/>
          </a:xfrm>
          <a:prstGeom prst="rect">
            <a:avLst/>
          </a:prstGeom>
          <a:noFill/>
        </p:spPr>
        <p:txBody>
          <a:bodyPr wrap="square" rtlCol="0">
            <a:spAutoFit/>
          </a:bodyPr>
          <a:lstStyle/>
          <a:p>
            <a:pPr algn="ctr"/>
            <a:r>
              <a:rPr lang="en-US" sz="1000" dirty="0">
                <a:latin typeface="+mj-lt"/>
              </a:rPr>
              <a:t>International laboratory covered by a cooperation agreement with CERN </a:t>
            </a:r>
          </a:p>
        </p:txBody>
      </p:sp>
      <p:pic>
        <p:nvPicPr>
          <p:cNvPr id="12" name="Picture 11">
            <a:extLst>
              <a:ext uri="{FF2B5EF4-FFF2-40B4-BE49-F238E27FC236}">
                <a16:creationId xmlns:a16="http://schemas.microsoft.com/office/drawing/2014/main" id="{A5F5BEA6-A5B5-6739-03AC-07EEC0CA42B9}"/>
              </a:ext>
            </a:extLst>
          </p:cNvPr>
          <p:cNvPicPr>
            <a:picLocks noChangeAspect="1"/>
          </p:cNvPicPr>
          <p:nvPr/>
        </p:nvPicPr>
        <p:blipFill>
          <a:blip r:embed="rId22"/>
          <a:stretch>
            <a:fillRect/>
          </a:stretch>
        </p:blipFill>
        <p:spPr>
          <a:xfrm>
            <a:off x="806438" y="5673015"/>
            <a:ext cx="1725315" cy="670956"/>
          </a:xfrm>
          <a:prstGeom prst="rect">
            <a:avLst/>
          </a:prstGeom>
        </p:spPr>
      </p:pic>
      <p:pic>
        <p:nvPicPr>
          <p:cNvPr id="21" name="Picture 20">
            <a:extLst>
              <a:ext uri="{FF2B5EF4-FFF2-40B4-BE49-F238E27FC236}">
                <a16:creationId xmlns:a16="http://schemas.microsoft.com/office/drawing/2014/main" id="{63C50283-72E8-7F67-3E9D-4348FFF80893}"/>
              </a:ext>
            </a:extLst>
          </p:cNvPr>
          <p:cNvPicPr>
            <a:picLocks noChangeAspect="1"/>
          </p:cNvPicPr>
          <p:nvPr/>
        </p:nvPicPr>
        <p:blipFill>
          <a:blip r:embed="rId23"/>
          <a:stretch>
            <a:fillRect/>
          </a:stretch>
        </p:blipFill>
        <p:spPr>
          <a:xfrm>
            <a:off x="6415928" y="4727439"/>
            <a:ext cx="736079" cy="736079"/>
          </a:xfrm>
          <a:prstGeom prst="rect">
            <a:avLst/>
          </a:prstGeom>
        </p:spPr>
      </p:pic>
      <p:pic>
        <p:nvPicPr>
          <p:cNvPr id="26" name="Picture 25" descr="A purple and white logo&#10;&#10;Description automatically generated">
            <a:extLst>
              <a:ext uri="{FF2B5EF4-FFF2-40B4-BE49-F238E27FC236}">
                <a16:creationId xmlns:a16="http://schemas.microsoft.com/office/drawing/2014/main" id="{9C7893C4-520D-6405-BD15-7041B9FDBB3D}"/>
              </a:ext>
            </a:extLst>
          </p:cNvPr>
          <p:cNvPicPr>
            <a:picLocks noChangeAspect="1"/>
          </p:cNvPicPr>
          <p:nvPr/>
        </p:nvPicPr>
        <p:blipFill>
          <a:blip r:embed="rId24"/>
          <a:stretch>
            <a:fillRect/>
          </a:stretch>
        </p:blipFill>
        <p:spPr>
          <a:xfrm>
            <a:off x="8109075" y="4729950"/>
            <a:ext cx="739992" cy="731057"/>
          </a:xfrm>
          <a:prstGeom prst="rect">
            <a:avLst/>
          </a:prstGeom>
        </p:spPr>
      </p:pic>
      <p:pic>
        <p:nvPicPr>
          <p:cNvPr id="28" name="Picture 27" descr="A blue logo with white text&#10;&#10;Description automatically generated">
            <a:extLst>
              <a:ext uri="{FF2B5EF4-FFF2-40B4-BE49-F238E27FC236}">
                <a16:creationId xmlns:a16="http://schemas.microsoft.com/office/drawing/2014/main" id="{0F99E745-7A48-2942-178C-17CA03487C5D}"/>
              </a:ext>
            </a:extLst>
          </p:cNvPr>
          <p:cNvPicPr>
            <a:picLocks noChangeAspect="1"/>
          </p:cNvPicPr>
          <p:nvPr/>
        </p:nvPicPr>
        <p:blipFill>
          <a:blip r:embed="rId25"/>
          <a:stretch>
            <a:fillRect/>
          </a:stretch>
        </p:blipFill>
        <p:spPr>
          <a:xfrm>
            <a:off x="7364214" y="5626881"/>
            <a:ext cx="1479721" cy="763224"/>
          </a:xfrm>
          <a:prstGeom prst="rect">
            <a:avLst/>
          </a:prstGeom>
        </p:spPr>
      </p:pic>
      <p:pic>
        <p:nvPicPr>
          <p:cNvPr id="27" name="Picture 26" descr="A blue and white logo&#10;&#10;AI-generated content may be incorrect.">
            <a:extLst>
              <a:ext uri="{FF2B5EF4-FFF2-40B4-BE49-F238E27FC236}">
                <a16:creationId xmlns:a16="http://schemas.microsoft.com/office/drawing/2014/main" id="{3A60BDFF-3093-DCFD-5D03-DC2D25B679C5}"/>
              </a:ext>
            </a:extLst>
          </p:cNvPr>
          <p:cNvPicPr>
            <a:picLocks noChangeAspect="1"/>
          </p:cNvPicPr>
          <p:nvPr/>
        </p:nvPicPr>
        <p:blipFill>
          <a:blip r:embed="rId26"/>
          <a:stretch>
            <a:fillRect/>
          </a:stretch>
        </p:blipFill>
        <p:spPr>
          <a:xfrm>
            <a:off x="5233365" y="5854829"/>
            <a:ext cx="1439196" cy="307328"/>
          </a:xfrm>
          <a:prstGeom prst="rect">
            <a:avLst/>
          </a:prstGeom>
        </p:spPr>
      </p:pic>
      <p:pic>
        <p:nvPicPr>
          <p:cNvPr id="16" name="Picture 15" descr="A logo with text and symbols&#10;&#10;AI-generated content may be incorrect.">
            <a:extLst>
              <a:ext uri="{FF2B5EF4-FFF2-40B4-BE49-F238E27FC236}">
                <a16:creationId xmlns:a16="http://schemas.microsoft.com/office/drawing/2014/main" id="{B3CDD3C1-D93F-EFA0-6D7C-D00745226074}"/>
              </a:ext>
            </a:extLst>
          </p:cNvPr>
          <p:cNvPicPr>
            <a:picLocks noChangeAspect="1"/>
          </p:cNvPicPr>
          <p:nvPr/>
        </p:nvPicPr>
        <p:blipFill>
          <a:blip r:embed="rId27"/>
          <a:stretch>
            <a:fillRect/>
          </a:stretch>
        </p:blipFill>
        <p:spPr>
          <a:xfrm>
            <a:off x="3054061" y="3924988"/>
            <a:ext cx="723213" cy="723213"/>
          </a:xfrm>
          <a:prstGeom prst="rect">
            <a:avLst/>
          </a:prstGeom>
        </p:spPr>
      </p:pic>
    </p:spTree>
    <p:extLst>
      <p:ext uri="{BB962C8B-B14F-4D97-AF65-F5344CB8AC3E}">
        <p14:creationId xmlns:p14="http://schemas.microsoft.com/office/powerpoint/2010/main" val="3747654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4E91C2E-A085-294C-A481-1F7B1635CC90}"/>
              </a:ext>
            </a:extLst>
          </p:cNvPr>
          <p:cNvPicPr>
            <a:picLocks noChangeAspect="1"/>
          </p:cNvPicPr>
          <p:nvPr/>
        </p:nvPicPr>
        <p:blipFill rotWithShape="1">
          <a:blip r:embed="rId2"/>
          <a:srcRect l="11567" r="13204" b="24999"/>
          <a:stretch>
            <a:fillRect/>
          </a:stretch>
        </p:blipFill>
        <p:spPr>
          <a:xfrm>
            <a:off x="0" y="1572"/>
            <a:ext cx="12192000" cy="6856428"/>
          </a:xfrm>
          <a:prstGeom prst="rect">
            <a:avLst/>
          </a:prstGeom>
        </p:spPr>
      </p:pic>
      <p:sp>
        <p:nvSpPr>
          <p:cNvPr id="2" name="Title 1">
            <a:extLst>
              <a:ext uri="{FF2B5EF4-FFF2-40B4-BE49-F238E27FC236}">
                <a16:creationId xmlns:a16="http://schemas.microsoft.com/office/drawing/2014/main" id="{DFF2F7F6-7B19-224F-8C58-B82240562EA1}"/>
              </a:ext>
            </a:extLst>
          </p:cNvPr>
          <p:cNvSpPr>
            <a:spLocks noGrp="1"/>
          </p:cNvSpPr>
          <p:nvPr>
            <p:ph type="title"/>
          </p:nvPr>
        </p:nvSpPr>
        <p:spPr>
          <a:xfrm>
            <a:off x="3708400" y="609600"/>
            <a:ext cx="4775200" cy="441325"/>
          </a:xfrm>
          <a:solidFill>
            <a:schemeClr val="tx1">
              <a:alpha val="59730"/>
            </a:schemeClr>
          </a:solidFill>
        </p:spPr>
        <p:txBody>
          <a:bodyPr/>
          <a:lstStyle/>
          <a:p>
            <a:r>
              <a:rPr lang="en-US" dirty="0">
                <a:solidFill>
                  <a:schemeClr val="bg1"/>
                </a:solidFill>
              </a:rPr>
              <a:t>FASER AND THE LHC</a:t>
            </a:r>
          </a:p>
        </p:txBody>
      </p:sp>
    </p:spTree>
    <p:extLst>
      <p:ext uri="{BB962C8B-B14F-4D97-AF65-F5344CB8AC3E}">
        <p14:creationId xmlns:p14="http://schemas.microsoft.com/office/powerpoint/2010/main" val="3191518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a:extLst>
              <a:ext uri="{FF2B5EF4-FFF2-40B4-BE49-F238E27FC236}">
                <a16:creationId xmlns:a16="http://schemas.microsoft.com/office/drawing/2014/main" id="{96ADB308-312E-E049-BDD6-FA53AE40E736}"/>
              </a:ext>
            </a:extLst>
          </p:cNvPr>
          <p:cNvSpPr>
            <a:spLocks noGrp="1" noChangeArrowheads="1"/>
          </p:cNvSpPr>
          <p:nvPr>
            <p:ph sz="half" idx="4294967295"/>
          </p:nvPr>
        </p:nvSpPr>
        <p:spPr>
          <a:xfrm>
            <a:off x="685800" y="1066800"/>
            <a:ext cx="10591800" cy="1219200"/>
          </a:xfrm>
        </p:spPr>
        <p:txBody>
          <a:bodyPr/>
          <a:lstStyle/>
          <a:p>
            <a:r>
              <a:rPr lang="en-US" altLang="en-US" sz="2000" dirty="0"/>
              <a:t>The Standard Model is the reigning theory of fundamental particles and their interactions.  The last particle predicted by the SM, the Higgs boson, was discovered at CERN in 2012.</a:t>
            </a:r>
          </a:p>
          <a:p>
            <a:pPr marL="0" indent="0">
              <a:buNone/>
            </a:pPr>
            <a:endParaRPr lang="en-US" altLang="en-US" sz="1200" dirty="0"/>
          </a:p>
        </p:txBody>
      </p:sp>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1524000" y="195264"/>
            <a:ext cx="9144000" cy="566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THE STANDARD MODEL OF PARTICLE PHYSICS</a:t>
            </a:r>
          </a:p>
        </p:txBody>
      </p:sp>
      <p:sp>
        <p:nvSpPr>
          <p:cNvPr id="6" name="Content Placeholder 2">
            <a:extLst>
              <a:ext uri="{FF2B5EF4-FFF2-40B4-BE49-F238E27FC236}">
                <a16:creationId xmlns:a16="http://schemas.microsoft.com/office/drawing/2014/main" id="{0B26CAA5-3409-7A49-BBF7-3353BDC05AFB}"/>
              </a:ext>
            </a:extLst>
          </p:cNvPr>
          <p:cNvSpPr txBox="1">
            <a:spLocks noChangeArrowheads="1"/>
          </p:cNvSpPr>
          <p:nvPr/>
        </p:nvSpPr>
        <p:spPr bwMode="auto">
          <a:xfrm>
            <a:off x="685800" y="2279650"/>
            <a:ext cx="5791200" cy="4121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tLang="en-US" sz="2000" dirty="0"/>
              <a:t>But the SM is not the last word, because many fundamental questions remain.  For example:</a:t>
            </a:r>
          </a:p>
          <a:p>
            <a:endParaRPr lang="en-US" altLang="en-US" sz="1400" dirty="0"/>
          </a:p>
          <a:p>
            <a:pPr lvl="1"/>
            <a:r>
              <a:rPr lang="en-US" altLang="en-US" sz="1800" dirty="0"/>
              <a:t>Neutrino Masses: the SM predicts that neutrinos are massless, but they aren’t.</a:t>
            </a:r>
          </a:p>
          <a:p>
            <a:pPr lvl="1"/>
            <a:endParaRPr lang="en-US" altLang="en-US" sz="1400" dirty="0"/>
          </a:p>
          <a:p>
            <a:pPr lvl="1"/>
            <a:r>
              <a:rPr lang="en-US" altLang="en-US" sz="1800" dirty="0"/>
              <a:t>Dark Matter: The particles of the SM make up only ~15% of the matter in the universe.</a:t>
            </a:r>
          </a:p>
          <a:p>
            <a:pPr marL="0" indent="0">
              <a:buNone/>
            </a:pPr>
            <a:endParaRPr lang="en-US" altLang="en-US" sz="1400" dirty="0"/>
          </a:p>
          <a:p>
            <a:r>
              <a:rPr lang="en-US" altLang="en-US" sz="2000" dirty="0"/>
              <a:t>These questions imply that there are more particles left to discover, and probably many more.</a:t>
            </a:r>
            <a:endParaRPr lang="en-US" altLang="en-US" sz="1200" dirty="0"/>
          </a:p>
        </p:txBody>
      </p:sp>
      <p:pic>
        <p:nvPicPr>
          <p:cNvPr id="3" name="Picture 2">
            <a:extLst>
              <a:ext uri="{FF2B5EF4-FFF2-40B4-BE49-F238E27FC236}">
                <a16:creationId xmlns:a16="http://schemas.microsoft.com/office/drawing/2014/main" id="{CCA5F43B-FED2-DA4B-99B5-0017DD9DF6F2}"/>
              </a:ext>
            </a:extLst>
          </p:cNvPr>
          <p:cNvPicPr>
            <a:picLocks noChangeAspect="1"/>
          </p:cNvPicPr>
          <p:nvPr/>
        </p:nvPicPr>
        <p:blipFill rotWithShape="1">
          <a:blip r:embed="rId2"/>
          <a:srcRect l="4546" r="3931"/>
          <a:stretch/>
        </p:blipFill>
        <p:spPr>
          <a:xfrm>
            <a:off x="6934200" y="2057400"/>
            <a:ext cx="4343400" cy="4350229"/>
          </a:xfrm>
          <a:prstGeom prst="rect">
            <a:avLst/>
          </a:prstGeom>
        </p:spPr>
      </p:pic>
    </p:spTree>
    <p:extLst>
      <p:ext uri="{BB962C8B-B14F-4D97-AF65-F5344CB8AC3E}">
        <p14:creationId xmlns:p14="http://schemas.microsoft.com/office/powerpoint/2010/main" val="3672147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450C7B6-E094-EC51-D7D7-0B7C4EDDF731}"/>
              </a:ext>
            </a:extLst>
          </p:cNvPr>
          <p:cNvPicPr>
            <a:picLocks noChangeAspect="1"/>
          </p:cNvPicPr>
          <p:nvPr/>
        </p:nvPicPr>
        <p:blipFill>
          <a:blip r:embed="rId2"/>
          <a:srcRect t="14479" r="2407" b="13369"/>
          <a:stretch>
            <a:fillRect/>
          </a:stretch>
        </p:blipFill>
        <p:spPr>
          <a:xfrm>
            <a:off x="-164123" y="0"/>
            <a:ext cx="12356123" cy="6858000"/>
          </a:xfrm>
          <a:prstGeom prst="rect">
            <a:avLst/>
          </a:prstGeom>
        </p:spPr>
      </p:pic>
      <p:sp>
        <p:nvSpPr>
          <p:cNvPr id="2" name="Title 1">
            <a:extLst>
              <a:ext uri="{FF2B5EF4-FFF2-40B4-BE49-F238E27FC236}">
                <a16:creationId xmlns:a16="http://schemas.microsoft.com/office/drawing/2014/main" id="{DFF2F7F6-7B19-224F-8C58-B82240562EA1}"/>
              </a:ext>
            </a:extLst>
          </p:cNvPr>
          <p:cNvSpPr>
            <a:spLocks noGrp="1"/>
          </p:cNvSpPr>
          <p:nvPr>
            <p:ph type="title"/>
          </p:nvPr>
        </p:nvSpPr>
        <p:spPr>
          <a:xfrm>
            <a:off x="3822700" y="152400"/>
            <a:ext cx="4546600" cy="441325"/>
          </a:xfrm>
          <a:solidFill>
            <a:schemeClr val="tx1">
              <a:alpha val="60044"/>
            </a:schemeClr>
          </a:solidFill>
        </p:spPr>
        <p:txBody>
          <a:bodyPr/>
          <a:lstStyle/>
          <a:p>
            <a:r>
              <a:rPr lang="en-US" dirty="0">
                <a:solidFill>
                  <a:schemeClr val="bg1"/>
                </a:solidFill>
              </a:rPr>
              <a:t>THE FASER DETECTOR</a:t>
            </a:r>
          </a:p>
        </p:txBody>
      </p:sp>
    </p:spTree>
    <p:extLst>
      <p:ext uri="{BB962C8B-B14F-4D97-AF65-F5344CB8AC3E}">
        <p14:creationId xmlns:p14="http://schemas.microsoft.com/office/powerpoint/2010/main" val="2056074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64C0858B-AFF4-E148-9685-A782C9E757D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629" r="1666" b="7408"/>
          <a:stretch/>
        </p:blipFill>
        <p:spPr bwMode="auto">
          <a:xfrm>
            <a:off x="2465720" y="1873816"/>
            <a:ext cx="7552250" cy="3584118"/>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A9CD2EC3-FCEA-0243-96CB-89AE4160DAB9}"/>
              </a:ext>
            </a:extLst>
          </p:cNvPr>
          <p:cNvSpPr txBox="1">
            <a:spLocks/>
          </p:cNvSpPr>
          <p:nvPr/>
        </p:nvSpPr>
        <p:spPr>
          <a:xfrm>
            <a:off x="2209800" y="180976"/>
            <a:ext cx="7772400" cy="733425"/>
          </a:xfrm>
          <a:prstGeom prst="rect">
            <a:avLst/>
          </a:prstGeom>
        </p:spPr>
        <p:txBody>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chemeClr val="tx1"/>
                </a:solidFill>
              </a:rPr>
              <a:t>THE </a:t>
            </a:r>
            <a:r>
              <a:rPr lang="en-CH">
                <a:solidFill>
                  <a:schemeClr val="tx1"/>
                </a:solidFill>
              </a:rPr>
              <a:t>FASER DETECTOR</a:t>
            </a:r>
            <a:r>
              <a:rPr lang="en-US" dirty="0">
                <a:solidFill>
                  <a:schemeClr val="tx1"/>
                </a:solidFill>
              </a:rPr>
              <a:t>      </a:t>
            </a:r>
            <a:endParaRPr lang="en-CH" dirty="0">
              <a:solidFill>
                <a:schemeClr val="tx1"/>
              </a:solidFill>
            </a:endParaRPr>
          </a:p>
        </p:txBody>
      </p:sp>
      <p:sp>
        <p:nvSpPr>
          <p:cNvPr id="4" name="Content Placeholder 2">
            <a:extLst>
              <a:ext uri="{FF2B5EF4-FFF2-40B4-BE49-F238E27FC236}">
                <a16:creationId xmlns:a16="http://schemas.microsoft.com/office/drawing/2014/main" id="{34B36017-FE62-3F8A-296A-EBB01A5D3C02}"/>
              </a:ext>
            </a:extLst>
          </p:cNvPr>
          <p:cNvSpPr txBox="1">
            <a:spLocks/>
          </p:cNvSpPr>
          <p:nvPr/>
        </p:nvSpPr>
        <p:spPr>
          <a:xfrm>
            <a:off x="474138" y="4191000"/>
            <a:ext cx="2116662" cy="1096152"/>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Calorimeter: 2 x 2 LHCb ECAL modules.</a:t>
            </a:r>
          </a:p>
        </p:txBody>
      </p:sp>
      <p:sp>
        <p:nvSpPr>
          <p:cNvPr id="5" name="TextBox 4">
            <a:extLst>
              <a:ext uri="{FF2B5EF4-FFF2-40B4-BE49-F238E27FC236}">
                <a16:creationId xmlns:a16="http://schemas.microsoft.com/office/drawing/2014/main" id="{03BE9095-D427-FB95-DEF6-3E2276D8B28D}"/>
              </a:ext>
            </a:extLst>
          </p:cNvPr>
          <p:cNvSpPr txBox="1"/>
          <p:nvPr/>
        </p:nvSpPr>
        <p:spPr>
          <a:xfrm>
            <a:off x="9896580" y="274356"/>
            <a:ext cx="1115498" cy="307777"/>
          </a:xfrm>
          <a:prstGeom prst="rect">
            <a:avLst/>
          </a:prstGeom>
          <a:noFill/>
        </p:spPr>
        <p:txBody>
          <a:bodyPr wrap="none" rtlCol="0">
            <a:spAutoFit/>
          </a:bodyPr>
          <a:lstStyle/>
          <a:p>
            <a:r>
              <a:rPr lang="en-US" sz="1400" dirty="0">
                <a:solidFill>
                  <a:srgbClr val="0050B3"/>
                </a:solidFill>
                <a:latin typeface="+mj-lt"/>
                <a:hlinkClick r:id="rId3"/>
              </a:rPr>
              <a:t>2207.11427</a:t>
            </a:r>
            <a:endParaRPr lang="en-US" sz="1400" dirty="0">
              <a:latin typeface="+mj-lt"/>
            </a:endParaRPr>
          </a:p>
        </p:txBody>
      </p:sp>
      <p:sp>
        <p:nvSpPr>
          <p:cNvPr id="6" name="Content Placeholder 2">
            <a:extLst>
              <a:ext uri="{FF2B5EF4-FFF2-40B4-BE49-F238E27FC236}">
                <a16:creationId xmlns:a16="http://schemas.microsoft.com/office/drawing/2014/main" id="{DC220124-FDA4-8336-05C9-2AD04CCB2A1E}"/>
              </a:ext>
            </a:extLst>
          </p:cNvPr>
          <p:cNvSpPr txBox="1">
            <a:spLocks/>
          </p:cNvSpPr>
          <p:nvPr/>
        </p:nvSpPr>
        <p:spPr>
          <a:xfrm>
            <a:off x="535116" y="888741"/>
            <a:ext cx="2055684" cy="2657363"/>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The experimental environment: 88 m underground, shielded from ATLAS by 100 m of rock </a:t>
            </a:r>
            <a:r>
              <a:rPr lang="en-GB" sz="1600" dirty="0">
                <a:sym typeface="Wingdings" pitchFamily="2" charset="2"/>
              </a:rPr>
              <a:t> e</a:t>
            </a:r>
            <a:r>
              <a:rPr lang="en-GB" sz="1600" dirty="0"/>
              <a:t>xtremely quiet.  Trigger on everything, ~kHz trigger rate dominated by muons from ATLAS.</a:t>
            </a:r>
          </a:p>
        </p:txBody>
      </p:sp>
      <p:sp>
        <p:nvSpPr>
          <p:cNvPr id="8" name="Content Placeholder 2">
            <a:extLst>
              <a:ext uri="{FF2B5EF4-FFF2-40B4-BE49-F238E27FC236}">
                <a16:creationId xmlns:a16="http://schemas.microsoft.com/office/drawing/2014/main" id="{DB2A0D05-8CBB-4C45-2FFB-C5FA818DD82B}"/>
              </a:ext>
            </a:extLst>
          </p:cNvPr>
          <p:cNvSpPr txBox="1">
            <a:spLocks/>
          </p:cNvSpPr>
          <p:nvPr/>
        </p:nvSpPr>
        <p:spPr>
          <a:xfrm>
            <a:off x="3200400" y="888741"/>
            <a:ext cx="3276013" cy="733425"/>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800" dirty="0">
                <a:solidFill>
                  <a:srgbClr val="0000FF"/>
                </a:solidFill>
              </a:rPr>
              <a:t>Design challenges: </a:t>
            </a:r>
          </a:p>
          <a:p>
            <a:pPr marL="0" indent="0">
              <a:buNone/>
            </a:pPr>
            <a:r>
              <a:rPr lang="en-GB" sz="1800" dirty="0">
                <a:solidFill>
                  <a:srgbClr val="0000FF"/>
                </a:solidFill>
              </a:rPr>
              <a:t>no space, no time, no access.</a:t>
            </a:r>
          </a:p>
        </p:txBody>
      </p:sp>
      <p:sp>
        <p:nvSpPr>
          <p:cNvPr id="9" name="Content Placeholder 2">
            <a:extLst>
              <a:ext uri="{FF2B5EF4-FFF2-40B4-BE49-F238E27FC236}">
                <a16:creationId xmlns:a16="http://schemas.microsoft.com/office/drawing/2014/main" id="{DDD3563D-B928-89D3-2273-F065210DB6F2}"/>
              </a:ext>
            </a:extLst>
          </p:cNvPr>
          <p:cNvSpPr txBox="1">
            <a:spLocks/>
          </p:cNvSpPr>
          <p:nvPr/>
        </p:nvSpPr>
        <p:spPr>
          <a:xfrm>
            <a:off x="10134600" y="888741"/>
            <a:ext cx="1739490" cy="2657363"/>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err="1"/>
              <a:t>FASER</a:t>
            </a:r>
            <a:r>
              <a:rPr lang="en-GB" sz="1600" dirty="0" err="1">
                <a:latin typeface="Symbol" pitchFamily="2" charset="2"/>
              </a:rPr>
              <a:t>n</a:t>
            </a:r>
            <a:r>
              <a:rPr lang="en-GB" sz="1600" dirty="0"/>
              <a:t>: 730 interleaved sheets of tungsten + emulsion. 1 m long, 1.1 ton total mass. Micron-level spatial resolution, but no timing. Becomes over-exposed from muons, must be replaced after ~30 fb</a:t>
            </a:r>
            <a:r>
              <a:rPr lang="en-GB" sz="1600" baseline="30000" dirty="0"/>
              <a:t>-1</a:t>
            </a:r>
            <a:r>
              <a:rPr lang="en-GB" sz="1600" dirty="0"/>
              <a:t>.</a:t>
            </a:r>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43B9E61C-FA85-0676-3ADF-083675225666}"/>
                  </a:ext>
                </a:extLst>
              </p:cNvPr>
              <p:cNvSpPr txBox="1">
                <a:spLocks/>
              </p:cNvSpPr>
              <p:nvPr/>
            </p:nvSpPr>
            <p:spPr>
              <a:xfrm>
                <a:off x="4648200" y="5562600"/>
                <a:ext cx="3539164" cy="847802"/>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Scintillators: 4 stations, each 1-2 cm thick, &gt;99.999% efficient.  4-layer veto ~ </a:t>
                </a:r>
                <a14:m>
                  <m:oMath xmlns:m="http://schemas.openxmlformats.org/officeDocument/2006/math">
                    <m:d>
                      <m:dPr>
                        <m:ctrlPr>
                          <a:rPr lang="en-US" sz="1600" i="1">
                            <a:latin typeface="Cambria Math" panose="02040503050406030204" pitchFamily="18" charset="0"/>
                          </a:rPr>
                        </m:ctrlPr>
                      </m:dPr>
                      <m:e>
                        <m:sSup>
                          <m:sSupPr>
                            <m:ctrlPr>
                              <a:rPr lang="en-US" sz="1600" i="1">
                                <a:latin typeface="Cambria Math" panose="02040503050406030204" pitchFamily="18" charset="0"/>
                              </a:rPr>
                            </m:ctrlPr>
                          </m:sSupPr>
                          <m:e>
                            <m:r>
                              <a:rPr lang="en-US" sz="1600" i="1">
                                <a:latin typeface="Cambria Math" panose="02040503050406030204" pitchFamily="18" charset="0"/>
                              </a:rPr>
                              <m:t>10</m:t>
                            </m:r>
                          </m:e>
                          <m:sup>
                            <m:r>
                              <a:rPr lang="en-US" sz="1600" i="1">
                                <a:latin typeface="Cambria Math" panose="02040503050406030204" pitchFamily="18" charset="0"/>
                              </a:rPr>
                              <m:t>−5</m:t>
                            </m:r>
                          </m:sup>
                        </m:sSup>
                      </m:e>
                    </m:d>
                    <m:r>
                      <a:rPr lang="en-US" sz="1600" i="1" baseline="30000">
                        <a:latin typeface="Cambria Math" panose="02040503050406030204" pitchFamily="18" charset="0"/>
                      </a:rPr>
                      <m:t>4</m:t>
                    </m:r>
                    <m:r>
                      <a:rPr lang="en-US" sz="1600" i="1">
                        <a:latin typeface="Cambria Math" panose="02040503050406030204" pitchFamily="18" charset="0"/>
                      </a:rPr>
                      <m:t> ~</m:t>
                    </m:r>
                    <m:sSup>
                      <m:sSupPr>
                        <m:ctrlPr>
                          <a:rPr lang="en-US" sz="1600" i="1">
                            <a:latin typeface="Cambria Math" panose="02040503050406030204" pitchFamily="18" charset="0"/>
                          </a:rPr>
                        </m:ctrlPr>
                      </m:sSupPr>
                      <m:e>
                        <m:r>
                          <a:rPr lang="en-US" sz="1600" i="1">
                            <a:latin typeface="Cambria Math" panose="02040503050406030204" pitchFamily="18" charset="0"/>
                          </a:rPr>
                          <m:t>10</m:t>
                        </m:r>
                      </m:e>
                      <m:sup>
                        <m:r>
                          <a:rPr lang="en-US" sz="1600" i="1">
                            <a:latin typeface="Cambria Math" panose="02040503050406030204" pitchFamily="18" charset="0"/>
                          </a:rPr>
                          <m:t>−20</m:t>
                        </m:r>
                      </m:sup>
                    </m:sSup>
                    <m:r>
                      <a:rPr lang="en-US" sz="1600" i="1">
                        <a:latin typeface="Cambria Math" panose="02040503050406030204" pitchFamily="18" charset="0"/>
                      </a:rPr>
                      <m:t>.</m:t>
                    </m:r>
                  </m:oMath>
                </a14:m>
                <a:endParaRPr lang="en-GB" sz="1600" dirty="0"/>
              </a:p>
            </p:txBody>
          </p:sp>
        </mc:Choice>
        <mc:Fallback xmlns="">
          <p:sp>
            <p:nvSpPr>
              <p:cNvPr id="10" name="Content Placeholder 2">
                <a:extLst>
                  <a:ext uri="{FF2B5EF4-FFF2-40B4-BE49-F238E27FC236}">
                    <a16:creationId xmlns:a16="http://schemas.microsoft.com/office/drawing/2014/main" id="{43B9E61C-FA85-0676-3ADF-083675225666}"/>
                  </a:ext>
                </a:extLst>
              </p:cNvPr>
              <p:cNvSpPr txBox="1">
                <a:spLocks noRot="1" noChangeAspect="1" noMove="1" noResize="1" noEditPoints="1" noAdjustHandles="1" noChangeArrowheads="1" noChangeShapeType="1" noTextEdit="1"/>
              </p:cNvSpPr>
              <p:nvPr/>
            </p:nvSpPr>
            <p:spPr>
              <a:xfrm>
                <a:off x="4648200" y="5562600"/>
                <a:ext cx="3539164" cy="847802"/>
              </a:xfrm>
              <a:prstGeom prst="rect">
                <a:avLst/>
              </a:prstGeom>
              <a:blipFill>
                <a:blip r:embed="rId4"/>
                <a:stretch>
                  <a:fillRect l="-1075" t="-2985" b="-74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7367C556-0330-99B4-63CE-2F8700036C4A}"/>
                  </a:ext>
                </a:extLst>
              </p:cNvPr>
              <p:cNvSpPr txBox="1">
                <a:spLocks/>
              </p:cNvSpPr>
              <p:nvPr/>
            </p:nvSpPr>
            <p:spPr>
              <a:xfrm>
                <a:off x="465471" y="5562600"/>
                <a:ext cx="3429000" cy="847803"/>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Magnets: 3 permanent dipoles (Halbach design), 0.57 T, deflect charged particles in </a:t>
                </a:r>
                <a14:m>
                  <m:oMath xmlns:m="http://schemas.openxmlformats.org/officeDocument/2006/math">
                    <m:r>
                      <a:rPr lang="en-US" sz="1600" i="1">
                        <a:latin typeface="Cambria Math" panose="02040503050406030204" pitchFamily="18" charset="0"/>
                      </a:rPr>
                      <m:t>𝑦</m:t>
                    </m:r>
                  </m:oMath>
                </a14:m>
                <a:r>
                  <a:rPr lang="en-GB" sz="1600" dirty="0"/>
                  <a:t>.</a:t>
                </a:r>
              </a:p>
            </p:txBody>
          </p:sp>
        </mc:Choice>
        <mc:Fallback xmlns="">
          <p:sp>
            <p:nvSpPr>
              <p:cNvPr id="11" name="Content Placeholder 2">
                <a:extLst>
                  <a:ext uri="{FF2B5EF4-FFF2-40B4-BE49-F238E27FC236}">
                    <a16:creationId xmlns:a16="http://schemas.microsoft.com/office/drawing/2014/main" id="{7367C556-0330-99B4-63CE-2F8700036C4A}"/>
                  </a:ext>
                </a:extLst>
              </p:cNvPr>
              <p:cNvSpPr txBox="1">
                <a:spLocks noRot="1" noChangeAspect="1" noMove="1" noResize="1" noEditPoints="1" noAdjustHandles="1" noChangeArrowheads="1" noChangeShapeType="1" noTextEdit="1"/>
              </p:cNvSpPr>
              <p:nvPr/>
            </p:nvSpPr>
            <p:spPr>
              <a:xfrm>
                <a:off x="465471" y="5562600"/>
                <a:ext cx="3429000" cy="847803"/>
              </a:xfrm>
              <a:prstGeom prst="rect">
                <a:avLst/>
              </a:prstGeom>
              <a:blipFill>
                <a:blip r:embed="rId5"/>
                <a:stretch>
                  <a:fillRect l="-738" t="-2985" b="-7463"/>
                </a:stretch>
              </a:blipFill>
            </p:spPr>
            <p:txBody>
              <a:bodyPr/>
              <a:lstStyle/>
              <a:p>
                <a:r>
                  <a:rPr lang="en-US">
                    <a:noFill/>
                  </a:rPr>
                  <a:t> </a:t>
                </a:r>
              </a:p>
            </p:txBody>
          </p:sp>
        </mc:Fallback>
      </mc:AlternateContent>
      <p:sp>
        <p:nvSpPr>
          <p:cNvPr id="12" name="Content Placeholder 2">
            <a:extLst>
              <a:ext uri="{FF2B5EF4-FFF2-40B4-BE49-F238E27FC236}">
                <a16:creationId xmlns:a16="http://schemas.microsoft.com/office/drawing/2014/main" id="{77819F67-F52A-04EE-4BC7-0581B1B7686D}"/>
              </a:ext>
            </a:extLst>
          </p:cNvPr>
          <p:cNvSpPr txBox="1">
            <a:spLocks/>
          </p:cNvSpPr>
          <p:nvPr/>
        </p:nvSpPr>
        <p:spPr>
          <a:xfrm>
            <a:off x="9296400" y="5595181"/>
            <a:ext cx="2438400" cy="782640"/>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Trackers: 4 stations x 3 layers x 8 modules = 96 ATLAS SCT modules. </a:t>
            </a:r>
          </a:p>
        </p:txBody>
      </p:sp>
      <p:sp>
        <p:nvSpPr>
          <p:cNvPr id="13" name="Content Placeholder 2">
            <a:extLst>
              <a:ext uri="{FF2B5EF4-FFF2-40B4-BE49-F238E27FC236}">
                <a16:creationId xmlns:a16="http://schemas.microsoft.com/office/drawing/2014/main" id="{6234455C-A23C-BDCC-CD2A-FF5CE30068E1}"/>
              </a:ext>
            </a:extLst>
          </p:cNvPr>
          <p:cNvSpPr txBox="1">
            <a:spLocks/>
          </p:cNvSpPr>
          <p:nvPr/>
        </p:nvSpPr>
        <p:spPr>
          <a:xfrm>
            <a:off x="7124993" y="888741"/>
            <a:ext cx="2170819" cy="1608720"/>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Size: Total length ~ 5 m, decay volume: R = 10 cm, L = 1.5 m.</a:t>
            </a:r>
          </a:p>
        </p:txBody>
      </p:sp>
    </p:spTree>
    <p:extLst>
      <p:ext uri="{BB962C8B-B14F-4D97-AF65-F5344CB8AC3E}">
        <p14:creationId xmlns:p14="http://schemas.microsoft.com/office/powerpoint/2010/main" val="3728733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A6B2A-0E3C-BF0A-4529-F527C8D9846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4113BD3-734D-BB45-72FB-0D81A835E26B}"/>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4" name="TextBox 3">
            <a:extLst>
              <a:ext uri="{FF2B5EF4-FFF2-40B4-BE49-F238E27FC236}">
                <a16:creationId xmlns:a16="http://schemas.microsoft.com/office/drawing/2014/main" id="{D473D110-3280-CE3E-094B-6A3B071A2992}"/>
              </a:ext>
            </a:extLst>
          </p:cNvPr>
          <p:cNvSpPr txBox="1"/>
          <p:nvPr/>
        </p:nvSpPr>
        <p:spPr>
          <a:xfrm>
            <a:off x="3631222" y="2921168"/>
            <a:ext cx="4929555" cy="1015663"/>
          </a:xfrm>
          <a:prstGeom prst="rect">
            <a:avLst/>
          </a:prstGeom>
          <a:noFill/>
        </p:spPr>
        <p:txBody>
          <a:bodyPr wrap="none" rtlCol="0">
            <a:spAutoFit/>
          </a:bodyPr>
          <a:lstStyle/>
          <a:p>
            <a:r>
              <a:rPr lang="en-US" sz="6000" b="1" dirty="0"/>
              <a:t> NEUTRINOS</a:t>
            </a:r>
          </a:p>
        </p:txBody>
      </p:sp>
    </p:spTree>
    <p:extLst>
      <p:ext uri="{BB962C8B-B14F-4D97-AF65-F5344CB8AC3E}">
        <p14:creationId xmlns:p14="http://schemas.microsoft.com/office/powerpoint/2010/main" val="400547845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2209800" y="104776"/>
            <a:ext cx="7772400" cy="733425"/>
          </a:xfrm>
        </p:spPr>
        <p:txBody>
          <a:bodyPr/>
          <a:lstStyle/>
          <a:p>
            <a:pPr eaLnBrk="1" hangingPunct="1"/>
            <a:r>
              <a:rPr lang="en-US" dirty="0">
                <a:latin typeface="Arial" charset="0"/>
              </a:rPr>
              <a:t>COLLIDER NEUTRINOS</a:t>
            </a:r>
          </a:p>
        </p:txBody>
      </p:sp>
      <p:sp>
        <p:nvSpPr>
          <p:cNvPr id="5123" name="Content Placeholder 2"/>
          <p:cNvSpPr>
            <a:spLocks noGrp="1"/>
          </p:cNvSpPr>
          <p:nvPr>
            <p:ph idx="1"/>
          </p:nvPr>
        </p:nvSpPr>
        <p:spPr>
          <a:xfrm>
            <a:off x="304800" y="991388"/>
            <a:ext cx="5105399" cy="3429000"/>
          </a:xfrm>
        </p:spPr>
        <p:txBody>
          <a:bodyPr/>
          <a:lstStyle/>
          <a:p>
            <a:pPr algn="l"/>
            <a:r>
              <a:rPr lang="en-US" sz="2000" dirty="0">
                <a:solidFill>
                  <a:srgbClr val="222222"/>
                </a:solidFill>
                <a:latin typeface="Arial" panose="020B0604020202020204" pitchFamily="34" charset="0"/>
              </a:rPr>
              <a:t>Neutrinos are the least understood of all particles, and the only ones with confirmed BSM properties (their mass).</a:t>
            </a:r>
          </a:p>
          <a:p>
            <a:pPr algn="l"/>
            <a:endParaRPr lang="en-US" sz="1200" dirty="0">
              <a:solidFill>
                <a:srgbClr val="222222"/>
              </a:solidFill>
              <a:latin typeface="Arial" panose="020B0604020202020204" pitchFamily="34" charset="0"/>
            </a:endParaRPr>
          </a:p>
          <a:p>
            <a:pPr algn="l"/>
            <a:r>
              <a:rPr lang="en-US" sz="2000" dirty="0">
                <a:solidFill>
                  <a:srgbClr val="222222"/>
                </a:solidFill>
                <a:latin typeface="Arial" panose="020B0604020202020204" pitchFamily="34" charset="0"/>
              </a:rPr>
              <a:t>They have been discovered from many sources, each time with stunning implications for particle physics, astrophysics, and cosmology.</a:t>
            </a:r>
            <a:endParaRPr lang="en-US" sz="2000" dirty="0">
              <a:latin typeface="Arial" charset="0"/>
            </a:endParaRPr>
          </a:p>
        </p:txBody>
      </p:sp>
      <p:pic>
        <p:nvPicPr>
          <p:cNvPr id="3" name="Picture 2">
            <a:extLst>
              <a:ext uri="{FF2B5EF4-FFF2-40B4-BE49-F238E27FC236}">
                <a16:creationId xmlns:a16="http://schemas.microsoft.com/office/drawing/2014/main" id="{FB30D5C8-5292-BC01-5324-7505F8CD7A0E}"/>
              </a:ext>
            </a:extLst>
          </p:cNvPr>
          <p:cNvPicPr>
            <a:picLocks noChangeAspect="1"/>
          </p:cNvPicPr>
          <p:nvPr/>
        </p:nvPicPr>
        <p:blipFill>
          <a:blip r:embed="rId2"/>
          <a:stretch>
            <a:fillRect/>
          </a:stretch>
        </p:blipFill>
        <p:spPr>
          <a:xfrm>
            <a:off x="5304934" y="961535"/>
            <a:ext cx="6400800" cy="5587641"/>
          </a:xfrm>
          <a:prstGeom prst="rect">
            <a:avLst/>
          </a:prstGeom>
        </p:spPr>
      </p:pic>
      <p:sp>
        <p:nvSpPr>
          <p:cNvPr id="4" name="Content Placeholder 2">
            <a:extLst>
              <a:ext uri="{FF2B5EF4-FFF2-40B4-BE49-F238E27FC236}">
                <a16:creationId xmlns:a16="http://schemas.microsoft.com/office/drawing/2014/main" id="{5CCC5478-2D64-5AB8-9A57-018506595092}"/>
              </a:ext>
            </a:extLst>
          </p:cNvPr>
          <p:cNvSpPr txBox="1">
            <a:spLocks/>
          </p:cNvSpPr>
          <p:nvPr/>
        </p:nvSpPr>
        <p:spPr bwMode="auto">
          <a:xfrm>
            <a:off x="257666" y="3693423"/>
            <a:ext cx="5047268" cy="28557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solidFill>
                  <a:srgbClr val="FF0000"/>
                </a:solidFill>
                <a:latin typeface="Arial" panose="020B0604020202020204" pitchFamily="34" charset="0"/>
              </a:rPr>
              <a:t>But before FASER, neutrinos produced at a particle collider had never been directly detected.</a:t>
            </a:r>
          </a:p>
          <a:p>
            <a:endParaRPr lang="en-US" sz="800" dirty="0">
              <a:solidFill>
                <a:srgbClr val="222222"/>
              </a:solidFill>
              <a:latin typeface="Arial" panose="020B0604020202020204" pitchFamily="34" charset="0"/>
            </a:endParaRPr>
          </a:p>
          <a:p>
            <a:pPr lvl="1"/>
            <a:r>
              <a:rPr lang="en-US" sz="1800" dirty="0">
                <a:solidFill>
                  <a:srgbClr val="222222"/>
                </a:solidFill>
                <a:latin typeface="Arial" panose="020B0604020202020204" pitchFamily="34" charset="0"/>
              </a:rPr>
              <a:t>Conventional wisdom: neutrinos interact too weakly to be seen.</a:t>
            </a:r>
          </a:p>
          <a:p>
            <a:pPr lvl="1"/>
            <a:endParaRPr lang="en-US" sz="800" dirty="0">
              <a:solidFill>
                <a:srgbClr val="222222"/>
              </a:solidFill>
              <a:latin typeface="Arial" panose="020B0604020202020204" pitchFamily="34" charset="0"/>
            </a:endParaRPr>
          </a:p>
          <a:p>
            <a:pPr lvl="1"/>
            <a:r>
              <a:rPr lang="en-US" sz="1800" dirty="0">
                <a:solidFill>
                  <a:srgbClr val="222222"/>
                </a:solidFill>
                <a:latin typeface="Arial" panose="020B0604020202020204" pitchFamily="34" charset="0"/>
              </a:rPr>
              <a:t>The reality: the most energetic (and most interacting) ones, pass through the blind spots of existing detectors.  </a:t>
            </a:r>
            <a:endParaRPr lang="en-US" sz="1800" dirty="0">
              <a:latin typeface="Arial" charset="0"/>
            </a:endParaRPr>
          </a:p>
        </p:txBody>
      </p:sp>
      <p:sp>
        <p:nvSpPr>
          <p:cNvPr id="5" name="TextBox 4">
            <a:extLst>
              <a:ext uri="{FF2B5EF4-FFF2-40B4-BE49-F238E27FC236}">
                <a16:creationId xmlns:a16="http://schemas.microsoft.com/office/drawing/2014/main" id="{EF70D479-19BE-9D7C-6430-9F2A990BA57A}"/>
              </a:ext>
            </a:extLst>
          </p:cNvPr>
          <p:cNvSpPr txBox="1"/>
          <p:nvPr/>
        </p:nvSpPr>
        <p:spPr>
          <a:xfrm>
            <a:off x="9296400" y="5410200"/>
            <a:ext cx="2151551" cy="307777"/>
          </a:xfrm>
          <a:prstGeom prst="rect">
            <a:avLst/>
          </a:prstGeom>
          <a:noFill/>
        </p:spPr>
        <p:txBody>
          <a:bodyPr wrap="none" rtlCol="0">
            <a:spAutoFit/>
          </a:bodyPr>
          <a:lstStyle/>
          <a:p>
            <a:r>
              <a:rPr lang="en-US" sz="1400" dirty="0" err="1"/>
              <a:t>Formaggio</a:t>
            </a:r>
            <a:r>
              <a:rPr lang="en-US" sz="1400" dirty="0"/>
              <a:t>, Zeller (2012)</a:t>
            </a:r>
          </a:p>
        </p:txBody>
      </p:sp>
    </p:spTree>
    <p:extLst>
      <p:ext uri="{BB962C8B-B14F-4D97-AF65-F5344CB8AC3E}">
        <p14:creationId xmlns:p14="http://schemas.microsoft.com/office/powerpoint/2010/main" val="45358813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295AC-45B9-E7B5-459F-32BCD51FD010}"/>
              </a:ext>
            </a:extLst>
          </p:cNvPr>
          <p:cNvSpPr>
            <a:spLocks noGrp="1"/>
          </p:cNvSpPr>
          <p:nvPr>
            <p:ph type="title"/>
          </p:nvPr>
        </p:nvSpPr>
        <p:spPr>
          <a:xfrm>
            <a:off x="2819400" y="244476"/>
            <a:ext cx="6858000" cy="441325"/>
          </a:xfrm>
        </p:spPr>
        <p:txBody>
          <a:bodyPr>
            <a:noAutofit/>
          </a:bodyPr>
          <a:lstStyle/>
          <a:p>
            <a:r>
              <a:rPr lang="en-GB" sz="2800" dirty="0"/>
              <a:t>COLLIDER NEUTRINO SEARCH</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2C70E70-2FCB-B464-CC84-33467B813F48}"/>
                  </a:ext>
                </a:extLst>
              </p:cNvPr>
              <p:cNvSpPr>
                <a:spLocks noGrp="1"/>
              </p:cNvSpPr>
              <p:nvPr>
                <p:ph idx="1"/>
              </p:nvPr>
            </p:nvSpPr>
            <p:spPr>
              <a:xfrm>
                <a:off x="380999" y="1099645"/>
                <a:ext cx="11251395" cy="5072555"/>
              </a:xfrm>
            </p:spPr>
            <p:txBody>
              <a:bodyPr/>
              <a:lstStyle/>
              <a:p>
                <a:r>
                  <a:rPr lang="en-US" sz="2000" dirty="0"/>
                  <a:t>Neutrinos produced at the ATLAS IP travel 480 m can interact through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𝜈</m:t>
                        </m:r>
                      </m:e>
                      <m:sub>
                        <m:r>
                          <a:rPr lang="en-US" sz="2000" i="1">
                            <a:latin typeface="Cambria Math" panose="02040503050406030204" pitchFamily="18" charset="0"/>
                            <a:ea typeface="Cambria Math" panose="02040503050406030204" pitchFamily="18" charset="0"/>
                          </a:rPr>
                          <m:t>𝜇</m:t>
                        </m:r>
                      </m:sub>
                    </m:sSub>
                    <m:r>
                      <a:rPr lang="en-US" sz="2000" i="1">
                        <a:latin typeface="Cambria Math" panose="02040503050406030204" pitchFamily="18" charset="0"/>
                        <a:ea typeface="Cambria Math" panose="02040503050406030204" pitchFamily="18" charset="0"/>
                      </a:rPr>
                      <m:t>𝑁</m:t>
                    </m:r>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𝜇</m:t>
                    </m:r>
                    <m:r>
                      <a:rPr lang="en-US" sz="2000" i="1">
                        <a:latin typeface="Cambria Math" panose="02040503050406030204" pitchFamily="18" charset="0"/>
                        <a:ea typeface="Cambria Math" panose="02040503050406030204" pitchFamily="18" charset="0"/>
                      </a:rPr>
                      <m:t>𝑋</m:t>
                    </m:r>
                  </m:oMath>
                </a14:m>
                <a:r>
                  <a:rPr lang="en-US" sz="2000" dirty="0"/>
                  <a:t>, producing a high-energy muon, which travels through the rest of the detector.</a:t>
                </a:r>
              </a:p>
              <a:p>
                <a:endParaRPr lang="en-US" sz="2000" baseline="-25000" dirty="0"/>
              </a:p>
              <a:p>
                <a:endParaRPr lang="en-US" sz="2000" baseline="-25000" dirty="0"/>
              </a:p>
              <a:p>
                <a:endParaRPr lang="en-US" sz="2000" dirty="0"/>
              </a:p>
              <a:p>
                <a:endParaRPr lang="en-US" sz="2000" dirty="0">
                  <a:sym typeface="Wingdings" pitchFamily="2" charset="2"/>
                </a:endParaRPr>
              </a:p>
              <a:p>
                <a:endParaRPr lang="en-US" sz="2000" dirty="0">
                  <a:sym typeface="Wingdings" pitchFamily="2" charset="2"/>
                </a:endParaRPr>
              </a:p>
              <a:p>
                <a:pPr marL="0" indent="0">
                  <a:buNone/>
                </a:pPr>
                <a:endParaRPr lang="en-US" sz="1800" dirty="0">
                  <a:sym typeface="Wingdings" pitchFamily="2" charset="2"/>
                </a:endParaRPr>
              </a:p>
              <a:p>
                <a:endParaRPr lang="en-US" sz="2000" dirty="0">
                  <a:sym typeface="Wingdings" pitchFamily="2" charset="2"/>
                </a:endParaRPr>
              </a:p>
              <a:p>
                <a:endParaRPr lang="en-US" sz="2000" dirty="0">
                  <a:sym typeface="Wingdings" pitchFamily="2" charset="2"/>
                </a:endParaRPr>
              </a:p>
              <a:p>
                <a:r>
                  <a:rPr lang="en-US" sz="2000" dirty="0">
                    <a:sym typeface="Wingdings" pitchFamily="2" charset="2"/>
                  </a:rPr>
                  <a:t>Backgrounds are extremely suppressed by the fact that we are shielded from ATLAS by 100 m of rock and concrete, leaving only muons, which are distinguished by veto scintillators.  </a:t>
                </a:r>
              </a:p>
              <a:p>
                <a:endParaRPr lang="en-US" sz="2000" dirty="0">
                  <a:sym typeface="Wingdings" pitchFamily="2" charset="2"/>
                </a:endParaRPr>
              </a:p>
              <a:p>
                <a:r>
                  <a:rPr lang="en-US" sz="2000" dirty="0">
                    <a:sym typeface="Wingdings" pitchFamily="2" charset="2"/>
                  </a:rPr>
                  <a:t>In the end, </a:t>
                </a:r>
                <a14:m>
                  <m:oMath xmlns:m="http://schemas.openxmlformats.org/officeDocument/2006/math">
                    <m:r>
                      <a:rPr lang="en-GB" sz="2000" i="1">
                        <a:latin typeface="Cambria Math" panose="02040503050406030204" pitchFamily="18" charset="0"/>
                        <a:ea typeface="Cambria Math" panose="02040503050406030204" pitchFamily="18" charset="0"/>
                      </a:rPr>
                      <m:t>≲</m:t>
                    </m:r>
                  </m:oMath>
                </a14:m>
                <a:r>
                  <a:rPr lang="en-US" sz="2000" dirty="0">
                    <a:sym typeface="Wingdings" pitchFamily="2" charset="2"/>
                  </a:rPr>
                  <a:t> 1 background event expected, an essentially background free search.</a:t>
                </a:r>
              </a:p>
              <a:p>
                <a:endParaRPr lang="en-GB" sz="1200" dirty="0"/>
              </a:p>
              <a:p>
                <a:endParaRPr lang="en-GB" sz="2000" dirty="0"/>
              </a:p>
              <a:p>
                <a:pPr lvl="1"/>
                <a:endParaRPr lang="en-GB" dirty="0"/>
              </a:p>
              <a:p>
                <a:pPr lvl="1"/>
                <a:endParaRPr lang="en-GB" dirty="0"/>
              </a:p>
            </p:txBody>
          </p:sp>
        </mc:Choice>
        <mc:Fallback xmlns="">
          <p:sp>
            <p:nvSpPr>
              <p:cNvPr id="3" name="Content Placeholder 2">
                <a:extLst>
                  <a:ext uri="{FF2B5EF4-FFF2-40B4-BE49-F238E27FC236}">
                    <a16:creationId xmlns:a16="http://schemas.microsoft.com/office/drawing/2014/main" id="{32C70E70-2FCB-B464-CC84-33467B813F48}"/>
                  </a:ext>
                </a:extLst>
              </p:cNvPr>
              <p:cNvSpPr>
                <a:spLocks noGrp="1" noRot="1" noChangeAspect="1" noMove="1" noResize="1" noEditPoints="1" noAdjustHandles="1" noChangeArrowheads="1" noChangeShapeType="1" noTextEdit="1"/>
              </p:cNvSpPr>
              <p:nvPr>
                <p:ph idx="1"/>
              </p:nvPr>
            </p:nvSpPr>
            <p:spPr>
              <a:xfrm>
                <a:off x="380999" y="1099645"/>
                <a:ext cx="11251395" cy="5072555"/>
              </a:xfrm>
              <a:blipFill>
                <a:blip r:embed="rId3"/>
                <a:stretch>
                  <a:fillRect l="-451" t="-499"/>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AE97B4B5-89A1-BB2C-7DAB-401C57DBD2F3}"/>
              </a:ext>
            </a:extLst>
          </p:cNvPr>
          <p:cNvPicPr>
            <a:picLocks noChangeAspect="1"/>
          </p:cNvPicPr>
          <p:nvPr/>
        </p:nvPicPr>
        <p:blipFill>
          <a:blip r:embed="rId4"/>
          <a:stretch>
            <a:fillRect/>
          </a:stretch>
        </p:blipFill>
        <p:spPr>
          <a:xfrm>
            <a:off x="331005" y="2002879"/>
            <a:ext cx="11301390" cy="1904999"/>
          </a:xfrm>
          <a:prstGeom prst="rect">
            <a:avLst/>
          </a:prstGeom>
        </p:spPr>
      </p:pic>
      <p:sp>
        <p:nvSpPr>
          <p:cNvPr id="4" name="TextBox 3">
            <a:extLst>
              <a:ext uri="{FF2B5EF4-FFF2-40B4-BE49-F238E27FC236}">
                <a16:creationId xmlns:a16="http://schemas.microsoft.com/office/drawing/2014/main" id="{F1847DDE-D37A-ABFE-50DD-3BF94D0BC1A7}"/>
              </a:ext>
            </a:extLst>
          </p:cNvPr>
          <p:cNvSpPr txBox="1"/>
          <p:nvPr/>
        </p:nvSpPr>
        <p:spPr>
          <a:xfrm>
            <a:off x="7543800" y="4066401"/>
            <a:ext cx="2909323" cy="276999"/>
          </a:xfrm>
          <a:prstGeom prst="rect">
            <a:avLst/>
          </a:prstGeom>
          <a:noFill/>
        </p:spPr>
        <p:txBody>
          <a:bodyPr wrap="none" rtlCol="0">
            <a:spAutoFit/>
          </a:bodyPr>
          <a:lstStyle/>
          <a:p>
            <a:r>
              <a:rPr lang="en-US" sz="1200" dirty="0">
                <a:latin typeface="+mn-lt"/>
              </a:rPr>
              <a:t>FASER</a:t>
            </a:r>
            <a:r>
              <a:rPr lang="en-US" sz="1200" dirty="0"/>
              <a:t> Collaboration (</a:t>
            </a:r>
            <a:r>
              <a:rPr lang="en-US" sz="1200" dirty="0">
                <a:solidFill>
                  <a:srgbClr val="0050B3"/>
                </a:solidFill>
                <a:latin typeface="-apple-system"/>
                <a:hlinkClick r:id="rId5"/>
              </a:rPr>
              <a:t>2303.14185</a:t>
            </a:r>
            <a:r>
              <a:rPr lang="en-US" sz="1200" dirty="0"/>
              <a:t>, PRL)</a:t>
            </a:r>
          </a:p>
        </p:txBody>
      </p:sp>
    </p:spTree>
    <p:extLst>
      <p:ext uri="{BB962C8B-B14F-4D97-AF65-F5344CB8AC3E}">
        <p14:creationId xmlns:p14="http://schemas.microsoft.com/office/powerpoint/2010/main" val="25764117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615CF-DE8D-46A5-85FA-E2B545FB632E}"/>
              </a:ext>
            </a:extLst>
          </p:cNvPr>
          <p:cNvSpPr>
            <a:spLocks noGrp="1"/>
          </p:cNvSpPr>
          <p:nvPr>
            <p:ph type="title"/>
          </p:nvPr>
        </p:nvSpPr>
        <p:spPr>
          <a:xfrm>
            <a:off x="2819400" y="244476"/>
            <a:ext cx="6858000" cy="441325"/>
          </a:xfrm>
        </p:spPr>
        <p:txBody>
          <a:bodyPr>
            <a:noAutofit/>
          </a:bodyPr>
          <a:lstStyle/>
          <a:p>
            <a:r>
              <a:rPr lang="en-GB" sz="2800" dirty="0"/>
              <a:t>COLLIDER NEUTRINO RESULTS</a:t>
            </a:r>
          </a:p>
        </p:txBody>
      </p:sp>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A543F802-8ADE-4362-ABCB-3AC281B917C8}"/>
                  </a:ext>
                </a:extLst>
              </p:cNvPr>
              <p:cNvSpPr txBox="1">
                <a:spLocks/>
              </p:cNvSpPr>
              <p:nvPr/>
            </p:nvSpPr>
            <p:spPr bwMode="auto">
              <a:xfrm>
                <a:off x="533400" y="762000"/>
                <a:ext cx="4114800" cy="5775325"/>
              </a:xfrm>
              <a:prstGeom prst="rect">
                <a:avLst/>
              </a:prstGeom>
              <a:noFill/>
              <a:ln>
                <a:noFill/>
              </a:ln>
              <a:extLst>
                <a:ext uri="{909E8E84-426E-40dd-AFC4-6F175D3DCCD1}">
                  <a14:hiddenFill xmlns="">
                    <a:solidFill>
                      <a:srgbClr val="FFFFFF"/>
                    </a:solidFill>
                  </a14:hiddenFill>
                </a:ext>
                <a:ext uri="{91240B29-F687-4f45-9708-019B960494DF}">
                  <a14:hiddenLine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2000" dirty="0"/>
                  <a:t>Expect 151 </a:t>
                </a:r>
                <a14:m>
                  <m:oMath xmlns:m="http://schemas.openxmlformats.org/officeDocument/2006/math">
                    <m:r>
                      <a:rPr lang="en-GB" sz="2000" i="1">
                        <a:latin typeface="Cambria Math" panose="02040503050406030204" pitchFamily="18" charset="0"/>
                        <a:ea typeface="Cambria Math" panose="02040503050406030204" pitchFamily="18" charset="0"/>
                      </a:rPr>
                      <m:t>±</m:t>
                    </m:r>
                  </m:oMath>
                </a14:m>
                <a:r>
                  <a:rPr lang="en-GB" sz="2000" dirty="0"/>
                  <a:t> 41 neutrino signal events from simulations, with the large uncertainty arising from poorly understood flux of forward hadrons. </a:t>
                </a:r>
              </a:p>
              <a:p>
                <a:endParaRPr lang="en-US" sz="800" dirty="0"/>
              </a:p>
              <a:p>
                <a:r>
                  <a:rPr lang="en-US" sz="2000" dirty="0"/>
                  <a:t>After unblinding, we </a:t>
                </a:r>
                <a:r>
                  <a:rPr lang="en-GB" sz="2000" dirty="0"/>
                  <a:t>found 153 signal events</a:t>
                </a:r>
              </a:p>
              <a:p>
                <a:pPr lvl="1"/>
                <a:r>
                  <a:rPr lang="en-GB" sz="1800" dirty="0"/>
                  <a:t>~16</a:t>
                </a:r>
                <a:r>
                  <a:rPr lang="el-GR" sz="1800" dirty="0"/>
                  <a:t>σ</a:t>
                </a:r>
                <a:r>
                  <a:rPr lang="en-US" sz="1800" dirty="0"/>
                  <a:t> </a:t>
                </a:r>
                <a:r>
                  <a:rPr lang="en-GB" sz="1800" dirty="0"/>
                  <a:t>signal</a:t>
                </a:r>
              </a:p>
              <a:p>
                <a:pPr lvl="1"/>
                <a:r>
                  <a:rPr lang="en-US" sz="1800" dirty="0"/>
                  <a:t>Muon charge </a:t>
                </a:r>
                <a:r>
                  <a:rPr lang="en-US" sz="1800" dirty="0">
                    <a:sym typeface="Wingdings" pitchFamily="2" charset="2"/>
                  </a:rPr>
                  <a:t> </a:t>
                </a:r>
                <a14:m>
                  <m:oMath xmlns:m="http://schemas.openxmlformats.org/officeDocument/2006/math">
                    <m:r>
                      <a:rPr lang="en-US" sz="1800" i="1">
                        <a:latin typeface="Cambria Math" panose="02040503050406030204" pitchFamily="18" charset="0"/>
                        <a:ea typeface="Cambria Math" panose="02040503050406030204" pitchFamily="18" charset="0"/>
                        <a:sym typeface="Wingdings" pitchFamily="2" charset="2"/>
                      </a:rPr>
                      <m:t>𝜈</m:t>
                    </m:r>
                  </m:oMath>
                </a14:m>
                <a:r>
                  <a:rPr lang="en-US" sz="1800" dirty="0">
                    <a:sym typeface="Wingdings" pitchFamily="2" charset="2"/>
                  </a:rPr>
                  <a:t> and </a:t>
                </a:r>
                <a14:m>
                  <m:oMath xmlns:m="http://schemas.openxmlformats.org/officeDocument/2006/math">
                    <m:acc>
                      <m:accPr>
                        <m:chr m:val="̅"/>
                        <m:ctrlPr>
                          <a:rPr lang="en-US" sz="1800" i="1">
                            <a:latin typeface="Cambria Math" panose="02040503050406030204" pitchFamily="18" charset="0"/>
                            <a:sym typeface="Wingdings" pitchFamily="2" charset="2"/>
                          </a:rPr>
                        </m:ctrlPr>
                      </m:accPr>
                      <m:e>
                        <m:r>
                          <a:rPr lang="en-US" sz="1800" i="1">
                            <a:latin typeface="Cambria Math" panose="02040503050406030204" pitchFamily="18" charset="0"/>
                            <a:ea typeface="Cambria Math" panose="02040503050406030204" pitchFamily="18" charset="0"/>
                            <a:sym typeface="Wingdings" pitchFamily="2" charset="2"/>
                          </a:rPr>
                          <m:t>𝜈</m:t>
                        </m:r>
                      </m:e>
                    </m:acc>
                  </m:oMath>
                </a14:m>
                <a:endParaRPr lang="en-US" sz="1800" dirty="0">
                  <a:sym typeface="Wingdings" pitchFamily="2" charset="2"/>
                </a:endParaRPr>
              </a:p>
              <a:p>
                <a:pPr lvl="1"/>
                <a:r>
                  <a:rPr lang="en-GB" sz="1800" dirty="0"/>
                  <a:t>1st direct detection of collider neutrinos</a:t>
                </a:r>
              </a:p>
              <a:p>
                <a:pPr lvl="1"/>
                <a:r>
                  <a:rPr lang="en-US" sz="1800" dirty="0"/>
                  <a:t>The most energetic</a:t>
                </a:r>
                <a:r>
                  <a:rPr lang="en-US" sz="1800" dirty="0">
                    <a:ea typeface="Cambria Math" panose="02040503050406030204" pitchFamily="18" charset="0"/>
                    <a:sym typeface="Wingdings" pitchFamily="2" charset="2"/>
                  </a:rPr>
                  <a:t> </a:t>
                </a:r>
                <a:r>
                  <a:rPr lang="en-US" sz="1800" dirty="0"/>
                  <a:t>neutrinos ever observed from a human source </a:t>
                </a:r>
              </a:p>
              <a:p>
                <a:endParaRPr lang="en-US" sz="800" dirty="0"/>
              </a:p>
              <a:p>
                <a:r>
                  <a:rPr lang="en-US" sz="2000" dirty="0"/>
                  <a:t>Later confirmed by 8 events from SND@LHC, located on the other side of ATLAS.</a:t>
                </a:r>
              </a:p>
            </p:txBody>
          </p:sp>
        </mc:Choice>
        <mc:Fallback xmlns="">
          <p:sp>
            <p:nvSpPr>
              <p:cNvPr id="6" name="Content Placeholder 2">
                <a:extLst>
                  <a:ext uri="{FF2B5EF4-FFF2-40B4-BE49-F238E27FC236}">
                    <a16:creationId xmlns:a16="http://schemas.microsoft.com/office/drawing/2014/main" id="{A543F802-8ADE-4362-ABCB-3AC281B917C8}"/>
                  </a:ext>
                </a:extLst>
              </p:cNvPr>
              <p:cNvSpPr txBox="1">
                <a:spLocks noRot="1" noChangeAspect="1" noMove="1" noResize="1" noEditPoints="1" noAdjustHandles="1" noChangeArrowheads="1" noChangeShapeType="1" noTextEdit="1"/>
              </p:cNvSpPr>
              <p:nvPr/>
            </p:nvSpPr>
            <p:spPr bwMode="auto">
              <a:xfrm>
                <a:off x="533400" y="762000"/>
                <a:ext cx="4114800" cy="5775325"/>
              </a:xfrm>
              <a:prstGeom prst="rect">
                <a:avLst/>
              </a:prstGeom>
              <a:blipFill>
                <a:blip r:embed="rId2"/>
                <a:stretch>
                  <a:fillRect l="-1538" t="-659" r="-308" b="-659"/>
                </a:stretch>
              </a:bli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xmlns:a14="http://schemas.microsoft.com/office/drawing/2010/main" val="1"/>
                </a:ext>
              </a:extLst>
            </p:spPr>
            <p:txBody>
              <a:bodyPr/>
              <a:lstStyle/>
              <a:p>
                <a:r>
                  <a:rPr lang="en-US">
                    <a:noFill/>
                  </a:rPr>
                  <a:t> </a:t>
                </a:r>
              </a:p>
            </p:txBody>
          </p:sp>
        </mc:Fallback>
      </mc:AlternateContent>
      <p:pic>
        <p:nvPicPr>
          <p:cNvPr id="10" name="Picture 9">
            <a:extLst>
              <a:ext uri="{FF2B5EF4-FFF2-40B4-BE49-F238E27FC236}">
                <a16:creationId xmlns:a16="http://schemas.microsoft.com/office/drawing/2014/main" id="{E7AFAC19-CA5B-1A8A-D4B6-E89320ACF51E}"/>
              </a:ext>
            </a:extLst>
          </p:cNvPr>
          <p:cNvPicPr>
            <a:picLocks noChangeAspect="1"/>
          </p:cNvPicPr>
          <p:nvPr/>
        </p:nvPicPr>
        <p:blipFill>
          <a:blip r:embed="rId3"/>
          <a:stretch>
            <a:fillRect/>
          </a:stretch>
        </p:blipFill>
        <p:spPr>
          <a:xfrm>
            <a:off x="4800600" y="923335"/>
            <a:ext cx="6629400" cy="4105865"/>
          </a:xfrm>
          <a:prstGeom prst="rect">
            <a:avLst/>
          </a:prstGeom>
        </p:spPr>
      </p:pic>
      <p:sp>
        <p:nvSpPr>
          <p:cNvPr id="17" name="TextBox 16">
            <a:extLst>
              <a:ext uri="{FF2B5EF4-FFF2-40B4-BE49-F238E27FC236}">
                <a16:creationId xmlns:a16="http://schemas.microsoft.com/office/drawing/2014/main" id="{125FFE62-1C9D-C8DE-C0B9-8070D927B456}"/>
              </a:ext>
            </a:extLst>
          </p:cNvPr>
          <p:cNvSpPr txBox="1"/>
          <p:nvPr/>
        </p:nvSpPr>
        <p:spPr>
          <a:xfrm rot="5400000">
            <a:off x="10065439" y="2687762"/>
            <a:ext cx="2909323" cy="276999"/>
          </a:xfrm>
          <a:prstGeom prst="rect">
            <a:avLst/>
          </a:prstGeom>
          <a:noFill/>
        </p:spPr>
        <p:txBody>
          <a:bodyPr wrap="none" rtlCol="0">
            <a:spAutoFit/>
          </a:bodyPr>
          <a:lstStyle/>
          <a:p>
            <a:r>
              <a:rPr lang="en-US" sz="1200" dirty="0">
                <a:latin typeface="+mn-lt"/>
              </a:rPr>
              <a:t>FASER</a:t>
            </a:r>
            <a:r>
              <a:rPr lang="en-US" sz="1200" dirty="0"/>
              <a:t> Collaboration (</a:t>
            </a:r>
            <a:r>
              <a:rPr lang="en-US" sz="1200" dirty="0">
                <a:solidFill>
                  <a:srgbClr val="0050B3"/>
                </a:solidFill>
                <a:latin typeface="-apple-system"/>
                <a:hlinkClick r:id="rId4"/>
              </a:rPr>
              <a:t>2303.14185</a:t>
            </a:r>
            <a:r>
              <a:rPr lang="en-US" sz="1200" dirty="0"/>
              <a:t>, PRL)</a:t>
            </a:r>
          </a:p>
        </p:txBody>
      </p:sp>
      <p:pic>
        <p:nvPicPr>
          <p:cNvPr id="7" name="Picture 6" descr="A screenshot of a computer&#10;&#10;AI-generated content may be incorrect.">
            <a:extLst>
              <a:ext uri="{FF2B5EF4-FFF2-40B4-BE49-F238E27FC236}">
                <a16:creationId xmlns:a16="http://schemas.microsoft.com/office/drawing/2014/main" id="{1FEC41E0-EF1B-8CFD-83AC-6ABA7E671240}"/>
              </a:ext>
            </a:extLst>
          </p:cNvPr>
          <p:cNvPicPr>
            <a:picLocks noChangeAspect="1"/>
          </p:cNvPicPr>
          <p:nvPr/>
        </p:nvPicPr>
        <p:blipFill>
          <a:blip r:embed="rId5"/>
          <a:srcRect b="23374"/>
          <a:stretch>
            <a:fillRect/>
          </a:stretch>
        </p:blipFill>
        <p:spPr>
          <a:xfrm>
            <a:off x="4634300" y="5181600"/>
            <a:ext cx="7100500" cy="1284567"/>
          </a:xfrm>
          <a:prstGeom prst="rect">
            <a:avLst/>
          </a:prstGeom>
          <a:ln>
            <a:solidFill>
              <a:schemeClr val="tx1"/>
            </a:solidFill>
          </a:ln>
        </p:spPr>
      </p:pic>
    </p:spTree>
    <p:extLst>
      <p:ext uri="{BB962C8B-B14F-4D97-AF65-F5344CB8AC3E}">
        <p14:creationId xmlns:p14="http://schemas.microsoft.com/office/powerpoint/2010/main" val="15087613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524000" y="302202"/>
            <a:ext cx="9144000" cy="334462"/>
          </a:xfrm>
        </p:spPr>
        <p:txBody>
          <a:bodyPr/>
          <a:lstStyle/>
          <a:p>
            <a:pPr eaLnBrk="1" hangingPunct="1"/>
            <a:r>
              <a:rPr lang="en-US" dirty="0">
                <a:solidFill>
                  <a:schemeClr val="tx1"/>
                </a:solidFill>
                <a:latin typeface="Arial" charset="0"/>
              </a:rPr>
              <a:t>DISCOVERY OF COLLIDER NEUTRINOS</a:t>
            </a:r>
          </a:p>
        </p:txBody>
      </p:sp>
      <p:pic>
        <p:nvPicPr>
          <p:cNvPr id="13" name="Online Media 12" descr="First observation of collider neutrinos at the LHC">
            <a:hlinkClick r:id="" action="ppaction://media"/>
            <a:extLst>
              <a:ext uri="{FF2B5EF4-FFF2-40B4-BE49-F238E27FC236}">
                <a16:creationId xmlns:a16="http://schemas.microsoft.com/office/drawing/2014/main" id="{3014DFC7-8C43-2F35-7934-9689902BA85C}"/>
              </a:ext>
            </a:extLst>
          </p:cNvPr>
          <p:cNvPicPr>
            <a:picLocks noRot="1" noChangeAspect="1"/>
          </p:cNvPicPr>
          <p:nvPr>
            <a:videoFile r:link="rId1"/>
          </p:nvPr>
        </p:nvPicPr>
        <p:blipFill>
          <a:blip r:embed="rId4"/>
          <a:stretch>
            <a:fillRect/>
          </a:stretch>
        </p:blipFill>
        <p:spPr>
          <a:xfrm>
            <a:off x="1800" y="-29464"/>
            <a:ext cx="12190200" cy="6887464"/>
          </a:xfrm>
          <a:prstGeom prst="rect">
            <a:avLst/>
          </a:prstGeom>
        </p:spPr>
      </p:pic>
    </p:spTree>
    <p:extLst>
      <p:ext uri="{BB962C8B-B14F-4D97-AF65-F5344CB8AC3E}">
        <p14:creationId xmlns:p14="http://schemas.microsoft.com/office/powerpoint/2010/main" val="13123659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574CD-5D1B-4357-7C11-370022DE36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91396E-60BA-0C1F-5E03-3767619E6FFB}"/>
              </a:ext>
            </a:extLst>
          </p:cNvPr>
          <p:cNvSpPr>
            <a:spLocks noGrp="1"/>
          </p:cNvSpPr>
          <p:nvPr>
            <p:ph type="title"/>
          </p:nvPr>
        </p:nvSpPr>
        <p:spPr>
          <a:xfrm>
            <a:off x="0" y="244476"/>
            <a:ext cx="12192000" cy="441325"/>
          </a:xfrm>
        </p:spPr>
        <p:txBody>
          <a:bodyPr>
            <a:noAutofit/>
          </a:bodyPr>
          <a:lstStyle/>
          <a:p>
            <a:r>
              <a:rPr lang="en-GB" sz="2800" dirty="0"/>
              <a:t>AFTER DISCOVERY: WHAT ARE THESE NEUTRINOS GOOD FOR?</a:t>
            </a:r>
          </a:p>
        </p:txBody>
      </p:sp>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738BCACE-5A29-602F-BFEC-9E328822EB32}"/>
                  </a:ext>
                </a:extLst>
              </p:cNvPr>
              <p:cNvSpPr txBox="1">
                <a:spLocks/>
              </p:cNvSpPr>
              <p:nvPr/>
            </p:nvSpPr>
            <p:spPr bwMode="auto">
              <a:xfrm>
                <a:off x="457200" y="838200"/>
                <a:ext cx="6477000" cy="5638800"/>
              </a:xfrm>
              <a:prstGeom prst="rect">
                <a:avLst/>
              </a:prstGeom>
              <a:noFill/>
              <a:ln>
                <a:noFill/>
              </a:ln>
              <a:extLst>
                <a:ext uri="{909E8E84-426E-40dd-AFC4-6F175D3DCCD1}">
                  <a14:hiddenFill xmlns="">
                    <a:solidFill>
                      <a:srgbClr val="FFFFFF"/>
                    </a:solidFill>
                  </a14:hiddenFill>
                </a:ext>
                <a:ext uri="{91240B29-F687-4f45-9708-019B960494DF}">
                  <a14:hiddenLine xmlns=""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latin typeface="+mj-lt"/>
                  </a:rPr>
                  <a:t>There are actually 6 kinds of neutrinos with very different characteristics: </a:t>
                </a:r>
                <a14:m>
                  <m:oMath xmlns:m="http://schemas.openxmlformats.org/officeDocument/2006/math">
                    <m:sSub>
                      <m:sSubPr>
                        <m:ctrlPr>
                          <a:rPr lang="en-US" sz="2000" i="1" smtClean="0">
                            <a:latin typeface="Cambria Math" panose="02040503050406030204" pitchFamily="18" charset="0"/>
                          </a:rPr>
                        </m:ctrlPr>
                      </m:sSubPr>
                      <m:e>
                        <m:r>
                          <a:rPr lang="en-US" sz="2000" i="1" smtClean="0">
                            <a:latin typeface="Cambria Math" panose="02040503050406030204" pitchFamily="18" charset="0"/>
                            <a:ea typeface="Cambria Math" panose="02040503050406030204" pitchFamily="18" charset="0"/>
                          </a:rPr>
                          <m:t>𝜈</m:t>
                        </m:r>
                      </m:e>
                      <m:sub>
                        <m:r>
                          <a:rPr lang="en-US" sz="2000" b="0" i="1" smtClean="0">
                            <a:latin typeface="Cambria Math" panose="02040503050406030204" pitchFamily="18" charset="0"/>
                          </a:rPr>
                          <m:t>𝑒</m:t>
                        </m:r>
                      </m:sub>
                    </m:sSub>
                  </m:oMath>
                </a14:m>
                <a:r>
                  <a:rPr lang="en-US" sz="2000" dirty="0">
                    <a:latin typeface="+mj-lt"/>
                  </a:rPr>
                  <a:t>, </a:t>
                </a:r>
                <a14:m>
                  <m:oMath xmlns:m="http://schemas.openxmlformats.org/officeDocument/2006/math">
                    <m:sSub>
                      <m:sSubPr>
                        <m:ctrlPr>
                          <a:rPr lang="en-US" sz="2000" i="1" smtClean="0">
                            <a:latin typeface="Cambria Math" panose="02040503050406030204" pitchFamily="18" charset="0"/>
                          </a:rPr>
                        </m:ctrlPr>
                      </m:sSubPr>
                      <m:e>
                        <m:acc>
                          <m:accPr>
                            <m:chr m:val="̅"/>
                            <m:ctrlPr>
                              <a:rPr lang="en-US" sz="2000" i="1" smtClean="0">
                                <a:latin typeface="Cambria Math" panose="02040503050406030204" pitchFamily="18" charset="0"/>
                              </a:rPr>
                            </m:ctrlPr>
                          </m:accPr>
                          <m:e>
                            <m:r>
                              <a:rPr lang="en-US" sz="2000" i="1" smtClean="0">
                                <a:latin typeface="Cambria Math" panose="02040503050406030204" pitchFamily="18" charset="0"/>
                                <a:ea typeface="Cambria Math" panose="02040503050406030204" pitchFamily="18" charset="0"/>
                              </a:rPr>
                              <m:t>𝜈</m:t>
                            </m:r>
                          </m:e>
                        </m:acc>
                      </m:e>
                      <m:sub>
                        <m:r>
                          <a:rPr lang="en-US" sz="2000" b="0" i="1" smtClean="0">
                            <a:latin typeface="Cambria Math" panose="02040503050406030204" pitchFamily="18" charset="0"/>
                          </a:rPr>
                          <m:t>𝑒</m:t>
                        </m:r>
                      </m:sub>
                    </m:sSub>
                  </m:oMath>
                </a14:m>
                <a:r>
                  <a:rPr lang="en-US" sz="2000" dirty="0">
                    <a:latin typeface="+mj-lt"/>
                  </a:rPr>
                  <a: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𝜈</m:t>
                        </m:r>
                      </m:e>
                      <m:sub>
                        <m:r>
                          <a:rPr lang="en-US" sz="2000" i="1" smtClean="0">
                            <a:latin typeface="Cambria Math" panose="02040503050406030204" pitchFamily="18" charset="0"/>
                            <a:ea typeface="Cambria Math" panose="02040503050406030204" pitchFamily="18" charset="0"/>
                          </a:rPr>
                          <m:t>𝜇</m:t>
                        </m:r>
                      </m:sub>
                    </m:sSub>
                  </m:oMath>
                </a14:m>
                <a:r>
                  <a:rPr lang="en-US" sz="2000" dirty="0"/>
                  <a:t>, </a:t>
                </a:r>
                <a14:m>
                  <m:oMath xmlns:m="http://schemas.openxmlformats.org/officeDocument/2006/math">
                    <m:sSub>
                      <m:sSubPr>
                        <m:ctrlPr>
                          <a:rPr lang="en-US" sz="2000" i="1">
                            <a:latin typeface="Cambria Math" panose="02040503050406030204" pitchFamily="18" charset="0"/>
                          </a:rPr>
                        </m:ctrlPr>
                      </m:sSubPr>
                      <m:e>
                        <m:acc>
                          <m:accPr>
                            <m:chr m:val="̅"/>
                            <m:ctrlPr>
                              <a:rPr lang="en-US" sz="2000" i="1">
                                <a:latin typeface="Cambria Math" panose="02040503050406030204" pitchFamily="18" charset="0"/>
                              </a:rPr>
                            </m:ctrlPr>
                          </m:accPr>
                          <m:e>
                            <m:r>
                              <a:rPr lang="en-US" sz="2000" i="1">
                                <a:latin typeface="Cambria Math" panose="02040503050406030204" pitchFamily="18" charset="0"/>
                                <a:ea typeface="Cambria Math" panose="02040503050406030204" pitchFamily="18" charset="0"/>
                              </a:rPr>
                              <m:t>𝜈</m:t>
                            </m:r>
                          </m:e>
                        </m:acc>
                      </m:e>
                      <m:sub>
                        <m:r>
                          <a:rPr lang="en-US" sz="2000" i="1">
                            <a:latin typeface="Cambria Math" panose="02040503050406030204" pitchFamily="18" charset="0"/>
                            <a:ea typeface="Cambria Math" panose="02040503050406030204" pitchFamily="18" charset="0"/>
                          </a:rPr>
                          <m:t>𝜇</m:t>
                        </m:r>
                      </m:sub>
                    </m:sSub>
                  </m:oMath>
                </a14:m>
                <a:r>
                  <a:rPr lang="en-US" sz="2000" dirty="0"/>
                  <a: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𝜈</m:t>
                        </m:r>
                      </m:e>
                      <m:sub>
                        <m:r>
                          <a:rPr lang="en-US" sz="2000" i="1" smtClean="0">
                            <a:latin typeface="Cambria Math" panose="02040503050406030204" pitchFamily="18" charset="0"/>
                            <a:ea typeface="Cambria Math" panose="02040503050406030204" pitchFamily="18" charset="0"/>
                          </a:rPr>
                          <m:t>𝜏</m:t>
                        </m:r>
                      </m:sub>
                    </m:sSub>
                  </m:oMath>
                </a14:m>
                <a:r>
                  <a:rPr lang="en-US" sz="2000" dirty="0"/>
                  <a:t>, </a:t>
                </a:r>
                <a14:m>
                  <m:oMath xmlns:m="http://schemas.openxmlformats.org/officeDocument/2006/math">
                    <m:sSub>
                      <m:sSubPr>
                        <m:ctrlPr>
                          <a:rPr lang="en-US" sz="2000" i="1">
                            <a:latin typeface="Cambria Math" panose="02040503050406030204" pitchFamily="18" charset="0"/>
                          </a:rPr>
                        </m:ctrlPr>
                      </m:sSubPr>
                      <m:e>
                        <m:acc>
                          <m:accPr>
                            <m:chr m:val="̅"/>
                            <m:ctrlPr>
                              <a:rPr lang="en-US" sz="2000" i="1">
                                <a:latin typeface="Cambria Math" panose="02040503050406030204" pitchFamily="18" charset="0"/>
                              </a:rPr>
                            </m:ctrlPr>
                          </m:accPr>
                          <m:e>
                            <m:r>
                              <a:rPr lang="en-US" sz="2000" i="1">
                                <a:latin typeface="Cambria Math" panose="02040503050406030204" pitchFamily="18" charset="0"/>
                                <a:ea typeface="Cambria Math" panose="02040503050406030204" pitchFamily="18" charset="0"/>
                              </a:rPr>
                              <m:t>𝜈</m:t>
                            </m:r>
                          </m:e>
                        </m:acc>
                      </m:e>
                      <m:sub>
                        <m:r>
                          <a:rPr lang="en-US" sz="2000" i="1">
                            <a:latin typeface="Cambria Math" panose="02040503050406030204" pitchFamily="18" charset="0"/>
                            <a:ea typeface="Cambria Math" panose="02040503050406030204" pitchFamily="18" charset="0"/>
                          </a:rPr>
                          <m:t>𝜏</m:t>
                        </m:r>
                      </m:sub>
                    </m:sSub>
                    <m:r>
                      <a:rPr lang="en-US" sz="2000" b="0" i="0" smtClean="0">
                        <a:latin typeface="Cambria Math" panose="02040503050406030204" pitchFamily="18" charset="0"/>
                      </a:rPr>
                      <m:t>.</m:t>
                    </m:r>
                  </m:oMath>
                </a14:m>
                <a:r>
                  <a:rPr lang="en-US" sz="2000" dirty="0"/>
                  <a:t>  </a:t>
                </a:r>
              </a:p>
              <a:p>
                <a:pPr lvl="1"/>
                <a:r>
                  <a:rPr lang="en-US" sz="1800" dirty="0">
                    <a:latin typeface="+mj-lt"/>
                  </a:rPr>
                  <a:t>Not all are produced in all ways.  E.g., nuclear reactors, where neutrinos were first discovered by Fred Reines, only make </a:t>
                </a:r>
                <a14:m>
                  <m:oMath xmlns:m="http://schemas.openxmlformats.org/officeDocument/2006/math">
                    <m:sSub>
                      <m:sSubPr>
                        <m:ctrlPr>
                          <a:rPr lang="en-US" sz="1800" i="1">
                            <a:latin typeface="Cambria Math" panose="02040503050406030204" pitchFamily="18" charset="0"/>
                          </a:rPr>
                        </m:ctrlPr>
                      </m:sSubPr>
                      <m:e>
                        <m:acc>
                          <m:accPr>
                            <m:chr m:val="̅"/>
                            <m:ctrlPr>
                              <a:rPr lang="en-US" sz="1800" i="1">
                                <a:latin typeface="Cambria Math" panose="02040503050406030204" pitchFamily="18" charset="0"/>
                              </a:rPr>
                            </m:ctrlPr>
                          </m:accPr>
                          <m:e>
                            <m:r>
                              <a:rPr lang="en-US" sz="1800" i="1">
                                <a:latin typeface="Cambria Math" panose="02040503050406030204" pitchFamily="18" charset="0"/>
                                <a:ea typeface="Cambria Math" panose="02040503050406030204" pitchFamily="18" charset="0"/>
                              </a:rPr>
                              <m:t>𝜈</m:t>
                            </m:r>
                          </m:e>
                        </m:acc>
                      </m:e>
                      <m:sub>
                        <m:r>
                          <a:rPr lang="en-US" sz="1800" i="1">
                            <a:latin typeface="Cambria Math" panose="02040503050406030204" pitchFamily="18" charset="0"/>
                          </a:rPr>
                          <m:t>𝑒</m:t>
                        </m:r>
                      </m:sub>
                    </m:sSub>
                  </m:oMath>
                </a14:m>
                <a:r>
                  <a:rPr lang="en-US" sz="1800" dirty="0"/>
                  <a:t>.</a:t>
                </a:r>
              </a:p>
              <a:p>
                <a:pPr lvl="1"/>
                <a:r>
                  <a:rPr lang="en-US" sz="1800" dirty="0">
                    <a:latin typeface="+mj-lt"/>
                  </a:rPr>
                  <a:t>Some are even harder to detect than others.  E.g., only 19 tau neutrinos have been directly detected, and the </a:t>
                </a:r>
                <a14:m>
                  <m:oMath xmlns:m="http://schemas.openxmlformats.org/officeDocument/2006/math">
                    <m:sSub>
                      <m:sSubPr>
                        <m:ctrlPr>
                          <a:rPr lang="en-US" sz="1800" i="1">
                            <a:latin typeface="Cambria Math" panose="02040503050406030204" pitchFamily="18" charset="0"/>
                          </a:rPr>
                        </m:ctrlPr>
                      </m:sSubPr>
                      <m:e>
                        <m:acc>
                          <m:accPr>
                            <m:chr m:val="̅"/>
                            <m:ctrlPr>
                              <a:rPr lang="en-US" sz="1800" i="1">
                                <a:latin typeface="Cambria Math" panose="02040503050406030204" pitchFamily="18" charset="0"/>
                              </a:rPr>
                            </m:ctrlPr>
                          </m:accPr>
                          <m:e>
                            <m:r>
                              <a:rPr lang="en-US" sz="1800" i="1">
                                <a:latin typeface="Cambria Math" panose="02040503050406030204" pitchFamily="18" charset="0"/>
                                <a:ea typeface="Cambria Math" panose="02040503050406030204" pitchFamily="18" charset="0"/>
                              </a:rPr>
                              <m:t>𝜈</m:t>
                            </m:r>
                          </m:e>
                        </m:acc>
                      </m:e>
                      <m:sub>
                        <m:r>
                          <a:rPr lang="en-US" sz="1800" i="1">
                            <a:latin typeface="Cambria Math" panose="02040503050406030204" pitchFamily="18" charset="0"/>
                            <a:ea typeface="Cambria Math" panose="02040503050406030204" pitchFamily="18" charset="0"/>
                          </a:rPr>
                          <m:t>𝜏</m:t>
                        </m:r>
                      </m:sub>
                    </m:sSub>
                    <m:r>
                      <a:rPr lang="en-US" sz="1800" i="1">
                        <a:latin typeface="Cambria Math" panose="02040503050406030204" pitchFamily="18" charset="0"/>
                        <a:ea typeface="Cambria Math" panose="02040503050406030204" pitchFamily="18" charset="0"/>
                      </a:rPr>
                      <m:t> </m:t>
                    </m:r>
                  </m:oMath>
                </a14:m>
                <a:r>
                  <a:rPr lang="en-US" sz="1800" dirty="0">
                    <a:latin typeface="+mj-lt"/>
                  </a:rPr>
                  <a:t>has not yet been directly detected.</a:t>
                </a:r>
              </a:p>
              <a:p>
                <a:endParaRPr lang="en-US" sz="1200" dirty="0">
                  <a:latin typeface="+mj-lt"/>
                </a:endParaRPr>
              </a:p>
              <a:p>
                <a:r>
                  <a:rPr lang="en-US" sz="2000" dirty="0">
                    <a:latin typeface="+mj-lt"/>
                  </a:rPr>
                  <a:t>Colliders produce all 6: e.g., </a:t>
                </a:r>
                <a14:m>
                  <m:oMath xmlns:m="http://schemas.openxmlformats.org/officeDocument/2006/math">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ea typeface="Cambria Math" panose="02040503050406030204" pitchFamily="18" charset="0"/>
                          </a:rPr>
                          <m:t>𝜋</m:t>
                        </m:r>
                      </m:e>
                      <m:sup>
                        <m:r>
                          <a:rPr lang="en-US" sz="2000" b="0" i="1" smtClean="0">
                            <a:latin typeface="Cambria Math" panose="02040503050406030204" pitchFamily="18" charset="0"/>
                          </a:rPr>
                          <m:t>+</m:t>
                        </m:r>
                      </m:sup>
                    </m:sSup>
                    <m:r>
                      <a:rPr lang="en-US" sz="2000" b="0" i="1" smtClean="0">
                        <a:latin typeface="Cambria Math" panose="02040503050406030204" pitchFamily="18" charset="0"/>
                      </a:rPr>
                      <m:t>→ </m:t>
                    </m:r>
                    <m:sSub>
                      <m:sSubPr>
                        <m:ctrlPr>
                          <a:rPr lang="en-US" sz="2000" i="1">
                            <a:latin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𝜈</m:t>
                        </m:r>
                      </m:e>
                      <m:sub>
                        <m:r>
                          <a:rPr lang="en-US" sz="2000" i="1">
                            <a:latin typeface="Cambria Math" panose="02040503050406030204" pitchFamily="18" charset="0"/>
                            <a:ea typeface="Cambria Math" panose="02040503050406030204" pitchFamily="18" charset="0"/>
                          </a:rPr>
                          <m:t>𝜇</m:t>
                        </m:r>
                      </m:sub>
                    </m:sSub>
                  </m:oMath>
                </a14:m>
                <a:r>
                  <a:rPr lang="en-US" sz="2000" dirty="0">
                    <a:latin typeface="+mj-lt"/>
                  </a:rPr>
                  <a:t>, </a:t>
                </a:r>
                <a14:m>
                  <m:oMath xmlns:m="http://schemas.openxmlformats.org/officeDocument/2006/math">
                    <m:sSup>
                      <m:sSupPr>
                        <m:ctrlPr>
                          <a:rPr lang="en-US" sz="2000" i="1">
                            <a:latin typeface="Cambria Math" panose="02040503050406030204" pitchFamily="18" charset="0"/>
                          </a:rPr>
                        </m:ctrlPr>
                      </m:sSupPr>
                      <m:e>
                        <m:r>
                          <a:rPr lang="en-US" sz="2000" b="0" i="1" smtClean="0">
                            <a:latin typeface="Cambria Math" panose="02040503050406030204" pitchFamily="18" charset="0"/>
                            <a:ea typeface="Cambria Math" panose="02040503050406030204" pitchFamily="18" charset="0"/>
                          </a:rPr>
                          <m:t>𝐾</m:t>
                        </m:r>
                      </m:e>
                      <m:sup>
                        <m:r>
                          <a:rPr lang="en-US" sz="2000" i="1">
                            <a:latin typeface="Cambria Math" panose="02040503050406030204" pitchFamily="18" charset="0"/>
                          </a:rPr>
                          <m:t>+</m:t>
                        </m:r>
                      </m:sup>
                    </m:sSup>
                    <m:r>
                      <a:rPr lang="en-US" sz="2000" i="1">
                        <a:latin typeface="Cambria Math" panose="02040503050406030204" pitchFamily="18" charset="0"/>
                      </a:rPr>
                      <m:t>→ </m:t>
                    </m:r>
                    <m:sSub>
                      <m:sSubPr>
                        <m:ctrlPr>
                          <a:rPr lang="en-US" sz="2000" i="1">
                            <a:latin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𝜈</m:t>
                        </m:r>
                      </m:e>
                      <m:sub>
                        <m:r>
                          <a:rPr lang="en-US" sz="2000" b="0" i="1" smtClean="0">
                            <a:latin typeface="Cambria Math" panose="02040503050406030204" pitchFamily="18" charset="0"/>
                            <a:ea typeface="Cambria Math" panose="02040503050406030204" pitchFamily="18" charset="0"/>
                          </a:rPr>
                          <m:t>𝑒</m:t>
                        </m:r>
                      </m:sub>
                    </m:sSub>
                  </m:oMath>
                </a14:m>
                <a:r>
                  <a:rPr lang="en-US" sz="2000" dirty="0">
                    <a:latin typeface="+mj-lt"/>
                  </a:rPr>
                  <a:t>, </a:t>
                </a:r>
                <a14:m>
                  <m:oMath xmlns:m="http://schemas.openxmlformats.org/officeDocument/2006/math">
                    <m:sSubSup>
                      <m:sSubSupPr>
                        <m:ctrlPr>
                          <a:rPr lang="en-US" sz="2000" i="1" smtClean="0">
                            <a:latin typeface="Cambria Math" panose="02040503050406030204" pitchFamily="18" charset="0"/>
                          </a:rPr>
                        </m:ctrlPr>
                      </m:sSubSupPr>
                      <m:e>
                        <m:r>
                          <a:rPr lang="en-US" sz="2000" b="0" i="1" smtClean="0">
                            <a:latin typeface="Cambria Math" panose="02040503050406030204" pitchFamily="18" charset="0"/>
                          </a:rPr>
                          <m:t>𝐷</m:t>
                        </m:r>
                      </m:e>
                      <m:sub>
                        <m:r>
                          <a:rPr lang="en-US" sz="2000" b="0" i="1" smtClean="0">
                            <a:latin typeface="Cambria Math" panose="02040503050406030204" pitchFamily="18" charset="0"/>
                          </a:rPr>
                          <m:t>𝑠</m:t>
                        </m:r>
                      </m:sub>
                      <m:sup>
                        <m:r>
                          <a:rPr lang="en-US" sz="2000" b="0" i="1" smtClean="0">
                            <a:latin typeface="Cambria Math" panose="02040503050406030204" pitchFamily="18" charset="0"/>
                          </a:rPr>
                          <m:t>+</m:t>
                        </m:r>
                      </m:sup>
                    </m:sSubSup>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𝜈</m:t>
                        </m:r>
                      </m:e>
                      <m:sub>
                        <m:r>
                          <a:rPr lang="en-US" sz="2000" i="1">
                            <a:latin typeface="Cambria Math" panose="02040503050406030204" pitchFamily="18" charset="0"/>
                            <a:ea typeface="Cambria Math" panose="02040503050406030204" pitchFamily="18" charset="0"/>
                          </a:rPr>
                          <m:t>𝜏</m:t>
                        </m:r>
                      </m:sub>
                    </m:sSub>
                  </m:oMath>
                </a14:m>
                <a:r>
                  <a:rPr lang="en-US" sz="2000" dirty="0">
                    <a:latin typeface="+mj-lt"/>
                  </a:rPr>
                  <a:t>, and the charge conjugate processes make anti-neutrinos.  </a:t>
                </a:r>
              </a:p>
              <a:p>
                <a:endParaRPr lang="en-US" sz="1200" dirty="0">
                  <a:latin typeface="+mj-lt"/>
                </a:endParaRPr>
              </a:p>
              <a:p>
                <a:r>
                  <a:rPr lang="en-US" sz="2000" dirty="0">
                    <a:latin typeface="+mj-lt"/>
                  </a:rPr>
                  <a:t>We would like to detect all 6 neutrinos and study them in detail.</a:t>
                </a:r>
              </a:p>
              <a:p>
                <a:endParaRPr lang="en-US" sz="1200" dirty="0">
                  <a:latin typeface="+mj-lt"/>
                </a:endParaRPr>
              </a:p>
              <a:p>
                <a:r>
                  <a:rPr lang="en-US" sz="2000" dirty="0">
                    <a:latin typeface="+mj-lt"/>
                  </a:rPr>
                  <a:t>This will shed light on neutrinos and also allow us to use neutrinos to shed light on other topics.</a:t>
                </a:r>
              </a:p>
              <a:p>
                <a:endParaRPr lang="en-US" sz="2000" dirty="0">
                  <a:latin typeface="+mj-lt"/>
                </a:endParaRPr>
              </a:p>
              <a:p>
                <a:pPr marL="0" indent="0">
                  <a:buNone/>
                </a:pPr>
                <a:endParaRPr lang="en-US" sz="1800" dirty="0">
                  <a:latin typeface="+mj-lt"/>
                </a:endParaRPr>
              </a:p>
            </p:txBody>
          </p:sp>
        </mc:Choice>
        <mc:Fallback xmlns="">
          <p:sp>
            <p:nvSpPr>
              <p:cNvPr id="6" name="Content Placeholder 2">
                <a:extLst>
                  <a:ext uri="{FF2B5EF4-FFF2-40B4-BE49-F238E27FC236}">
                    <a16:creationId xmlns:a16="http://schemas.microsoft.com/office/drawing/2014/main" id="{738BCACE-5A29-602F-BFEC-9E328822EB32}"/>
                  </a:ext>
                </a:extLst>
              </p:cNvPr>
              <p:cNvSpPr txBox="1">
                <a:spLocks noRot="1" noChangeAspect="1" noMove="1" noResize="1" noEditPoints="1" noAdjustHandles="1" noChangeArrowheads="1" noChangeShapeType="1" noTextEdit="1"/>
              </p:cNvSpPr>
              <p:nvPr/>
            </p:nvSpPr>
            <p:spPr bwMode="auto">
              <a:xfrm>
                <a:off x="457200" y="838200"/>
                <a:ext cx="6477000" cy="5638800"/>
              </a:xfrm>
              <a:prstGeom prst="rect">
                <a:avLst/>
              </a:prstGeom>
              <a:blipFill>
                <a:blip r:embed="rId2"/>
                <a:stretch>
                  <a:fillRect l="-783" t="-674" r="-783"/>
                </a:stretch>
              </a:bli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a14="http://schemas.microsoft.com/office/drawing/2010/main" val="1"/>
                </a:ext>
              </a:extLst>
            </p:spPr>
            <p:txBody>
              <a:bodyPr/>
              <a:lstStyle/>
              <a:p>
                <a:r>
                  <a:rPr lang="en-US">
                    <a:noFill/>
                  </a:rPr>
                  <a:t> </a:t>
                </a:r>
              </a:p>
            </p:txBody>
          </p:sp>
        </mc:Fallback>
      </mc:AlternateContent>
      <p:pic>
        <p:nvPicPr>
          <p:cNvPr id="5" name="Picture 4">
            <a:extLst>
              <a:ext uri="{FF2B5EF4-FFF2-40B4-BE49-F238E27FC236}">
                <a16:creationId xmlns:a16="http://schemas.microsoft.com/office/drawing/2014/main" id="{B0B91F40-779C-1F10-B16A-D635589D43FB}"/>
              </a:ext>
            </a:extLst>
          </p:cNvPr>
          <p:cNvPicPr>
            <a:picLocks noChangeAspect="1"/>
          </p:cNvPicPr>
          <p:nvPr/>
        </p:nvPicPr>
        <p:blipFill rotWithShape="1">
          <a:blip r:embed="rId3"/>
          <a:srcRect l="4546" r="3931"/>
          <a:stretch/>
        </p:blipFill>
        <p:spPr>
          <a:xfrm>
            <a:off x="7239000" y="1482485"/>
            <a:ext cx="4343400" cy="4350229"/>
          </a:xfrm>
          <a:prstGeom prst="rect">
            <a:avLst/>
          </a:prstGeom>
        </p:spPr>
      </p:pic>
    </p:spTree>
    <p:extLst>
      <p:ext uri="{BB962C8B-B14F-4D97-AF65-F5344CB8AC3E}">
        <p14:creationId xmlns:p14="http://schemas.microsoft.com/office/powerpoint/2010/main" val="33259496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DD8C1-BE7B-5BF0-574C-488D0A8D62D7}"/>
            </a:ext>
          </a:extLst>
        </p:cNvPr>
        <p:cNvGrpSpPr/>
        <p:nvPr/>
      </p:nvGrpSpPr>
      <p:grpSpPr>
        <a:xfrm>
          <a:off x="0" y="0"/>
          <a:ext cx="0" cy="0"/>
          <a:chOff x="0" y="0"/>
          <a:chExt cx="0" cy="0"/>
        </a:xfrm>
      </p:grpSpPr>
      <p:sp>
        <p:nvSpPr>
          <p:cNvPr id="38915" name="Content Placeholder 2">
            <a:extLst>
              <a:ext uri="{FF2B5EF4-FFF2-40B4-BE49-F238E27FC236}">
                <a16:creationId xmlns:a16="http://schemas.microsoft.com/office/drawing/2014/main" id="{7F942594-DB2D-F29E-611E-95905FA87357}"/>
              </a:ext>
            </a:extLst>
          </p:cNvPr>
          <p:cNvSpPr>
            <a:spLocks noGrp="1" noChangeArrowheads="1"/>
          </p:cNvSpPr>
          <p:nvPr>
            <p:ph sz="half" idx="4294967295"/>
          </p:nvPr>
        </p:nvSpPr>
        <p:spPr>
          <a:xfrm>
            <a:off x="685800" y="838200"/>
            <a:ext cx="10668000" cy="5595937"/>
          </a:xfrm>
        </p:spPr>
        <p:txBody>
          <a:bodyPr/>
          <a:lstStyle/>
          <a:p>
            <a:r>
              <a:rPr lang="en-US" altLang="en-US" sz="2000" dirty="0"/>
              <a:t>An example: the electron neutrino event rate as a function of energy will tell us about</a:t>
            </a:r>
          </a:p>
          <a:p>
            <a:pPr lvl="1"/>
            <a:r>
              <a:rPr lang="en-US" altLang="en-US" sz="1800" dirty="0"/>
              <a:t>New forms of matter (sterile neutrinos)</a:t>
            </a:r>
          </a:p>
          <a:p>
            <a:pPr lvl="1"/>
            <a:r>
              <a:rPr lang="en-US" altLang="en-US" sz="1800" dirty="0"/>
              <a:t>The structure of protons and nuclei (gluon and quark </a:t>
            </a:r>
            <a:r>
              <a:rPr lang="en-US" altLang="en-US" sz="1800" dirty="0" err="1"/>
              <a:t>parton</a:t>
            </a:r>
            <a:r>
              <a:rPr lang="en-US" altLang="en-US" sz="1800" dirty="0"/>
              <a:t> distribution functions)</a:t>
            </a:r>
          </a:p>
          <a:p>
            <a:pPr lvl="1"/>
            <a:r>
              <a:rPr lang="en-US" altLang="en-US" sz="1800" dirty="0"/>
              <a:t>The properties of cosmic ray air showers (the cosmic muon puzzle)</a:t>
            </a:r>
          </a:p>
        </p:txBody>
      </p:sp>
      <p:sp>
        <p:nvSpPr>
          <p:cNvPr id="19" name="Title 1">
            <a:extLst>
              <a:ext uri="{FF2B5EF4-FFF2-40B4-BE49-F238E27FC236}">
                <a16:creationId xmlns:a16="http://schemas.microsoft.com/office/drawing/2014/main" id="{BADFED84-4F7B-BC31-847B-59B777814D0B}"/>
              </a:ext>
            </a:extLst>
          </p:cNvPr>
          <p:cNvSpPr txBox="1">
            <a:spLocks noChangeArrowheads="1"/>
          </p:cNvSpPr>
          <p:nvPr/>
        </p:nvSpPr>
        <p:spPr bwMode="auto">
          <a:xfrm>
            <a:off x="381000" y="195264"/>
            <a:ext cx="11353800" cy="566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PHYSICS POTENTIAL OF COLLIDER NEUTRINO STUDIES</a:t>
            </a:r>
          </a:p>
        </p:txBody>
      </p:sp>
      <p:pic>
        <p:nvPicPr>
          <p:cNvPr id="3" name="Picture 2">
            <a:extLst>
              <a:ext uri="{FF2B5EF4-FFF2-40B4-BE49-F238E27FC236}">
                <a16:creationId xmlns:a16="http://schemas.microsoft.com/office/drawing/2014/main" id="{0C0654E2-8DB4-3A8B-459C-3DCCBE29504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39325" y="2384612"/>
            <a:ext cx="3128955" cy="4049525"/>
          </a:xfrm>
          <a:prstGeom prst="rect">
            <a:avLst/>
          </a:prstGeom>
        </p:spPr>
      </p:pic>
      <p:pic>
        <p:nvPicPr>
          <p:cNvPr id="7" name="Picture 6">
            <a:extLst>
              <a:ext uri="{FF2B5EF4-FFF2-40B4-BE49-F238E27FC236}">
                <a16:creationId xmlns:a16="http://schemas.microsoft.com/office/drawing/2014/main" id="{3F542A80-42BD-77CA-6767-8D7681624E5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44181" y="2328530"/>
            <a:ext cx="8159542" cy="4224670"/>
          </a:xfrm>
          <a:prstGeom prst="rect">
            <a:avLst/>
          </a:prstGeom>
        </p:spPr>
      </p:pic>
    </p:spTree>
    <p:extLst>
      <p:ext uri="{BB962C8B-B14F-4D97-AF65-F5344CB8AC3E}">
        <p14:creationId xmlns:p14="http://schemas.microsoft.com/office/powerpoint/2010/main" val="13173279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81500-386E-A717-B3E0-DC638BF518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92F096-CEB5-A79E-F761-F240100EF227}"/>
              </a:ext>
            </a:extLst>
          </p:cNvPr>
          <p:cNvSpPr>
            <a:spLocks noGrp="1"/>
          </p:cNvSpPr>
          <p:nvPr>
            <p:ph type="title"/>
          </p:nvPr>
        </p:nvSpPr>
        <p:spPr>
          <a:xfrm>
            <a:off x="0" y="244476"/>
            <a:ext cx="12192000" cy="441325"/>
          </a:xfrm>
        </p:spPr>
        <p:txBody>
          <a:bodyPr>
            <a:noAutofit/>
          </a:bodyPr>
          <a:lstStyle/>
          <a:p>
            <a:r>
              <a:rPr lang="en-GB" sz="2800" dirty="0" err="1"/>
              <a:t>FASER</a:t>
            </a:r>
            <a:r>
              <a:rPr lang="en-GB" sz="2800" dirty="0" err="1">
                <a:latin typeface="Symbol" pitchFamily="2" charset="2"/>
              </a:rPr>
              <a:t>n</a:t>
            </a:r>
            <a:endParaRPr lang="en-GB" sz="2800" dirty="0">
              <a:latin typeface="Symbol" pitchFamily="2" charset="2"/>
            </a:endParaRPr>
          </a:p>
        </p:txBody>
      </p:sp>
      <p:sp>
        <p:nvSpPr>
          <p:cNvPr id="6" name="Content Placeholder 2">
            <a:extLst>
              <a:ext uri="{FF2B5EF4-FFF2-40B4-BE49-F238E27FC236}">
                <a16:creationId xmlns:a16="http://schemas.microsoft.com/office/drawing/2014/main" id="{61569695-5AAF-6FD0-3BE0-EE7543A4FC2D}"/>
              </a:ext>
            </a:extLst>
          </p:cNvPr>
          <p:cNvSpPr txBox="1">
            <a:spLocks/>
          </p:cNvSpPr>
          <p:nvPr/>
        </p:nvSpPr>
        <p:spPr bwMode="auto">
          <a:xfrm>
            <a:off x="415101" y="902882"/>
            <a:ext cx="11361797" cy="485343"/>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000" dirty="0"/>
              <a:t>The first neutrinos detected were muon neutrinos in FASER’s electronic detector.</a:t>
            </a:r>
          </a:p>
          <a:p>
            <a:pPr algn="ctr"/>
            <a:endParaRPr lang="en-US" sz="2000" dirty="0"/>
          </a:p>
        </p:txBody>
      </p:sp>
      <p:pic>
        <p:nvPicPr>
          <p:cNvPr id="5" name="Picture 4">
            <a:extLst>
              <a:ext uri="{FF2B5EF4-FFF2-40B4-BE49-F238E27FC236}">
                <a16:creationId xmlns:a16="http://schemas.microsoft.com/office/drawing/2014/main" id="{554D1BA6-40BB-25F0-755E-97DC2A98B083}"/>
              </a:ext>
            </a:extLst>
          </p:cNvPr>
          <p:cNvPicPr>
            <a:picLocks noChangeAspect="1"/>
          </p:cNvPicPr>
          <p:nvPr/>
        </p:nvPicPr>
        <p:blipFill>
          <a:blip r:embed="rId2"/>
          <a:stretch>
            <a:fillRect/>
          </a:stretch>
        </p:blipFill>
        <p:spPr>
          <a:xfrm>
            <a:off x="2307099" y="1570888"/>
            <a:ext cx="9609197" cy="4689841"/>
          </a:xfrm>
          <a:prstGeom prst="rect">
            <a:avLst/>
          </a:prstGeom>
        </p:spPr>
      </p:pic>
      <p:sp>
        <p:nvSpPr>
          <p:cNvPr id="7" name="Content Placeholder 2">
            <a:extLst>
              <a:ext uri="{FF2B5EF4-FFF2-40B4-BE49-F238E27FC236}">
                <a16:creationId xmlns:a16="http://schemas.microsoft.com/office/drawing/2014/main" id="{A86968C3-8111-0456-D37E-3E91A249502C}"/>
              </a:ext>
            </a:extLst>
          </p:cNvPr>
          <p:cNvSpPr txBox="1">
            <a:spLocks/>
          </p:cNvSpPr>
          <p:nvPr/>
        </p:nvSpPr>
        <p:spPr bwMode="auto">
          <a:xfrm>
            <a:off x="304800" y="1371600"/>
            <a:ext cx="1947951" cy="5029200"/>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800" dirty="0"/>
              <a:t>But at the front of FASER is </a:t>
            </a:r>
            <a:r>
              <a:rPr lang="en-US" sz="1800" dirty="0" err="1"/>
              <a:t>FASER</a:t>
            </a:r>
            <a:r>
              <a:rPr lang="en-US" sz="1800" dirty="0" err="1">
                <a:latin typeface="Symbol" pitchFamily="2" charset="2"/>
              </a:rPr>
              <a:t>n</a:t>
            </a:r>
            <a:r>
              <a:rPr lang="en-US" sz="1800" dirty="0"/>
              <a:t>, a 1.1-ton block of 730 interleaved tungsten and emulsion plates.  The first neutrino analysis treated this as a big block of matter, but the emulsion provides a photographic image with extraordinary spatial resolution (0.3 microns).</a:t>
            </a:r>
          </a:p>
          <a:p>
            <a:endParaRPr lang="en-US" sz="1800" dirty="0"/>
          </a:p>
          <a:p>
            <a:endParaRPr lang="en-US" sz="2000" dirty="0"/>
          </a:p>
        </p:txBody>
      </p:sp>
    </p:spTree>
    <p:extLst>
      <p:ext uri="{BB962C8B-B14F-4D97-AF65-F5344CB8AC3E}">
        <p14:creationId xmlns:p14="http://schemas.microsoft.com/office/powerpoint/2010/main" val="397412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84356B9-2D44-AE46-8CE3-CACA5D3305D7}"/>
              </a:ext>
            </a:extLst>
          </p:cNvPr>
          <p:cNvPicPr>
            <a:picLocks noChangeAspect="1"/>
          </p:cNvPicPr>
          <p:nvPr/>
        </p:nvPicPr>
        <p:blipFill>
          <a:blip r:embed="rId3"/>
          <a:srcRect t="7778" b="12222"/>
          <a:stretch>
            <a:fillRect/>
          </a:stretch>
        </p:blipFill>
        <p:spPr>
          <a:xfrm>
            <a:off x="26020" y="-1"/>
            <a:ext cx="12165980" cy="6920447"/>
          </a:xfrm>
          <a:prstGeom prst="rect">
            <a:avLst/>
          </a:prstGeom>
        </p:spPr>
      </p:pic>
      <mc:AlternateContent xmlns:mc="http://schemas.openxmlformats.org/markup-compatibility/2006" xmlns:a14="http://schemas.microsoft.com/office/drawing/2010/main">
        <mc:Choice Requires="a14">
          <p:sp>
            <p:nvSpPr>
              <p:cNvPr id="39939" name="Rectangle 2">
                <a:extLst>
                  <a:ext uri="{FF2B5EF4-FFF2-40B4-BE49-F238E27FC236}">
                    <a16:creationId xmlns:a16="http://schemas.microsoft.com/office/drawing/2014/main" id="{30279B46-5D92-8048-B448-D9F2D0AF43D1}"/>
                  </a:ext>
                </a:extLst>
              </p:cNvPr>
              <p:cNvSpPr txBox="1">
                <a:spLocks noChangeArrowheads="1"/>
              </p:cNvSpPr>
              <p:nvPr/>
            </p:nvSpPr>
            <p:spPr bwMode="auto">
              <a:xfrm>
                <a:off x="1994210" y="4230084"/>
                <a:ext cx="8229600" cy="1110935"/>
              </a:xfrm>
              <a:prstGeom prst="rect">
                <a:avLst/>
              </a:prstGeom>
              <a:solidFill>
                <a:schemeClr val="tx1">
                  <a:alpha val="50000"/>
                </a:schemeClr>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altLang="en-US" sz="2400" dirty="0">
                    <a:solidFill>
                      <a:schemeClr val="bg1"/>
                    </a:solidFill>
                  </a:rPr>
                  <a:t> </a:t>
                </a:r>
                <a:r>
                  <a:rPr lang="en-US" altLang="en-US" sz="2000" dirty="0">
                    <a:solidFill>
                      <a:schemeClr val="bg1"/>
                    </a:solidFill>
                  </a:rPr>
                  <a:t>Particle colliders have been key to progress for many decades.  </a:t>
                </a:r>
              </a:p>
              <a:p>
                <a:pPr algn="ctr">
                  <a:spcBef>
                    <a:spcPct val="0"/>
                  </a:spcBef>
                  <a:buNone/>
                </a:pPr>
                <a:r>
                  <a:rPr lang="en-US" altLang="en-US" sz="2000" dirty="0">
                    <a:solidFill>
                      <a:schemeClr val="bg1"/>
                    </a:solidFill>
                  </a:rPr>
                  <a:t>The state of the art is currently the LHC,</a:t>
                </a:r>
                <a:r>
                  <a:rPr lang="en-US" altLang="en-US" sz="1200" dirty="0">
                    <a:solidFill>
                      <a:schemeClr val="bg1"/>
                    </a:solidFill>
                  </a:rPr>
                  <a:t> </a:t>
                </a:r>
                <a:r>
                  <a:rPr lang="en-US" altLang="en-US" sz="2000" dirty="0">
                    <a:solidFill>
                      <a:schemeClr val="bg1"/>
                    </a:solidFill>
                  </a:rPr>
                  <a:t>which collides protons with protons at a center-of-mass energy of 13.6 TeV (v </a:t>
                </a:r>
                <a14:m>
                  <m:oMath xmlns:m="http://schemas.openxmlformats.org/officeDocument/2006/math">
                    <m:r>
                      <a:rPr lang="en-US" altLang="en-US" sz="2000" i="1">
                        <a:solidFill>
                          <a:schemeClr val="bg1"/>
                        </a:solidFill>
                        <a:latin typeface="Cambria Math" panose="02040503050406030204" pitchFamily="18" charset="0"/>
                        <a:ea typeface="Cambria Math" panose="02040503050406030204" pitchFamily="18" charset="0"/>
                      </a:rPr>
                      <m:t>≈</m:t>
                    </m:r>
                  </m:oMath>
                </a14:m>
                <a:r>
                  <a:rPr lang="en-US" altLang="en-US" sz="2000" dirty="0">
                    <a:solidFill>
                      <a:schemeClr val="bg1"/>
                    </a:solidFill>
                  </a:rPr>
                  <a:t> 0.9999999905</a:t>
                </a:r>
                <a:r>
                  <a:rPr lang="en-US" altLang="en-US" sz="800" dirty="0">
                    <a:solidFill>
                      <a:schemeClr val="bg1"/>
                    </a:solidFill>
                  </a:rPr>
                  <a:t> </a:t>
                </a:r>
                <a:r>
                  <a:rPr lang="en-US" altLang="en-US" sz="2000" dirty="0">
                    <a:solidFill>
                      <a:schemeClr val="bg1"/>
                    </a:solidFill>
                  </a:rPr>
                  <a:t>c).</a:t>
                </a:r>
              </a:p>
            </p:txBody>
          </p:sp>
        </mc:Choice>
        <mc:Fallback xmlns="">
          <p:sp>
            <p:nvSpPr>
              <p:cNvPr id="39939" name="Rectangle 2">
                <a:extLst>
                  <a:ext uri="{FF2B5EF4-FFF2-40B4-BE49-F238E27FC236}">
                    <a16:creationId xmlns:a16="http://schemas.microsoft.com/office/drawing/2014/main" id="{30279B46-5D92-8048-B448-D9F2D0AF43D1}"/>
                  </a:ext>
                </a:extLst>
              </p:cNvPr>
              <p:cNvSpPr txBox="1">
                <a:spLocks noRot="1" noChangeAspect="1" noMove="1" noResize="1" noEditPoints="1" noAdjustHandles="1" noChangeArrowheads="1" noChangeShapeType="1" noTextEdit="1"/>
              </p:cNvSpPr>
              <p:nvPr/>
            </p:nvSpPr>
            <p:spPr bwMode="auto">
              <a:xfrm>
                <a:off x="1994210" y="4230084"/>
                <a:ext cx="8229600" cy="1110935"/>
              </a:xfrm>
              <a:prstGeom prst="rect">
                <a:avLst/>
              </a:prstGeom>
              <a:blipFill>
                <a:blip r:embed="rId4"/>
                <a:stretch>
                  <a:fillRect b="-7955"/>
                </a:stretch>
              </a:blipFill>
              <a:ln>
                <a:noFill/>
              </a:ln>
            </p:spPr>
            <p:txBody>
              <a:bodyPr/>
              <a:lstStyle/>
              <a:p>
                <a:r>
                  <a:rPr lang="en-US">
                    <a:noFill/>
                  </a:rPr>
                  <a:t> </a:t>
                </a:r>
              </a:p>
            </p:txBody>
          </p:sp>
        </mc:Fallback>
      </mc:AlternateContent>
      <p:sp>
        <p:nvSpPr>
          <p:cNvPr id="5" name="Title 1">
            <a:extLst>
              <a:ext uri="{FF2B5EF4-FFF2-40B4-BE49-F238E27FC236}">
                <a16:creationId xmlns:a16="http://schemas.microsoft.com/office/drawing/2014/main" id="{D216A9B1-F0A1-A345-952D-E4468E2625F0}"/>
              </a:ext>
            </a:extLst>
          </p:cNvPr>
          <p:cNvSpPr txBox="1">
            <a:spLocks noChangeArrowheads="1"/>
          </p:cNvSpPr>
          <p:nvPr/>
        </p:nvSpPr>
        <p:spPr bwMode="auto">
          <a:xfrm>
            <a:off x="3061010" y="895488"/>
            <a:ext cx="6096000" cy="566737"/>
          </a:xfrm>
          <a:prstGeom prst="rect">
            <a:avLst/>
          </a:prstGeom>
          <a:solidFill>
            <a:schemeClr val="tx1">
              <a:alpha val="50000"/>
            </a:scheme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bg1"/>
                </a:solidFill>
              </a:rPr>
              <a:t>THE LARGE HADRON COLLIDER</a:t>
            </a:r>
          </a:p>
        </p:txBody>
      </p:sp>
      <p:grpSp>
        <p:nvGrpSpPr>
          <p:cNvPr id="8" name="Group 7">
            <a:extLst>
              <a:ext uri="{FF2B5EF4-FFF2-40B4-BE49-F238E27FC236}">
                <a16:creationId xmlns:a16="http://schemas.microsoft.com/office/drawing/2014/main" id="{69B4C6D4-660D-4D46-BC3E-988059F52344}"/>
              </a:ext>
            </a:extLst>
          </p:cNvPr>
          <p:cNvGrpSpPr/>
          <p:nvPr/>
        </p:nvGrpSpPr>
        <p:grpSpPr>
          <a:xfrm>
            <a:off x="8382000" y="2788678"/>
            <a:ext cx="863068" cy="603151"/>
            <a:chOff x="6030233" y="2636277"/>
            <a:chExt cx="658181" cy="603151"/>
          </a:xfrm>
        </p:grpSpPr>
        <p:cxnSp>
          <p:nvCxnSpPr>
            <p:cNvPr id="9" name="Elbow Connector 8">
              <a:extLst>
                <a:ext uri="{FF2B5EF4-FFF2-40B4-BE49-F238E27FC236}">
                  <a16:creationId xmlns:a16="http://schemas.microsoft.com/office/drawing/2014/main" id="{68DA2ECC-98E3-804D-BECE-F63D3A366CBE}"/>
                </a:ext>
              </a:extLst>
            </p:cNvPr>
            <p:cNvCxnSpPr>
              <a:cxnSpLocks/>
            </p:cNvCxnSpPr>
            <p:nvPr/>
          </p:nvCxnSpPr>
          <p:spPr>
            <a:xfrm rot="5400000" flipH="1" flipV="1">
              <a:off x="6417184" y="2941240"/>
              <a:ext cx="225166" cy="121187"/>
            </a:xfrm>
            <a:prstGeom prst="bentConnector3">
              <a:avLst>
                <a:gd name="adj1" fmla="val 647"/>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7B9A542-F7AB-AE4C-81E6-463C1F926DC0}"/>
                </a:ext>
              </a:extLst>
            </p:cNvPr>
            <p:cNvSpPr txBox="1"/>
            <p:nvPr/>
          </p:nvSpPr>
          <p:spPr>
            <a:xfrm>
              <a:off x="6030233" y="2977818"/>
              <a:ext cx="565539" cy="261610"/>
            </a:xfrm>
            <a:prstGeom prst="rect">
              <a:avLst/>
            </a:prstGeom>
            <a:noFill/>
          </p:spPr>
          <p:txBody>
            <a:bodyPr wrap="square" rtlCol="0">
              <a:spAutoFit/>
            </a:bodyPr>
            <a:lstStyle/>
            <a:p>
              <a:r>
                <a:rPr lang="en-US" sz="1100" b="1" dirty="0">
                  <a:solidFill>
                    <a:schemeClr val="bg1"/>
                  </a:solidFill>
                  <a:latin typeface="Adobe Devanagari" panose="02040503050201020203" pitchFamily="18" charset="77"/>
                  <a:cs typeface="Adobe Devanagari" panose="02040503050201020203" pitchFamily="18" charset="77"/>
                </a:rPr>
                <a:t>FASER</a:t>
              </a:r>
            </a:p>
          </p:txBody>
        </p:sp>
        <p:sp>
          <p:nvSpPr>
            <p:cNvPr id="11" name="TextBox 10">
              <a:extLst>
                <a:ext uri="{FF2B5EF4-FFF2-40B4-BE49-F238E27FC236}">
                  <a16:creationId xmlns:a16="http://schemas.microsoft.com/office/drawing/2014/main" id="{69A572A9-EC46-4645-9A06-227D52A49173}"/>
                </a:ext>
              </a:extLst>
            </p:cNvPr>
            <p:cNvSpPr txBox="1"/>
            <p:nvPr/>
          </p:nvSpPr>
          <p:spPr>
            <a:xfrm>
              <a:off x="6498688" y="2636277"/>
              <a:ext cx="189726" cy="369332"/>
            </a:xfrm>
            <a:prstGeom prst="rect">
              <a:avLst/>
            </a:prstGeom>
            <a:noFill/>
          </p:spPr>
          <p:txBody>
            <a:bodyPr wrap="none" rtlCol="0">
              <a:spAutoFit/>
            </a:bodyPr>
            <a:lstStyle/>
            <a:p>
              <a:r>
                <a:rPr lang="en-US" dirty="0">
                  <a:solidFill>
                    <a:schemeClr val="bg1"/>
                  </a:solidFill>
                </a:rPr>
                <a:t>.</a:t>
              </a:r>
            </a:p>
          </p:txBody>
        </p:sp>
      </p:grpSp>
    </p:spTree>
    <p:extLst>
      <p:ext uri="{BB962C8B-B14F-4D97-AF65-F5344CB8AC3E}">
        <p14:creationId xmlns:p14="http://schemas.microsoft.com/office/powerpoint/2010/main" val="19813772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21A8BBC-60ED-50F5-C2C9-7E504601A18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FDC0C62-0BE4-8276-13CA-0A7E84AD4EFC}"/>
              </a:ext>
            </a:extLst>
          </p:cNvPr>
          <p:cNvPicPr>
            <a:picLocks noChangeAspect="1"/>
          </p:cNvPicPr>
          <p:nvPr/>
        </p:nvPicPr>
        <p:blipFill>
          <a:blip r:embed="rId2"/>
          <a:stretch>
            <a:fillRect/>
          </a:stretch>
        </p:blipFill>
        <p:spPr>
          <a:xfrm>
            <a:off x="8077568" y="2907030"/>
            <a:ext cx="2590957" cy="3093720"/>
          </a:xfrm>
          <a:prstGeom prst="rect">
            <a:avLst/>
          </a:prstGeom>
        </p:spPr>
      </p:pic>
      <p:pic>
        <p:nvPicPr>
          <p:cNvPr id="8" name="Picture 7">
            <a:extLst>
              <a:ext uri="{FF2B5EF4-FFF2-40B4-BE49-F238E27FC236}">
                <a16:creationId xmlns:a16="http://schemas.microsoft.com/office/drawing/2014/main" id="{36120CF0-7299-DFE8-EE4D-C9258E49B05C}"/>
              </a:ext>
            </a:extLst>
          </p:cNvPr>
          <p:cNvPicPr>
            <a:picLocks noChangeAspect="1"/>
          </p:cNvPicPr>
          <p:nvPr/>
        </p:nvPicPr>
        <p:blipFill>
          <a:blip r:embed="rId2"/>
          <a:stretch>
            <a:fillRect/>
          </a:stretch>
        </p:blipFill>
        <p:spPr>
          <a:xfrm>
            <a:off x="1524000" y="1468279"/>
            <a:ext cx="9144000" cy="1438750"/>
          </a:xfrm>
          <a:prstGeom prst="rect">
            <a:avLst/>
          </a:prstGeom>
        </p:spPr>
      </p:pic>
      <p:sp>
        <p:nvSpPr>
          <p:cNvPr id="2" name="Title 1">
            <a:extLst>
              <a:ext uri="{FF2B5EF4-FFF2-40B4-BE49-F238E27FC236}">
                <a16:creationId xmlns:a16="http://schemas.microsoft.com/office/drawing/2014/main" id="{D32769AB-D231-77EF-1225-BBC6FF378225}"/>
              </a:ext>
            </a:extLst>
          </p:cNvPr>
          <p:cNvSpPr>
            <a:spLocks noGrp="1"/>
          </p:cNvSpPr>
          <p:nvPr>
            <p:ph type="title"/>
          </p:nvPr>
        </p:nvSpPr>
        <p:spPr>
          <a:xfrm>
            <a:off x="0" y="244476"/>
            <a:ext cx="12192000" cy="441325"/>
          </a:xfrm>
        </p:spPr>
        <p:txBody>
          <a:bodyPr>
            <a:noAutofit/>
          </a:bodyPr>
          <a:lstStyle/>
          <a:p>
            <a:r>
              <a:rPr lang="en-US" sz="2800" dirty="0">
                <a:solidFill>
                  <a:schemeClr val="bg1"/>
                </a:solidFill>
              </a:rPr>
              <a:t>FIRST DETECTION OF COLLIDER ELECTRON NEUTRINOS</a:t>
            </a:r>
            <a:endParaRPr lang="en-GB" sz="2800" dirty="0">
              <a:solidFill>
                <a:schemeClr val="bg1"/>
              </a:solidFill>
              <a:latin typeface="Symbol" pitchFamily="2" charset="2"/>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2912BC1-7187-1A30-1E21-1E79D7CB5DC5}"/>
                  </a:ext>
                </a:extLst>
              </p:cNvPr>
              <p:cNvSpPr>
                <a:spLocks noGrp="1"/>
              </p:cNvSpPr>
              <p:nvPr>
                <p:ph idx="1"/>
              </p:nvPr>
            </p:nvSpPr>
            <p:spPr>
              <a:xfrm>
                <a:off x="1178605" y="924532"/>
                <a:ext cx="9534050" cy="716989"/>
              </a:xfrm>
            </p:spPr>
            <p:txBody>
              <a:bodyPr/>
              <a:lstStyle/>
              <a:p>
                <a:pPr marL="0" indent="0" algn="ctr">
                  <a:buNone/>
                </a:pPr>
                <a:r>
                  <a:rPr lang="en-US" sz="1800" dirty="0">
                    <a:solidFill>
                      <a:schemeClr val="bg1"/>
                    </a:solidFill>
                  </a:rPr>
                  <a:t>With </a:t>
                </a:r>
                <a:r>
                  <a:rPr lang="en-US" sz="1800" dirty="0" err="1">
                    <a:solidFill>
                      <a:schemeClr val="bg1"/>
                    </a:solidFill>
                  </a:rPr>
                  <a:t>FASER</a:t>
                </a:r>
                <a:r>
                  <a:rPr lang="en-US" sz="1800" dirty="0" err="1">
                    <a:solidFill>
                      <a:schemeClr val="bg1"/>
                    </a:solidFill>
                    <a:latin typeface="Symbol" pitchFamily="2" charset="2"/>
                  </a:rPr>
                  <a:t>n</a:t>
                </a:r>
                <a:r>
                  <a:rPr lang="en-US" sz="1800" dirty="0">
                    <a:solidFill>
                      <a:schemeClr val="bg1"/>
                    </a:solidFill>
                  </a:rPr>
                  <a:t>, we observed the first collider electron neutrinos, including the “Pika-</a:t>
                </a:r>
                <a14:m>
                  <m:oMath xmlns:m="http://schemas.openxmlformats.org/officeDocument/2006/math">
                    <m:r>
                      <a:rPr lang="en-US" sz="1800" i="1" dirty="0">
                        <a:solidFill>
                          <a:schemeClr val="bg1"/>
                        </a:solidFill>
                        <a:latin typeface="Cambria Math" panose="02040503050406030204" pitchFamily="18" charset="0"/>
                        <a:ea typeface="Cambria Math" panose="02040503050406030204" pitchFamily="18" charset="0"/>
                      </a:rPr>
                      <m:t>𝜈</m:t>
                    </m:r>
                  </m:oMath>
                </a14:m>
                <a:r>
                  <a:rPr lang="en-US" sz="1800" dirty="0">
                    <a:solidFill>
                      <a:schemeClr val="bg1"/>
                    </a:solidFill>
                  </a:rPr>
                  <a:t>” event, the highest energy (&gt;1.5 TeV) electron neutrino ever seen from a lab source.</a:t>
                </a:r>
                <a:endParaRPr lang="en-US" sz="2000" dirty="0">
                  <a:solidFill>
                    <a:schemeClr val="bg1"/>
                  </a:solidFill>
                </a:endParaRPr>
              </a:p>
              <a:p>
                <a:pPr marL="0" indent="0" algn="ctr">
                  <a:buNone/>
                </a:pPr>
                <a:endParaRPr lang="en-GB" sz="2000" dirty="0">
                  <a:solidFill>
                    <a:schemeClr val="bg1"/>
                  </a:solidFill>
                </a:endParaRPr>
              </a:p>
            </p:txBody>
          </p:sp>
        </mc:Choice>
        <mc:Fallback xmlns="">
          <p:sp>
            <p:nvSpPr>
              <p:cNvPr id="3" name="Content Placeholder 2">
                <a:extLst>
                  <a:ext uri="{FF2B5EF4-FFF2-40B4-BE49-F238E27FC236}">
                    <a16:creationId xmlns:a16="http://schemas.microsoft.com/office/drawing/2014/main" id="{92912BC1-7187-1A30-1E21-1E79D7CB5DC5}"/>
                  </a:ext>
                </a:extLst>
              </p:cNvPr>
              <p:cNvSpPr>
                <a:spLocks noGrp="1" noRot="1" noChangeAspect="1" noMove="1" noResize="1" noEditPoints="1" noAdjustHandles="1" noChangeArrowheads="1" noChangeShapeType="1" noTextEdit="1"/>
              </p:cNvSpPr>
              <p:nvPr>
                <p:ph idx="1"/>
              </p:nvPr>
            </p:nvSpPr>
            <p:spPr>
              <a:xfrm>
                <a:off x="1178605" y="924532"/>
                <a:ext cx="9534050" cy="716989"/>
              </a:xfrm>
              <a:blipFill>
                <a:blip r:embed="rId3"/>
                <a:stretch>
                  <a:fillRect t="-3448" r="-665" b="-1724"/>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47F1B8D4-B075-8417-2DFD-0F3800EA58A9}"/>
              </a:ext>
            </a:extLst>
          </p:cNvPr>
          <p:cNvPicPr>
            <a:picLocks noChangeAspect="1"/>
          </p:cNvPicPr>
          <p:nvPr/>
        </p:nvPicPr>
        <p:blipFill>
          <a:blip r:embed="rId4"/>
          <a:stretch>
            <a:fillRect/>
          </a:stretch>
        </p:blipFill>
        <p:spPr>
          <a:xfrm>
            <a:off x="1479345" y="1641521"/>
            <a:ext cx="8994629" cy="5064079"/>
          </a:xfrm>
          <a:prstGeom prst="rect">
            <a:avLst/>
          </a:prstGeom>
        </p:spPr>
      </p:pic>
      <p:sp>
        <p:nvSpPr>
          <p:cNvPr id="17" name="TextBox 16">
            <a:extLst>
              <a:ext uri="{FF2B5EF4-FFF2-40B4-BE49-F238E27FC236}">
                <a16:creationId xmlns:a16="http://schemas.microsoft.com/office/drawing/2014/main" id="{635A30C5-CD05-C2B9-9AEF-6ED3CA414834}"/>
              </a:ext>
            </a:extLst>
          </p:cNvPr>
          <p:cNvSpPr txBox="1"/>
          <p:nvPr/>
        </p:nvSpPr>
        <p:spPr>
          <a:xfrm>
            <a:off x="7315200" y="5486400"/>
            <a:ext cx="2914324" cy="307777"/>
          </a:xfrm>
          <a:prstGeom prst="rect">
            <a:avLst/>
          </a:prstGeom>
          <a:noFill/>
        </p:spPr>
        <p:txBody>
          <a:bodyPr wrap="none" rtlCol="0">
            <a:spAutoFit/>
          </a:bodyPr>
          <a:lstStyle/>
          <a:p>
            <a:r>
              <a:rPr lang="en-US" sz="1400" dirty="0">
                <a:solidFill>
                  <a:schemeClr val="bg1"/>
                </a:solidFill>
                <a:latin typeface="+mn-lt"/>
              </a:rPr>
              <a:t>FASER</a:t>
            </a:r>
            <a:r>
              <a:rPr lang="en-US" sz="1400" dirty="0">
                <a:solidFill>
                  <a:schemeClr val="bg1"/>
                </a:solidFill>
              </a:rPr>
              <a:t> Collaboration (</a:t>
            </a:r>
            <a:r>
              <a:rPr lang="en-US" sz="1400" dirty="0">
                <a:solidFill>
                  <a:schemeClr val="bg1"/>
                </a:solidFill>
                <a:latin typeface="-apple-system"/>
                <a:hlinkClick r:id="rId5">
                  <a:extLst>
                    <a:ext uri="{A12FA001-AC4F-418D-AE19-62706E023703}">
                      <ahyp:hlinkClr xmlns:ahyp="http://schemas.microsoft.com/office/drawing/2018/hyperlinkcolor" val="tx"/>
                    </a:ext>
                  </a:extLst>
                </a:hlinkClick>
              </a:rPr>
              <a:t>2403.12520</a:t>
            </a:r>
            <a:r>
              <a:rPr lang="en-US" sz="1400" dirty="0">
                <a:solidFill>
                  <a:schemeClr val="bg1"/>
                </a:solidFill>
              </a:rPr>
              <a:t>)</a:t>
            </a:r>
          </a:p>
        </p:txBody>
      </p:sp>
      <p:sp>
        <p:nvSpPr>
          <p:cNvPr id="4" name="Rectangle 3">
            <a:extLst>
              <a:ext uri="{FF2B5EF4-FFF2-40B4-BE49-F238E27FC236}">
                <a16:creationId xmlns:a16="http://schemas.microsoft.com/office/drawing/2014/main" id="{FAB8D4A1-6FB2-2CC2-9687-9A9A8F84AB4C}"/>
              </a:ext>
            </a:extLst>
          </p:cNvPr>
          <p:cNvSpPr/>
          <p:nvPr/>
        </p:nvSpPr>
        <p:spPr>
          <a:xfrm>
            <a:off x="8915400" y="2362200"/>
            <a:ext cx="1676400" cy="2286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00948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7F1E8-42DC-6F41-802B-E5F94443A2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78AD63-4B83-10AD-E208-A32B4075A799}"/>
              </a:ext>
            </a:extLst>
          </p:cNvPr>
          <p:cNvSpPr>
            <a:spLocks noGrp="1"/>
          </p:cNvSpPr>
          <p:nvPr>
            <p:ph type="title"/>
          </p:nvPr>
        </p:nvSpPr>
        <p:spPr>
          <a:xfrm>
            <a:off x="381000" y="244476"/>
            <a:ext cx="11353800" cy="441325"/>
          </a:xfrm>
        </p:spPr>
        <p:txBody>
          <a:bodyPr>
            <a:noAutofit/>
          </a:bodyPr>
          <a:lstStyle/>
          <a:p>
            <a:r>
              <a:rPr lang="en-GB" sz="2800" dirty="0"/>
              <a:t>TEV NEUTRINO INTERACTION STRENGTHS</a:t>
            </a:r>
          </a:p>
        </p:txBody>
      </p:sp>
      <p:sp>
        <p:nvSpPr>
          <p:cNvPr id="6" name="Content Placeholder 2">
            <a:extLst>
              <a:ext uri="{FF2B5EF4-FFF2-40B4-BE49-F238E27FC236}">
                <a16:creationId xmlns:a16="http://schemas.microsoft.com/office/drawing/2014/main" id="{9BDD24AA-6EB4-34B2-E86A-CE3BF8E77AEF}"/>
              </a:ext>
            </a:extLst>
          </p:cNvPr>
          <p:cNvSpPr txBox="1">
            <a:spLocks/>
          </p:cNvSpPr>
          <p:nvPr/>
        </p:nvSpPr>
        <p:spPr bwMode="auto">
          <a:xfrm>
            <a:off x="152400" y="838200"/>
            <a:ext cx="11811000" cy="5638800"/>
          </a:xfrm>
          <a:prstGeom prst="rect">
            <a:avLst/>
          </a:prstGeom>
          <a:noFill/>
          <a:ln>
            <a:noFill/>
          </a:ln>
          <a:extLst>
            <a:ext uri="{909E8E84-426E-40dd-AFC4-6F175D3DCCD1}">
              <a14:hiddenFill xmlns="" xmlns:a14="http://schemas.microsoft.com/office/drawing/2010/main" xmlns:mc="http://schemas.openxmlformats.org/markup-compatibility/2006">
                <a:solidFill>
                  <a:srgbClr val="FFFFFF"/>
                </a:solidFill>
              </a14:hiddenFill>
            </a:ext>
            <a:ext uri="{91240B29-F687-4f45-9708-019B960494DF}">
              <a14:hiddenLine xmlns="" xmlns:a14="http://schemas.microsoft.com/office/drawing/2010/main" xmlns:mc="http://schemas.openxmlformats.org/markup-compatibility/2006" w="9525">
                <a:solidFill>
                  <a:srgbClr val="000000"/>
                </a:solidFill>
                <a:miter lim="800000"/>
                <a:headEnd/>
                <a:tailEnd/>
              </a14:hiddenLine>
            </a:ext>
            <a:ext uri="{FAA26D3D-D897-4be2-8F04-BA451C77F1D7}">
              <ma14:placeholderFlag xmlns="" xmlns:ma14="http://schemas.microsoft.com/office/mac/drawingml/2011/main" xmlns:a14="http://schemas.microsoft.com/office/drawing/2010/main" xmlns:mc="http://schemas.openxmlformats.org/markup-compatibility/2006"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800" dirty="0">
                <a:latin typeface="+mj-lt"/>
              </a:rPr>
              <a:t>After these discoveries, we have moved on to studies, including the first measurement of neutrino cross sections at TeV energies.  Results so far are consistent with SM DIS predictions.</a:t>
            </a: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r>
              <a:rPr lang="en-US" sz="1800" dirty="0"/>
              <a:t>Highlighted as 1 of 6 particle physics papers selected for the PRL Collection of 2024.</a:t>
            </a:r>
          </a:p>
          <a:p>
            <a:endParaRPr lang="en-US" sz="1200" dirty="0">
              <a:latin typeface="+mj-lt"/>
            </a:endParaRPr>
          </a:p>
          <a:p>
            <a:r>
              <a:rPr lang="en-US" sz="1800" dirty="0">
                <a:latin typeface="+mj-lt"/>
              </a:rPr>
              <a:t>These measurements used only 1.7% of the data collected in 2022 and 2023.  FASER has seen hundreds of neutrinos, measured the cross section as a function of energy, published doubly differential cross sections.</a:t>
            </a:r>
          </a:p>
        </p:txBody>
      </p:sp>
      <p:pic>
        <p:nvPicPr>
          <p:cNvPr id="4" name="Picture 3">
            <a:extLst>
              <a:ext uri="{FF2B5EF4-FFF2-40B4-BE49-F238E27FC236}">
                <a16:creationId xmlns:a16="http://schemas.microsoft.com/office/drawing/2014/main" id="{8D708684-5237-92D2-C158-1589966FC986}"/>
              </a:ext>
            </a:extLst>
          </p:cNvPr>
          <p:cNvPicPr>
            <a:picLocks noChangeAspect="1"/>
          </p:cNvPicPr>
          <p:nvPr/>
        </p:nvPicPr>
        <p:blipFill>
          <a:blip r:embed="rId2"/>
          <a:stretch>
            <a:fillRect/>
          </a:stretch>
        </p:blipFill>
        <p:spPr>
          <a:xfrm>
            <a:off x="4646712" y="1714500"/>
            <a:ext cx="6612278" cy="3544726"/>
          </a:xfrm>
          <a:prstGeom prst="rect">
            <a:avLst/>
          </a:prstGeom>
        </p:spPr>
      </p:pic>
      <p:pic>
        <p:nvPicPr>
          <p:cNvPr id="7" name="Picture 6">
            <a:extLst>
              <a:ext uri="{FF2B5EF4-FFF2-40B4-BE49-F238E27FC236}">
                <a16:creationId xmlns:a16="http://schemas.microsoft.com/office/drawing/2014/main" id="{AD8FBC59-F436-576B-DD32-186BB71E93CC}"/>
              </a:ext>
            </a:extLst>
          </p:cNvPr>
          <p:cNvPicPr>
            <a:picLocks noChangeAspect="1"/>
          </p:cNvPicPr>
          <p:nvPr/>
        </p:nvPicPr>
        <p:blipFill>
          <a:blip r:embed="rId3"/>
          <a:stretch>
            <a:fillRect/>
          </a:stretch>
        </p:blipFill>
        <p:spPr>
          <a:xfrm>
            <a:off x="684312" y="1676400"/>
            <a:ext cx="3657600" cy="3555050"/>
          </a:xfrm>
          <a:prstGeom prst="rect">
            <a:avLst/>
          </a:prstGeom>
        </p:spPr>
      </p:pic>
      <p:sp>
        <p:nvSpPr>
          <p:cNvPr id="3" name="TextBox 2">
            <a:extLst>
              <a:ext uri="{FF2B5EF4-FFF2-40B4-BE49-F238E27FC236}">
                <a16:creationId xmlns:a16="http://schemas.microsoft.com/office/drawing/2014/main" id="{980B8633-D33E-85A9-F031-5E2466472245}"/>
              </a:ext>
            </a:extLst>
          </p:cNvPr>
          <p:cNvSpPr txBox="1"/>
          <p:nvPr/>
        </p:nvSpPr>
        <p:spPr>
          <a:xfrm rot="5400000">
            <a:off x="9866411" y="3275111"/>
            <a:ext cx="2971800" cy="307777"/>
          </a:xfrm>
          <a:prstGeom prst="rect">
            <a:avLst/>
          </a:prstGeom>
          <a:noFill/>
        </p:spPr>
        <p:txBody>
          <a:bodyPr wrap="square" rtlCol="0">
            <a:spAutoFit/>
          </a:bodyPr>
          <a:lstStyle/>
          <a:p>
            <a:r>
              <a:rPr lang="en-US" sz="1400" dirty="0">
                <a:latin typeface="+mj-lt"/>
              </a:rPr>
              <a:t>FASER Collaboration (</a:t>
            </a:r>
            <a:r>
              <a:rPr lang="en-US" sz="1400" dirty="0">
                <a:solidFill>
                  <a:srgbClr val="0000FF"/>
                </a:solidFill>
                <a:latin typeface="+mj-lt"/>
                <a:hlinkClick r:id="rId4">
                  <a:extLst>
                    <a:ext uri="{A12FA001-AC4F-418D-AE19-62706E023703}">
                      <ahyp:hlinkClr xmlns:ahyp="http://schemas.microsoft.com/office/drawing/2018/hyperlinkcolor" val="tx"/>
                    </a:ext>
                  </a:extLst>
                </a:hlinkClick>
              </a:rPr>
              <a:t>2403.12520</a:t>
            </a:r>
            <a:r>
              <a:rPr lang="en-US" sz="1400" dirty="0">
                <a:latin typeface="+mj-lt"/>
              </a:rPr>
              <a:t>) </a:t>
            </a:r>
          </a:p>
        </p:txBody>
      </p:sp>
    </p:spTree>
    <p:extLst>
      <p:ext uri="{BB962C8B-B14F-4D97-AF65-F5344CB8AC3E}">
        <p14:creationId xmlns:p14="http://schemas.microsoft.com/office/powerpoint/2010/main" val="1239597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C8FEE-BDDE-7834-3309-5CD45E27ACD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C64D2E5-F9C7-E20C-C855-417999B85B12}"/>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4" name="TextBox 3">
            <a:extLst>
              <a:ext uri="{FF2B5EF4-FFF2-40B4-BE49-F238E27FC236}">
                <a16:creationId xmlns:a16="http://schemas.microsoft.com/office/drawing/2014/main" id="{45A7711D-4441-B7F7-A8C8-5F91A61A7C94}"/>
              </a:ext>
            </a:extLst>
          </p:cNvPr>
          <p:cNvSpPr txBox="1"/>
          <p:nvPr/>
        </p:nvSpPr>
        <p:spPr>
          <a:xfrm>
            <a:off x="2825457" y="2459504"/>
            <a:ext cx="6541085" cy="1938992"/>
          </a:xfrm>
          <a:prstGeom prst="rect">
            <a:avLst/>
          </a:prstGeom>
          <a:noFill/>
        </p:spPr>
        <p:txBody>
          <a:bodyPr wrap="none" rtlCol="0">
            <a:spAutoFit/>
          </a:bodyPr>
          <a:lstStyle/>
          <a:p>
            <a:pPr algn="ctr"/>
            <a:r>
              <a:rPr lang="en-US" sz="6000" b="1" dirty="0"/>
              <a:t>DARK SECTORS</a:t>
            </a:r>
          </a:p>
          <a:p>
            <a:pPr algn="ctr"/>
            <a:r>
              <a:rPr lang="en-US" sz="6000" b="1" dirty="0"/>
              <a:t>NEW PARTICLES</a:t>
            </a:r>
          </a:p>
        </p:txBody>
      </p:sp>
    </p:spTree>
    <p:extLst>
      <p:ext uri="{BB962C8B-B14F-4D97-AF65-F5344CB8AC3E}">
        <p14:creationId xmlns:p14="http://schemas.microsoft.com/office/powerpoint/2010/main" val="3711512960"/>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524000" y="104776"/>
            <a:ext cx="9144000" cy="733425"/>
          </a:xfrm>
        </p:spPr>
        <p:txBody>
          <a:bodyPr/>
          <a:lstStyle/>
          <a:p>
            <a:pPr eaLnBrk="1" hangingPunct="1"/>
            <a:r>
              <a:rPr lang="en-US" dirty="0">
                <a:latin typeface="Arial" charset="0"/>
              </a:rPr>
              <a:t>NEW PARTICLE SEARCHES</a:t>
            </a:r>
          </a:p>
        </p:txBody>
      </p:sp>
      <mc:AlternateContent xmlns:mc="http://schemas.openxmlformats.org/markup-compatibility/2006" xmlns:a14="http://schemas.microsoft.com/office/drawing/2010/main">
        <mc:Choice Requires="a14">
          <p:sp>
            <p:nvSpPr>
              <p:cNvPr id="5123" name="Content Placeholder 2"/>
              <p:cNvSpPr>
                <a:spLocks noGrp="1"/>
              </p:cNvSpPr>
              <p:nvPr>
                <p:ph idx="1"/>
              </p:nvPr>
            </p:nvSpPr>
            <p:spPr>
              <a:xfrm>
                <a:off x="381000" y="762000"/>
                <a:ext cx="11430000" cy="5791200"/>
              </a:xfrm>
            </p:spPr>
            <p:txBody>
              <a:bodyPr/>
              <a:lstStyle/>
              <a:p>
                <a:r>
                  <a:rPr lang="en-US" sz="2000" dirty="0"/>
                  <a:t>FASER is also looking for new dark particles, new fundamental forces, and new forms of matter.</a:t>
                </a:r>
              </a:p>
              <a:p>
                <a:endParaRPr lang="en-US" sz="1000" dirty="0">
                  <a:latin typeface="Arial" charset="0"/>
                </a:endParaRPr>
              </a:p>
              <a:p>
                <a:pPr eaLnBrk="1" hangingPunct="1"/>
                <a:r>
                  <a:rPr lang="en-US" sz="2000" dirty="0">
                    <a:latin typeface="Arial" charset="0"/>
                  </a:rPr>
                  <a:t>For example: suppose there is a dark sector that contains dark matter </a:t>
                </a:r>
                <a:r>
                  <a:rPr lang="en-US" sz="2000" dirty="0">
                    <a:latin typeface="Cambria Math" panose="02040503050406030204" pitchFamily="18" charset="0"/>
                    <a:ea typeface="Cambria Math" panose="02040503050406030204" pitchFamily="18" charset="0"/>
                  </a:rPr>
                  <a:t>X</a:t>
                </a:r>
                <a:r>
                  <a:rPr lang="en-US" sz="2000" dirty="0">
                    <a:latin typeface="Arial" charset="0"/>
                  </a:rPr>
                  <a:t> and also a dark force: dark electromagnetism.</a:t>
                </a:r>
              </a:p>
              <a:p>
                <a:pPr eaLnBrk="1" hangingPunct="1"/>
                <a:endParaRPr lang="en-US" sz="1000" dirty="0">
                  <a:latin typeface="Arial" charset="0"/>
                </a:endParaRPr>
              </a:p>
              <a:p>
                <a:pPr eaLnBrk="1" hangingPunct="1"/>
                <a:endParaRPr lang="en-US" sz="2000" dirty="0">
                  <a:latin typeface="Arial" charset="0"/>
                </a:endParaRPr>
              </a:p>
              <a:p>
                <a:pPr eaLnBrk="1" hangingPunct="1"/>
                <a:endParaRPr lang="en-US" sz="2000" dirty="0">
                  <a:latin typeface="Arial" charset="0"/>
                </a:endParaRPr>
              </a:p>
              <a:p>
                <a:pPr marL="0" indent="0">
                  <a:buNone/>
                </a:pPr>
                <a:endParaRPr lang="en-US" sz="2000" dirty="0">
                  <a:latin typeface="Arial" charset="0"/>
                </a:endParaRPr>
              </a:p>
              <a:p>
                <a:pPr marL="0" indent="0">
                  <a:buNone/>
                </a:pPr>
                <a:endParaRPr lang="en-US" sz="2000" dirty="0">
                  <a:latin typeface="Arial" charset="0"/>
                </a:endParaRPr>
              </a:p>
              <a:p>
                <a:r>
                  <a:rPr lang="en-US" sz="2000" dirty="0">
                    <a:latin typeface="Arial" charset="0"/>
                  </a:rPr>
                  <a:t>The result? </a:t>
                </a:r>
                <a:r>
                  <a:rPr lang="en-US" sz="2000" dirty="0">
                    <a:solidFill>
                      <a:srgbClr val="FF0000"/>
                    </a:solidFill>
                    <a:latin typeface="Arial" charset="0"/>
                  </a:rPr>
                  <a:t>Dark photons </a:t>
                </a:r>
                <a14:m>
                  <m:oMath xmlns:m="http://schemas.openxmlformats.org/officeDocument/2006/math">
                    <m:r>
                      <a:rPr lang="en-US" sz="2000" i="1">
                        <a:solidFill>
                          <a:srgbClr val="FF0000"/>
                        </a:solidFill>
                        <a:latin typeface="Cambria Math" panose="02040503050406030204" pitchFamily="18" charset="0"/>
                      </a:rPr>
                      <m:t>𝐴</m:t>
                    </m:r>
                    <m:r>
                      <a:rPr lang="en-US" sz="2000" i="1">
                        <a:solidFill>
                          <a:srgbClr val="FF0000"/>
                        </a:solidFill>
                        <a:latin typeface="Cambria Math" panose="02040503050406030204" pitchFamily="18" charset="0"/>
                      </a:rPr>
                      <m:t>′</m:t>
                    </m:r>
                  </m:oMath>
                </a14:m>
                <a:r>
                  <a:rPr lang="en-US" sz="2000" dirty="0">
                    <a:latin typeface="Arial" charset="0"/>
                  </a:rPr>
                  <a:t>, like photons, but with a mass </a:t>
                </a:r>
                <a14:m>
                  <m:oMath xmlns:m="http://schemas.openxmlformats.org/officeDocument/2006/math">
                    <m:sSub>
                      <m:sSubPr>
                        <m:ctrlPr>
                          <a:rPr lang="en-US" sz="2000" i="1">
                            <a:solidFill>
                              <a:srgbClr val="FF0000"/>
                            </a:solidFill>
                            <a:latin typeface="Cambria Math" panose="02040503050406030204" pitchFamily="18" charset="0"/>
                          </a:rPr>
                        </m:ctrlPr>
                      </m:sSubPr>
                      <m:e>
                        <m:r>
                          <a:rPr lang="en-US" sz="2000" i="1">
                            <a:solidFill>
                              <a:srgbClr val="FF0000"/>
                            </a:solidFill>
                            <a:latin typeface="Cambria Math" panose="02040503050406030204" pitchFamily="18" charset="0"/>
                          </a:rPr>
                          <m:t>𝑚</m:t>
                        </m:r>
                      </m:e>
                      <m:sub>
                        <m:r>
                          <a:rPr lang="en-US" sz="2000" i="1">
                            <a:solidFill>
                              <a:srgbClr val="FF0000"/>
                            </a:solidFill>
                            <a:latin typeface="Cambria Math" panose="02040503050406030204" pitchFamily="18" charset="0"/>
                          </a:rPr>
                          <m:t>𝐴</m:t>
                        </m:r>
                        <m:r>
                          <a:rPr lang="en-US" sz="2000" i="1">
                            <a:solidFill>
                              <a:srgbClr val="FF0000"/>
                            </a:solidFill>
                            <a:latin typeface="Cambria Math" panose="02040503050406030204" pitchFamily="18" charset="0"/>
                          </a:rPr>
                          <m:t>′</m:t>
                        </m:r>
                      </m:sub>
                    </m:sSub>
                  </m:oMath>
                </a14:m>
                <a:r>
                  <a:rPr lang="en-US" sz="2000" dirty="0">
                    <a:latin typeface="Arial" charset="0"/>
                  </a:rPr>
                  <a:t>, couplings suppressed by </a:t>
                </a:r>
                <a14:m>
                  <m:oMath xmlns:m="http://schemas.openxmlformats.org/officeDocument/2006/math">
                    <m:r>
                      <a:rPr lang="en-US" sz="2000" i="1">
                        <a:solidFill>
                          <a:srgbClr val="FF0000"/>
                        </a:solidFill>
                        <a:latin typeface="Cambria Math" panose="02040503050406030204" pitchFamily="18" charset="0"/>
                        <a:ea typeface="Cambria Math" panose="02040503050406030204" pitchFamily="18" charset="0"/>
                      </a:rPr>
                      <m:t>𝜖</m:t>
                    </m:r>
                  </m:oMath>
                </a14:m>
                <a:r>
                  <a:rPr lang="en-US" sz="2000" dirty="0">
                    <a:latin typeface="Arial" charset="0"/>
                  </a:rPr>
                  <a:t>.  </a:t>
                </a:r>
              </a:p>
              <a:p>
                <a:endParaRPr lang="en-US" sz="1200" dirty="0">
                  <a:latin typeface="Arial" charset="0"/>
                </a:endParaRPr>
              </a:p>
              <a:p>
                <a:endParaRPr lang="en-US" sz="800" dirty="0">
                  <a:latin typeface="Arial" charset="0"/>
                </a:endParaRPr>
              </a:p>
              <a:p>
                <a:r>
                  <a:rPr lang="en-US" sz="2000" dirty="0">
                    <a:latin typeface="Arial" charset="0"/>
                  </a:rPr>
                  <a:t>For low </a:t>
                </a:r>
                <a14:m>
                  <m:oMath xmlns:m="http://schemas.openxmlformats.org/officeDocument/2006/math">
                    <m:r>
                      <a:rPr lang="en-US" sz="2000" i="1">
                        <a:solidFill>
                          <a:srgbClr val="FF0000"/>
                        </a:solidFill>
                        <a:latin typeface="Cambria Math" panose="02040503050406030204" pitchFamily="18" charset="0"/>
                        <a:ea typeface="Cambria Math" panose="02040503050406030204" pitchFamily="18" charset="0"/>
                      </a:rPr>
                      <m:t>𝜖</m:t>
                    </m:r>
                  </m:oMath>
                </a14:m>
                <a:r>
                  <a:rPr lang="en-US" sz="2000" dirty="0">
                    <a:latin typeface="Arial" charset="0"/>
                  </a:rPr>
                  <a:t>, dark photons are very weakly-interacting, long-lived particles.  A huge field of activity in both cosmology and particle physics.  At CERN, these include ongoing and proposed searches at ATLAS, CMS, LHCb, </a:t>
                </a:r>
                <a:r>
                  <a:rPr lang="en-US" sz="2000" dirty="0" err="1">
                    <a:latin typeface="Arial" charset="0"/>
                  </a:rPr>
                  <a:t>MilliQan</a:t>
                </a:r>
                <a:r>
                  <a:rPr lang="en-US" sz="2000" dirty="0">
                    <a:latin typeface="Arial" charset="0"/>
                  </a:rPr>
                  <a:t>, NA62, NA64, </a:t>
                </a:r>
                <a:r>
                  <a:rPr lang="en-US" sz="2000" dirty="0" err="1">
                    <a:latin typeface="Arial" charset="0"/>
                  </a:rPr>
                  <a:t>SHiP</a:t>
                </a:r>
                <a:r>
                  <a:rPr lang="en-US" sz="2000" dirty="0">
                    <a:latin typeface="Arial" charset="0"/>
                  </a:rPr>
                  <a:t>, Codex-b, ANUBIS, FORMOSA, …</a:t>
                </a:r>
              </a:p>
              <a:p>
                <a:endParaRPr lang="en-US" sz="1000" dirty="0">
                  <a:latin typeface="Arial" charset="0"/>
                </a:endParaRPr>
              </a:p>
              <a:p>
                <a:r>
                  <a:rPr lang="en-US" sz="2000" dirty="0">
                    <a:latin typeface="Arial" charset="0"/>
                  </a:rPr>
                  <a:t>For FASER, dark photons can be produced in ATLAS in meson decays, pass through rock and magnetic fields unhindered, and then decay through </a:t>
                </a:r>
                <a14:m>
                  <m:oMath xmlns:m="http://schemas.openxmlformats.org/officeDocument/2006/math">
                    <m:sSup>
                      <m:sSupPr>
                        <m:ctrlPr>
                          <a:rPr lang="en-US" sz="2000" i="1">
                            <a:latin typeface="Cambria Math" panose="02040503050406030204" pitchFamily="18" charset="0"/>
                          </a:rPr>
                        </m:ctrlPr>
                      </m:sSupPr>
                      <m:e>
                        <m:r>
                          <a:rPr lang="en-US" sz="2000" i="1">
                            <a:latin typeface="Cambria Math" panose="02040503050406030204" pitchFamily="18" charset="0"/>
                          </a:rPr>
                          <m:t>𝐴</m:t>
                        </m:r>
                      </m:e>
                      <m:sup>
                        <m:r>
                          <a:rPr lang="en-US" sz="2000" i="1">
                            <a:latin typeface="Cambria Math" panose="02040503050406030204" pitchFamily="18" charset="0"/>
                          </a:rPr>
                          <m:t>′</m:t>
                        </m:r>
                      </m:sup>
                    </m:sSup>
                  </m:oMath>
                </a14:m>
                <a:r>
                  <a:rPr lang="en-US" sz="2000" dirty="0"/>
                  <a:t> </a:t>
                </a:r>
                <a14:m>
                  <m:oMath xmlns:m="http://schemas.openxmlformats.org/officeDocument/2006/math">
                    <m:r>
                      <a:rPr lang="en-US" sz="2000" i="1" dirty="0">
                        <a:latin typeface="Cambria Math" panose="02040503050406030204" pitchFamily="18" charset="0"/>
                        <a:ea typeface="Cambria Math" panose="02040503050406030204" pitchFamily="18" charset="0"/>
                      </a:rPr>
                      <m:t>→ </m:t>
                    </m:r>
                    <m:sSup>
                      <m:sSupPr>
                        <m:ctrlPr>
                          <a:rPr lang="en-US" sz="2000" i="1" dirty="0">
                            <a:latin typeface="Cambria Math" panose="02040503050406030204" pitchFamily="18" charset="0"/>
                            <a:ea typeface="Cambria Math" panose="02040503050406030204" pitchFamily="18" charset="0"/>
                          </a:rPr>
                        </m:ctrlPr>
                      </m:sSupPr>
                      <m:e>
                        <m:r>
                          <a:rPr lang="en-US" sz="2000" i="1" dirty="0">
                            <a:latin typeface="Cambria Math" panose="02040503050406030204" pitchFamily="18" charset="0"/>
                            <a:ea typeface="Cambria Math" panose="02040503050406030204" pitchFamily="18" charset="0"/>
                          </a:rPr>
                          <m:t>𝑒</m:t>
                        </m:r>
                      </m:e>
                      <m:sup>
                        <m:r>
                          <a:rPr lang="en-US" sz="2000" i="1" dirty="0">
                            <a:latin typeface="Cambria Math" panose="02040503050406030204" pitchFamily="18" charset="0"/>
                            <a:ea typeface="Cambria Math" panose="02040503050406030204" pitchFamily="18" charset="0"/>
                          </a:rPr>
                          <m:t>+</m:t>
                        </m:r>
                      </m:sup>
                    </m:sSup>
                    <m:sSup>
                      <m:sSupPr>
                        <m:ctrlPr>
                          <a:rPr lang="en-US" sz="2000" i="1" dirty="0">
                            <a:latin typeface="Cambria Math" panose="02040503050406030204" pitchFamily="18" charset="0"/>
                            <a:ea typeface="Cambria Math" panose="02040503050406030204" pitchFamily="18" charset="0"/>
                          </a:rPr>
                        </m:ctrlPr>
                      </m:sSupPr>
                      <m:e>
                        <m:r>
                          <a:rPr lang="en-US" sz="2000" i="1" dirty="0">
                            <a:latin typeface="Cambria Math" panose="02040503050406030204" pitchFamily="18" charset="0"/>
                            <a:ea typeface="Cambria Math" panose="02040503050406030204" pitchFamily="18" charset="0"/>
                          </a:rPr>
                          <m:t>𝑒</m:t>
                        </m:r>
                      </m:e>
                      <m:sup>
                        <m:r>
                          <a:rPr lang="en-US" sz="2000" i="1" dirty="0">
                            <a:latin typeface="Cambria Math" panose="02040503050406030204" pitchFamily="18" charset="0"/>
                            <a:ea typeface="Cambria Math" panose="02040503050406030204" pitchFamily="18" charset="0"/>
                          </a:rPr>
                          <m:t>−</m:t>
                        </m:r>
                      </m:sup>
                    </m:sSup>
                  </m:oMath>
                </a14:m>
                <a:r>
                  <a:rPr lang="en-US" sz="2000" dirty="0">
                    <a:latin typeface="Arial" charset="0"/>
                  </a:rPr>
                  <a:t> in FASER, producing a spectacular signature of 2 ~TeV-energy charged particles emerging from 100 m of rock.</a:t>
                </a:r>
              </a:p>
              <a:p>
                <a:pPr marL="0" indent="0">
                  <a:buNone/>
                </a:pPr>
                <a:endParaRPr lang="en-US" sz="1200" dirty="0">
                  <a:latin typeface="Arial" charset="0"/>
                </a:endParaRPr>
              </a:p>
            </p:txBody>
          </p:sp>
        </mc:Choice>
        <mc:Fallback xmlns="">
          <p:sp>
            <p:nvSpPr>
              <p:cNvPr id="5123" name="Content Placeholder 2"/>
              <p:cNvSpPr>
                <a:spLocks noGrp="1" noRot="1" noChangeAspect="1" noMove="1" noResize="1" noEditPoints="1" noAdjustHandles="1" noChangeArrowheads="1" noChangeShapeType="1" noTextEdit="1"/>
              </p:cNvSpPr>
              <p:nvPr>
                <p:ph idx="1"/>
              </p:nvPr>
            </p:nvSpPr>
            <p:spPr>
              <a:xfrm>
                <a:off x="381000" y="762000"/>
                <a:ext cx="11430000" cy="5791200"/>
              </a:xfrm>
              <a:blipFill>
                <a:blip r:embed="rId2"/>
                <a:stretch>
                  <a:fillRect l="-555" t="-658" r="-999" b="-1535"/>
                </a:stretch>
              </a:blipFill>
            </p:spPr>
            <p:txBody>
              <a:bodyPr/>
              <a:lstStyle/>
              <a:p>
                <a:r>
                  <a:rPr lang="en-US">
                    <a:noFill/>
                  </a:rPr>
                  <a:t> </a:t>
                </a:r>
              </a:p>
            </p:txBody>
          </p:sp>
        </mc:Fallback>
      </mc:AlternateContent>
      <p:sp>
        <p:nvSpPr>
          <p:cNvPr id="6" name="Rectangle 5">
            <a:extLst>
              <a:ext uri="{FF2B5EF4-FFF2-40B4-BE49-F238E27FC236}">
                <a16:creationId xmlns:a16="http://schemas.microsoft.com/office/drawing/2014/main" id="{B10CE187-FCCE-C14F-B293-E79C2B768516}"/>
              </a:ext>
            </a:extLst>
          </p:cNvPr>
          <p:cNvSpPr>
            <a:spLocks noChangeArrowheads="1"/>
          </p:cNvSpPr>
          <p:nvPr/>
        </p:nvSpPr>
        <p:spPr bwMode="auto">
          <a:xfrm>
            <a:off x="1322266" y="2133600"/>
            <a:ext cx="2566988" cy="1371599"/>
          </a:xfrm>
          <a:prstGeom prst="rect">
            <a:avLst/>
          </a:prstGeom>
          <a:solidFill>
            <a:schemeClr val="accent1"/>
          </a:solidFill>
          <a:ln w="28575">
            <a:solidFill>
              <a:schemeClr val="tx1"/>
            </a:solidFill>
            <a:round/>
            <a:headEnd/>
            <a:tailEnd/>
          </a:ln>
        </p:spPr>
        <p:txBody>
          <a:bodyPr wrap="none" anchor="ctr"/>
          <a:lstStyle/>
          <a:p>
            <a:pPr algn="ctr"/>
            <a:r>
              <a:rPr lang="en-US" sz="3200" dirty="0"/>
              <a:t>SM</a:t>
            </a:r>
          </a:p>
          <a:p>
            <a:pPr algn="ctr"/>
            <a:r>
              <a:rPr lang="en-US" sz="3200" dirty="0"/>
              <a:t>EM</a:t>
            </a:r>
          </a:p>
        </p:txBody>
      </p:sp>
      <p:sp>
        <p:nvSpPr>
          <p:cNvPr id="7" name="Rectangle 6">
            <a:extLst>
              <a:ext uri="{FF2B5EF4-FFF2-40B4-BE49-F238E27FC236}">
                <a16:creationId xmlns:a16="http://schemas.microsoft.com/office/drawing/2014/main" id="{562ED522-A471-1B41-B7A9-0DB03A918840}"/>
              </a:ext>
            </a:extLst>
          </p:cNvPr>
          <p:cNvSpPr>
            <a:spLocks noChangeArrowheads="1"/>
          </p:cNvSpPr>
          <p:nvPr/>
        </p:nvSpPr>
        <p:spPr bwMode="auto">
          <a:xfrm>
            <a:off x="8229600" y="2133600"/>
            <a:ext cx="2590800" cy="1371599"/>
          </a:xfrm>
          <a:prstGeom prst="rect">
            <a:avLst/>
          </a:prstGeom>
          <a:solidFill>
            <a:schemeClr val="accent1"/>
          </a:solidFill>
          <a:ln w="28575">
            <a:solidFill>
              <a:schemeClr val="tx1"/>
            </a:solidFill>
            <a:round/>
            <a:headEnd/>
            <a:tailEnd/>
          </a:ln>
        </p:spPr>
        <p:txBody>
          <a:bodyPr wrap="none" anchor="ctr"/>
          <a:lstStyle/>
          <a:p>
            <a:pPr algn="ctr"/>
            <a:r>
              <a:rPr lang="en-US" sz="3200" dirty="0"/>
              <a:t>Dark Sector</a:t>
            </a:r>
          </a:p>
          <a:p>
            <a:pPr algn="ctr"/>
            <a:r>
              <a:rPr lang="en-US" sz="3200" dirty="0"/>
              <a:t>EM, </a:t>
            </a:r>
            <a:r>
              <a:rPr lang="en-US" sz="3200" dirty="0">
                <a:latin typeface="Cambria Math" panose="02040503050406030204" pitchFamily="18" charset="0"/>
                <a:ea typeface="Cambria Math" panose="02040503050406030204" pitchFamily="18" charset="0"/>
              </a:rPr>
              <a:t>X</a:t>
            </a:r>
            <a:endParaRPr lang="en-US" sz="3200" dirty="0"/>
          </a:p>
        </p:txBody>
      </p:sp>
      <p:sp>
        <p:nvSpPr>
          <p:cNvPr id="2" name="TextBox 1">
            <a:extLst>
              <a:ext uri="{FF2B5EF4-FFF2-40B4-BE49-F238E27FC236}">
                <a16:creationId xmlns:a16="http://schemas.microsoft.com/office/drawing/2014/main" id="{3C3809C6-269A-1C4F-8C5D-A1EEED5EEF3A}"/>
              </a:ext>
            </a:extLst>
          </p:cNvPr>
          <p:cNvSpPr txBox="1"/>
          <p:nvPr/>
        </p:nvSpPr>
        <p:spPr>
          <a:xfrm>
            <a:off x="10138518" y="4038600"/>
            <a:ext cx="1367682" cy="307777"/>
          </a:xfrm>
          <a:prstGeom prst="rect">
            <a:avLst/>
          </a:prstGeom>
          <a:noFill/>
        </p:spPr>
        <p:txBody>
          <a:bodyPr wrap="none" rtlCol="0">
            <a:spAutoFit/>
          </a:bodyPr>
          <a:lstStyle/>
          <a:p>
            <a:r>
              <a:rPr lang="en-US" sz="1400" dirty="0"/>
              <a:t>Holdom (1986)</a:t>
            </a:r>
          </a:p>
        </p:txBody>
      </p:sp>
      <p:grpSp>
        <p:nvGrpSpPr>
          <p:cNvPr id="9" name="Group 8">
            <a:extLst>
              <a:ext uri="{FF2B5EF4-FFF2-40B4-BE49-F238E27FC236}">
                <a16:creationId xmlns:a16="http://schemas.microsoft.com/office/drawing/2014/main" id="{674C2BB2-BE67-D945-8878-F6CFFC41A3A2}"/>
              </a:ext>
            </a:extLst>
          </p:cNvPr>
          <p:cNvGrpSpPr/>
          <p:nvPr/>
        </p:nvGrpSpPr>
        <p:grpSpPr>
          <a:xfrm>
            <a:off x="4285577" y="2133600"/>
            <a:ext cx="3833041" cy="1447800"/>
            <a:chOff x="2929286" y="3124200"/>
            <a:chExt cx="3194094" cy="1219200"/>
          </a:xfrm>
        </p:grpSpPr>
        <p:pic>
          <p:nvPicPr>
            <p:cNvPr id="3" name="Picture 2">
              <a:extLst>
                <a:ext uri="{FF2B5EF4-FFF2-40B4-BE49-F238E27FC236}">
                  <a16:creationId xmlns:a16="http://schemas.microsoft.com/office/drawing/2014/main" id="{E1217516-39B6-E046-8519-678BF6B92FEC}"/>
                </a:ext>
              </a:extLst>
            </p:cNvPr>
            <p:cNvPicPr>
              <a:picLocks noChangeAspect="1"/>
            </p:cNvPicPr>
            <p:nvPr/>
          </p:nvPicPr>
          <p:blipFill>
            <a:blip r:embed="rId3"/>
            <a:stretch>
              <a:fillRect/>
            </a:stretch>
          </p:blipFill>
          <p:spPr>
            <a:xfrm>
              <a:off x="3222485" y="3124200"/>
              <a:ext cx="2340115" cy="1219200"/>
            </a:xfrm>
            <a:prstGeom prst="rect">
              <a:avLst/>
            </a:prstGeom>
          </p:spPr>
        </p:pic>
        <p:sp>
          <p:nvSpPr>
            <p:cNvPr id="4" name="TextBox 3">
              <a:extLst>
                <a:ext uri="{FF2B5EF4-FFF2-40B4-BE49-F238E27FC236}">
                  <a16:creationId xmlns:a16="http://schemas.microsoft.com/office/drawing/2014/main" id="{28E126F3-02A1-B848-9C48-40A1260A5D86}"/>
                </a:ext>
              </a:extLst>
            </p:cNvPr>
            <p:cNvSpPr txBox="1"/>
            <p:nvPr/>
          </p:nvSpPr>
          <p:spPr>
            <a:xfrm>
              <a:off x="2929286" y="3472190"/>
              <a:ext cx="423514" cy="523220"/>
            </a:xfrm>
            <a:prstGeom prst="rect">
              <a:avLst/>
            </a:prstGeom>
            <a:noFill/>
          </p:spPr>
          <p:txBody>
            <a:bodyPr wrap="none" rtlCol="0">
              <a:spAutoFit/>
            </a:bodyPr>
            <a:lstStyle/>
            <a:p>
              <a:r>
                <a:rPr lang="en-US" sz="2800" i="1" dirty="0">
                  <a:latin typeface="+mn-lt"/>
                </a:rPr>
                <a:t>A</a:t>
              </a:r>
            </a:p>
          </p:txBody>
        </p:sp>
        <p:sp>
          <p:nvSpPr>
            <p:cNvPr id="13" name="TextBox 12">
              <a:extLst>
                <a:ext uri="{FF2B5EF4-FFF2-40B4-BE49-F238E27FC236}">
                  <a16:creationId xmlns:a16="http://schemas.microsoft.com/office/drawing/2014/main" id="{8224CEBC-65EB-594E-B925-0F499462189F}"/>
                </a:ext>
              </a:extLst>
            </p:cNvPr>
            <p:cNvSpPr txBox="1"/>
            <p:nvPr/>
          </p:nvSpPr>
          <p:spPr>
            <a:xfrm>
              <a:off x="5477049" y="3472190"/>
              <a:ext cx="646331" cy="523220"/>
            </a:xfrm>
            <a:prstGeom prst="rect">
              <a:avLst/>
            </a:prstGeom>
            <a:noFill/>
          </p:spPr>
          <p:txBody>
            <a:bodyPr wrap="none" rtlCol="0">
              <a:spAutoFit/>
            </a:bodyPr>
            <a:lstStyle/>
            <a:p>
              <a:r>
                <a:rPr lang="en-US" sz="2800" i="1" dirty="0"/>
                <a:t>A</a:t>
              </a:r>
              <a:r>
                <a:rPr lang="en-US" sz="3600" i="1" baseline="-25000" dirty="0">
                  <a:latin typeface="+mn-lt"/>
                </a:rPr>
                <a:t>D</a:t>
              </a:r>
            </a:p>
          </p:txBody>
        </p: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BA97144-9E57-064F-A107-059AF83E5F2E}"/>
                  </a:ext>
                </a:extLst>
              </p:cNvPr>
              <p:cNvSpPr txBox="1"/>
              <p:nvPr/>
            </p:nvSpPr>
            <p:spPr>
              <a:xfrm>
                <a:off x="5581454" y="2658272"/>
                <a:ext cx="943976" cy="35201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𝜖</m:t>
                          </m:r>
                          <m:r>
                            <a:rPr lang="en-US" sz="2000" i="1">
                              <a:latin typeface="Cambria Math" panose="02040503050406030204" pitchFamily="18" charset="0"/>
                              <a:ea typeface="Cambria Math" panose="02040503050406030204" pitchFamily="18" charset="0"/>
                            </a:rPr>
                            <m:t>𝐹</m:t>
                          </m:r>
                        </m:e>
                        <m:sub>
                          <m:r>
                            <a:rPr lang="en-US" sz="2000" i="1">
                              <a:latin typeface="Cambria Math" panose="02040503050406030204" pitchFamily="18" charset="0"/>
                              <a:ea typeface="Cambria Math" panose="02040503050406030204" pitchFamily="18" charset="0"/>
                            </a:rPr>
                            <m:t>𝜇𝜈</m:t>
                          </m:r>
                        </m:sub>
                      </m:sSub>
                      <m:sSubSup>
                        <m:sSubSupPr>
                          <m:ctrlPr>
                            <a:rPr lang="en-US" sz="2000" i="1">
                              <a:latin typeface="Cambria Math" panose="02040503050406030204" pitchFamily="18" charset="0"/>
                              <a:ea typeface="Cambria Math" panose="02040503050406030204" pitchFamily="18" charset="0"/>
                            </a:rPr>
                          </m:ctrlPr>
                        </m:sSubSupPr>
                        <m:e>
                          <m:r>
                            <a:rPr lang="en-US" sz="2000" i="1">
                              <a:latin typeface="Cambria Math" panose="02040503050406030204" pitchFamily="18" charset="0"/>
                              <a:ea typeface="Cambria Math" panose="02040503050406030204" pitchFamily="18" charset="0"/>
                            </a:rPr>
                            <m:t>𝐹</m:t>
                          </m:r>
                        </m:e>
                        <m:sub>
                          <m:r>
                            <a:rPr lang="en-US" sz="2000" i="1">
                              <a:latin typeface="Cambria Math" panose="02040503050406030204" pitchFamily="18" charset="0"/>
                              <a:ea typeface="Cambria Math" panose="02040503050406030204" pitchFamily="18" charset="0"/>
                            </a:rPr>
                            <m:t>𝐷</m:t>
                          </m:r>
                        </m:sub>
                        <m:sup>
                          <m:r>
                            <a:rPr lang="en-US" sz="2000" i="1">
                              <a:latin typeface="Cambria Math" panose="02040503050406030204" pitchFamily="18" charset="0"/>
                              <a:ea typeface="Cambria Math" panose="02040503050406030204" pitchFamily="18" charset="0"/>
                            </a:rPr>
                            <m:t>𝜇𝜈</m:t>
                          </m:r>
                        </m:sup>
                      </m:sSubSup>
                    </m:oMath>
                  </m:oMathPara>
                </a14:m>
                <a:endParaRPr lang="en-US" sz="2000" dirty="0"/>
              </a:p>
            </p:txBody>
          </p:sp>
        </mc:Choice>
        <mc:Fallback xmlns="">
          <p:sp>
            <p:nvSpPr>
              <p:cNvPr id="5" name="TextBox 4">
                <a:extLst>
                  <a:ext uri="{FF2B5EF4-FFF2-40B4-BE49-F238E27FC236}">
                    <a16:creationId xmlns:a16="http://schemas.microsoft.com/office/drawing/2014/main" id="{5BA97144-9E57-064F-A107-059AF83E5F2E}"/>
                  </a:ext>
                </a:extLst>
              </p:cNvPr>
              <p:cNvSpPr txBox="1">
                <a:spLocks noRot="1" noChangeAspect="1" noMove="1" noResize="1" noEditPoints="1" noAdjustHandles="1" noChangeArrowheads="1" noChangeShapeType="1" noTextEdit="1"/>
              </p:cNvSpPr>
              <p:nvPr/>
            </p:nvSpPr>
            <p:spPr>
              <a:xfrm>
                <a:off x="5581454" y="2658272"/>
                <a:ext cx="943976" cy="352019"/>
              </a:xfrm>
              <a:prstGeom prst="rect">
                <a:avLst/>
              </a:prstGeom>
              <a:blipFill>
                <a:blip r:embed="rId4"/>
                <a:stretch>
                  <a:fillRect l="-5333" r="-1333" b="-17241"/>
                </a:stretch>
              </a:blipFill>
            </p:spPr>
            <p:txBody>
              <a:bodyPr/>
              <a:lstStyle/>
              <a:p>
                <a:r>
                  <a:rPr lang="en-US">
                    <a:noFill/>
                  </a:rPr>
                  <a:t> </a:t>
                </a:r>
              </a:p>
            </p:txBody>
          </p:sp>
        </mc:Fallback>
      </mc:AlternateContent>
    </p:spTree>
    <p:extLst>
      <p:ext uri="{BB962C8B-B14F-4D97-AF65-F5344CB8AC3E}">
        <p14:creationId xmlns:p14="http://schemas.microsoft.com/office/powerpoint/2010/main" val="4257721891"/>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615CF-DE8D-46A5-85FA-E2B545FB632E}"/>
              </a:ext>
            </a:extLst>
          </p:cNvPr>
          <p:cNvSpPr>
            <a:spLocks noGrp="1"/>
          </p:cNvSpPr>
          <p:nvPr>
            <p:ph type="title"/>
          </p:nvPr>
        </p:nvSpPr>
        <p:spPr>
          <a:xfrm>
            <a:off x="2819400" y="244476"/>
            <a:ext cx="6858000" cy="441325"/>
          </a:xfrm>
        </p:spPr>
        <p:txBody>
          <a:bodyPr>
            <a:noAutofit/>
          </a:bodyPr>
          <a:lstStyle/>
          <a:p>
            <a:r>
              <a:rPr lang="en-GB" sz="2800" dirty="0"/>
              <a:t>DARK PHOTON SEARCH</a:t>
            </a:r>
          </a:p>
        </p:txBody>
      </p:sp>
      <p:sp>
        <p:nvSpPr>
          <p:cNvPr id="6" name="Content Placeholder 2">
            <a:extLst>
              <a:ext uri="{FF2B5EF4-FFF2-40B4-BE49-F238E27FC236}">
                <a16:creationId xmlns:a16="http://schemas.microsoft.com/office/drawing/2014/main" id="{A543F802-8ADE-4362-ABCB-3AC281B917C8}"/>
              </a:ext>
            </a:extLst>
          </p:cNvPr>
          <p:cNvSpPr txBox="1">
            <a:spLocks/>
          </p:cNvSpPr>
          <p:nvPr/>
        </p:nvSpPr>
        <p:spPr bwMode="auto">
          <a:xfrm>
            <a:off x="152400" y="876302"/>
            <a:ext cx="7391400" cy="5829298"/>
          </a:xfrm>
          <a:prstGeom prst="rect">
            <a:avLst/>
          </a:prstGeom>
          <a:noFill/>
          <a:ln>
            <a:noFill/>
          </a:ln>
          <a:extLst>
            <a:ext uri="{909E8E84-426E-40dd-AFC4-6F175D3DCCD1}">
              <a14:hiddenFill xmlns="" xmlns:a14="http://schemas.microsoft.com/office/drawing/2010/main" xmlns:mc="http://schemas.openxmlformats.org/markup-compatibility/2006">
                <a:solidFill>
                  <a:srgbClr val="FFFFFF"/>
                </a:solidFill>
              </a14:hiddenFill>
            </a:ext>
            <a:ext uri="{91240B29-F687-4f45-9708-019B960494DF}">
              <a14:hiddenLine xmlns="" xmlns:a14="http://schemas.microsoft.com/office/drawing/2010/main" xmlns:mc="http://schemas.openxmlformats.org/markup-compatibility/2006" w="9525">
                <a:solidFill>
                  <a:srgbClr val="000000"/>
                </a:solidFill>
                <a:miter lim="800000"/>
                <a:headEnd/>
                <a:tailEnd/>
              </a14:hiddenLine>
            </a:ext>
            <a:ext uri="{FAA26D3D-D897-4be2-8F04-BA451C77F1D7}">
              <ma14:placeholderFlag xmlns="" xmlns:ma14="http://schemas.microsoft.com/office/mac/drawingml/2011/main" xmlns:a14="http://schemas.microsoft.com/office/drawing/2010/main" xmlns:mc="http://schemas.openxmlformats.org/markup-compatibility/2006"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In 2023, we unblinded the 2022 data.  No events were seen, and FASER set limits on previously unexplored parameter space. </a:t>
            </a:r>
          </a:p>
          <a:p>
            <a:pPr lvl="1"/>
            <a:r>
              <a:rPr lang="en-US" sz="1800" dirty="0"/>
              <a:t>First new probe of the parameter space favored by dark matter relic density arguments from low coupling since the 1990’s.  </a:t>
            </a:r>
          </a:p>
          <a:p>
            <a:pPr lvl="1"/>
            <a:r>
              <a:rPr lang="en-US" sz="1800" dirty="0"/>
              <a:t>Started probing new parameter space on Day 1. </a:t>
            </a:r>
          </a:p>
          <a:p>
            <a:pPr lvl="1"/>
            <a:r>
              <a:rPr lang="en-US" sz="1800" dirty="0"/>
              <a:t>In this region of parameter space, ended up ~100 times more sensitive than previous experiments</a:t>
            </a:r>
          </a:p>
          <a:p>
            <a:pPr lvl="1"/>
            <a:endParaRPr lang="en-US" sz="1600" dirty="0"/>
          </a:p>
          <a:p>
            <a:endParaRPr lang="en-US" sz="800" dirty="0"/>
          </a:p>
          <a:p>
            <a:r>
              <a:rPr lang="en-US" sz="2000" dirty="0"/>
              <a:t>In 2026, in another blind analysis based on 2022-24 data, again no events were seen.</a:t>
            </a:r>
          </a:p>
          <a:p>
            <a:pPr lvl="1"/>
            <a:r>
              <a:rPr lang="en-US" sz="1800" dirty="0"/>
              <a:t>~6x the amount of data.</a:t>
            </a:r>
          </a:p>
          <a:p>
            <a:pPr lvl="1"/>
            <a:r>
              <a:rPr lang="en-US" sz="1800" dirty="0"/>
              <a:t>~3x more powerful analysis (more general signatures).</a:t>
            </a:r>
          </a:p>
          <a:p>
            <a:pPr marL="0" indent="0">
              <a:buNone/>
            </a:pPr>
            <a:endParaRPr lang="en-US" sz="1000" dirty="0"/>
          </a:p>
          <a:p>
            <a:pPr marL="0" indent="0">
              <a:buNone/>
            </a:pPr>
            <a:endParaRPr lang="en-US" sz="1000" dirty="0"/>
          </a:p>
          <a:p>
            <a:r>
              <a:rPr lang="en-US" sz="2000" dirty="0"/>
              <a:t>Prospects for the future</a:t>
            </a:r>
          </a:p>
          <a:p>
            <a:pPr lvl="1"/>
            <a:r>
              <a:rPr lang="en-US" sz="1800" dirty="0"/>
              <a:t>The analyses have been essentially background-free.</a:t>
            </a:r>
          </a:p>
          <a:p>
            <a:pPr lvl="1"/>
            <a:r>
              <a:rPr lang="en-US" sz="1800" dirty="0"/>
              <a:t>~20x more data expected at the LHC.</a:t>
            </a:r>
          </a:p>
          <a:p>
            <a:pPr marL="457200" lvl="1" indent="0">
              <a:buNone/>
            </a:pPr>
            <a:endParaRPr lang="en-GB" dirty="0"/>
          </a:p>
        </p:txBody>
      </p:sp>
      <p:pic>
        <p:nvPicPr>
          <p:cNvPr id="8" name="Picture 7">
            <a:extLst>
              <a:ext uri="{FF2B5EF4-FFF2-40B4-BE49-F238E27FC236}">
                <a16:creationId xmlns:a16="http://schemas.microsoft.com/office/drawing/2014/main" id="{4FA99ED0-EFDD-547B-B7D8-9EC48B443C64}"/>
              </a:ext>
            </a:extLst>
          </p:cNvPr>
          <p:cNvPicPr>
            <a:picLocks noChangeAspect="1"/>
          </p:cNvPicPr>
          <p:nvPr/>
        </p:nvPicPr>
        <p:blipFill>
          <a:blip r:embed="rId2"/>
          <a:stretch>
            <a:fillRect/>
          </a:stretch>
        </p:blipFill>
        <p:spPr>
          <a:xfrm rot="5400000">
            <a:off x="8288949" y="245452"/>
            <a:ext cx="2637599" cy="3975496"/>
          </a:xfrm>
          <a:prstGeom prst="rect">
            <a:avLst/>
          </a:prstGeom>
        </p:spPr>
      </p:pic>
      <p:sp>
        <p:nvSpPr>
          <p:cNvPr id="16" name="TextBox 15">
            <a:extLst>
              <a:ext uri="{FF2B5EF4-FFF2-40B4-BE49-F238E27FC236}">
                <a16:creationId xmlns:a16="http://schemas.microsoft.com/office/drawing/2014/main" id="{30C54A25-3D83-5CD1-DF86-8EB7AA0BD828}"/>
              </a:ext>
            </a:extLst>
          </p:cNvPr>
          <p:cNvSpPr txBox="1"/>
          <p:nvPr/>
        </p:nvSpPr>
        <p:spPr>
          <a:xfrm>
            <a:off x="7543800" y="990600"/>
            <a:ext cx="990600" cy="553998"/>
          </a:xfrm>
          <a:prstGeom prst="rect">
            <a:avLst/>
          </a:prstGeom>
          <a:noFill/>
        </p:spPr>
        <p:txBody>
          <a:bodyPr wrap="square" rtlCol="0">
            <a:spAutoFit/>
          </a:bodyPr>
          <a:lstStyle/>
          <a:p>
            <a:r>
              <a:rPr lang="en-US" sz="1000" dirty="0">
                <a:solidFill>
                  <a:schemeClr val="tx1">
                    <a:lumMod val="50000"/>
                    <a:lumOff val="50000"/>
                  </a:schemeClr>
                </a:solidFill>
              </a:rPr>
              <a:t>Existing bounds from </a:t>
            </a:r>
            <a:r>
              <a:rPr lang="en-US" sz="1000" dirty="0" err="1">
                <a:solidFill>
                  <a:schemeClr val="tx1">
                    <a:lumMod val="50000"/>
                    <a:lumOff val="50000"/>
                  </a:schemeClr>
                </a:solidFill>
              </a:rPr>
              <a:t>DarkCast</a:t>
            </a:r>
            <a:endParaRPr lang="en-US" sz="1000" dirty="0">
              <a:solidFill>
                <a:schemeClr val="tx1">
                  <a:lumMod val="50000"/>
                  <a:lumOff val="50000"/>
                </a:schemeClr>
              </a:solidFill>
            </a:endParaRPr>
          </a:p>
        </p:txBody>
      </p:sp>
      <p:sp>
        <p:nvSpPr>
          <p:cNvPr id="3" name="TextBox 2">
            <a:extLst>
              <a:ext uri="{FF2B5EF4-FFF2-40B4-BE49-F238E27FC236}">
                <a16:creationId xmlns:a16="http://schemas.microsoft.com/office/drawing/2014/main" id="{A12AB4C5-DC4B-4707-0DAB-6770DCEBB919}"/>
              </a:ext>
            </a:extLst>
          </p:cNvPr>
          <p:cNvSpPr txBox="1"/>
          <p:nvPr/>
        </p:nvSpPr>
        <p:spPr>
          <a:xfrm>
            <a:off x="3680442" y="3429000"/>
            <a:ext cx="3412857" cy="307777"/>
          </a:xfrm>
          <a:prstGeom prst="rect">
            <a:avLst/>
          </a:prstGeom>
          <a:noFill/>
        </p:spPr>
        <p:txBody>
          <a:bodyPr wrap="none" rtlCol="0">
            <a:spAutoFit/>
          </a:bodyPr>
          <a:lstStyle/>
          <a:p>
            <a:r>
              <a:rPr lang="en-US" sz="1400" dirty="0">
                <a:latin typeface="+mn-lt"/>
              </a:rPr>
              <a:t>FASER</a:t>
            </a:r>
            <a:r>
              <a:rPr lang="en-US" sz="1400" dirty="0"/>
              <a:t> Collaboration (</a:t>
            </a:r>
            <a:r>
              <a:rPr lang="en-US" sz="1400" dirty="0">
                <a:solidFill>
                  <a:srgbClr val="0050B3"/>
                </a:solidFill>
                <a:latin typeface="-apple-system"/>
                <a:hlinkClick r:id="rId3"/>
              </a:rPr>
              <a:t>2308.05587</a:t>
            </a:r>
            <a:r>
              <a:rPr lang="en-US" sz="1400" dirty="0"/>
              <a:t>, PLB)</a:t>
            </a:r>
          </a:p>
        </p:txBody>
      </p:sp>
      <p:pic>
        <p:nvPicPr>
          <p:cNvPr id="5" name="Picture 4">
            <a:extLst>
              <a:ext uri="{FF2B5EF4-FFF2-40B4-BE49-F238E27FC236}">
                <a16:creationId xmlns:a16="http://schemas.microsoft.com/office/drawing/2014/main" id="{4C59C3A2-EE28-C6BE-3C42-50200E67239D}"/>
              </a:ext>
            </a:extLst>
          </p:cNvPr>
          <p:cNvPicPr>
            <a:picLocks noChangeAspect="1"/>
          </p:cNvPicPr>
          <p:nvPr/>
        </p:nvPicPr>
        <p:blipFill>
          <a:blip r:embed="rId4"/>
          <a:stretch>
            <a:fillRect/>
          </a:stretch>
        </p:blipFill>
        <p:spPr>
          <a:xfrm>
            <a:off x="7620000" y="3657600"/>
            <a:ext cx="3975497" cy="2935842"/>
          </a:xfrm>
          <a:prstGeom prst="rect">
            <a:avLst/>
          </a:prstGeom>
        </p:spPr>
      </p:pic>
      <p:sp>
        <p:nvSpPr>
          <p:cNvPr id="7" name="TextBox 6">
            <a:extLst>
              <a:ext uri="{FF2B5EF4-FFF2-40B4-BE49-F238E27FC236}">
                <a16:creationId xmlns:a16="http://schemas.microsoft.com/office/drawing/2014/main" id="{EBFD6A3D-E06C-ADF2-BC0E-A49B4C76DDBB}"/>
              </a:ext>
            </a:extLst>
          </p:cNvPr>
          <p:cNvSpPr txBox="1"/>
          <p:nvPr/>
        </p:nvSpPr>
        <p:spPr>
          <a:xfrm>
            <a:off x="2417986" y="5210737"/>
            <a:ext cx="4704621" cy="307777"/>
          </a:xfrm>
          <a:prstGeom prst="rect">
            <a:avLst/>
          </a:prstGeom>
          <a:noFill/>
        </p:spPr>
        <p:txBody>
          <a:bodyPr wrap="none" rtlCol="0">
            <a:spAutoFit/>
          </a:bodyPr>
          <a:lstStyle/>
          <a:p>
            <a:r>
              <a:rPr lang="en-US" sz="1400" dirty="0">
                <a:latin typeface="+mn-lt"/>
              </a:rPr>
              <a:t>FASER Collaboration (</a:t>
            </a:r>
            <a:r>
              <a:rPr lang="en-US" sz="1400" dirty="0">
                <a:latin typeface="+mn-lt"/>
                <a:hlinkClick r:id="rId5"/>
              </a:rPr>
              <a:t>CERN-FASER-CONF-2026-001</a:t>
            </a:r>
            <a:r>
              <a:rPr lang="en-US" sz="1400" dirty="0">
                <a:latin typeface="+mn-lt"/>
              </a:rPr>
              <a:t>)</a:t>
            </a:r>
          </a:p>
        </p:txBody>
      </p:sp>
    </p:spTree>
    <p:extLst>
      <p:ext uri="{BB962C8B-B14F-4D97-AF65-F5344CB8AC3E}">
        <p14:creationId xmlns:p14="http://schemas.microsoft.com/office/powerpoint/2010/main" val="1484794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E2B90-1107-A9DC-D9DE-D6EB0CF9996D}"/>
            </a:ext>
          </a:extLst>
        </p:cNvPr>
        <p:cNvGrpSpPr/>
        <p:nvPr/>
      </p:nvGrpSpPr>
      <p:grpSpPr>
        <a:xfrm>
          <a:off x="0" y="0"/>
          <a:ext cx="0" cy="0"/>
          <a:chOff x="0" y="0"/>
          <a:chExt cx="0" cy="0"/>
        </a:xfrm>
      </p:grpSpPr>
      <p:sp>
        <p:nvSpPr>
          <p:cNvPr id="3074" name="Title 1">
            <a:extLst>
              <a:ext uri="{FF2B5EF4-FFF2-40B4-BE49-F238E27FC236}">
                <a16:creationId xmlns:a16="http://schemas.microsoft.com/office/drawing/2014/main" id="{7D553E55-1C10-9CFF-5C32-004C8B89CCE0}"/>
              </a:ext>
            </a:extLst>
          </p:cNvPr>
          <p:cNvSpPr>
            <a:spLocks noGrp="1"/>
          </p:cNvSpPr>
          <p:nvPr>
            <p:ph type="title"/>
          </p:nvPr>
        </p:nvSpPr>
        <p:spPr>
          <a:xfrm>
            <a:off x="1524000" y="228986"/>
            <a:ext cx="9144000" cy="441325"/>
          </a:xfrm>
        </p:spPr>
        <p:txBody>
          <a:bodyPr/>
          <a:lstStyle/>
          <a:p>
            <a:r>
              <a:rPr lang="en-US" dirty="0">
                <a:latin typeface="Arial" charset="0"/>
              </a:rPr>
              <a:t>QUIRK SEARCH</a:t>
            </a:r>
          </a:p>
        </p:txBody>
      </p:sp>
      <p:sp>
        <p:nvSpPr>
          <p:cNvPr id="16" name="Rectangle 3">
            <a:extLst>
              <a:ext uri="{FF2B5EF4-FFF2-40B4-BE49-F238E27FC236}">
                <a16:creationId xmlns:a16="http://schemas.microsoft.com/office/drawing/2014/main" id="{9800B37C-2F39-1414-4857-CC73291C02E2}"/>
              </a:ext>
            </a:extLst>
          </p:cNvPr>
          <p:cNvSpPr txBox="1">
            <a:spLocks noChangeArrowheads="1"/>
          </p:cNvSpPr>
          <p:nvPr/>
        </p:nvSpPr>
        <p:spPr bwMode="auto">
          <a:xfrm>
            <a:off x="306551" y="871057"/>
            <a:ext cx="11428249" cy="881543"/>
          </a:xfrm>
          <a:prstGeom prst="rect">
            <a:avLst/>
          </a:prstGeom>
          <a:noFill/>
          <a:ln>
            <a:noFill/>
          </a:ln>
          <a:extLst>
            <a:ext uri="{909E8E84-426E-40dd-AFC4-6F175D3DCCD1}">
              <a14:hiddenFill xmlns="" xmlns:a14="http://schemas.microsoft.com/office/drawing/2010/main" xmlns:mc="http://schemas.openxmlformats.org/markup-compatibility/2006">
                <a:solidFill>
                  <a:srgbClr val="FFFFFF"/>
                </a:solidFill>
              </a14:hiddenFill>
            </a:ext>
            <a:ext uri="{91240B29-F687-4f45-9708-019B960494DF}">
              <a14:hiddenLine xmlns="" xmlns:a14="http://schemas.microsoft.com/office/drawing/2010/main" xmlns:mc="http://schemas.openxmlformats.org/markup-compatibility/2006" w="9525">
                <a:solidFill>
                  <a:srgbClr val="000000"/>
                </a:solidFill>
                <a:miter lim="800000"/>
                <a:headEnd/>
                <a:tailEnd/>
              </a14:hiddenLine>
            </a:ext>
            <a:ext uri="{FAA26D3D-D897-4be2-8F04-BA451C77F1D7}">
              <ma14:placeholderFlag xmlns="" xmlns:ma14="http://schemas.microsoft.com/office/mac/drawingml/2011/main" xmlns:a14="http://schemas.microsoft.com/office/drawing/2010/main" xmlns:mc="http://schemas.openxmlformats.org/markup-compatibility/2006"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What if the dark sector does not have electromagnetism, but instead has particles bound together by a strong force, similar to QCD?  Can get bizarre new particles: </a:t>
            </a:r>
            <a:r>
              <a:rPr lang="en-US" sz="2000" dirty="0">
                <a:solidFill>
                  <a:srgbClr val="FF0000"/>
                </a:solidFill>
              </a:rPr>
              <a:t>quirks</a:t>
            </a:r>
            <a:r>
              <a:rPr lang="en-US" sz="2000" dirty="0"/>
              <a:t>.</a:t>
            </a:r>
          </a:p>
          <a:p>
            <a:pPr marL="0" indent="0">
              <a:buNone/>
            </a:pPr>
            <a:endParaRPr lang="en-US" sz="1200" dirty="0"/>
          </a:p>
          <a:p>
            <a:endParaRPr lang="en-US" sz="2000" dirty="0"/>
          </a:p>
        </p:txBody>
      </p:sp>
      <p:pic>
        <p:nvPicPr>
          <p:cNvPr id="5" name="Picture 4">
            <a:extLst>
              <a:ext uri="{FF2B5EF4-FFF2-40B4-BE49-F238E27FC236}">
                <a16:creationId xmlns:a16="http://schemas.microsoft.com/office/drawing/2014/main" id="{2B0F7D29-6A49-9230-81CF-A7DAF0923A20}"/>
              </a:ext>
            </a:extLst>
          </p:cNvPr>
          <p:cNvPicPr>
            <a:picLocks noChangeAspect="1"/>
          </p:cNvPicPr>
          <p:nvPr/>
        </p:nvPicPr>
        <p:blipFill>
          <a:blip r:embed="rId2"/>
          <a:stretch>
            <a:fillRect/>
          </a:stretch>
        </p:blipFill>
        <p:spPr>
          <a:xfrm>
            <a:off x="7840012" y="3875005"/>
            <a:ext cx="3500089" cy="2491625"/>
          </a:xfrm>
          <a:prstGeom prst="rect">
            <a:avLst/>
          </a:prstGeom>
        </p:spPr>
      </p:pic>
      <p:sp>
        <p:nvSpPr>
          <p:cNvPr id="10" name="TextBox 9">
            <a:extLst>
              <a:ext uri="{FF2B5EF4-FFF2-40B4-BE49-F238E27FC236}">
                <a16:creationId xmlns:a16="http://schemas.microsoft.com/office/drawing/2014/main" id="{8BAFB5B4-B4A7-208A-C0DD-D98BB23D9E6D}"/>
              </a:ext>
            </a:extLst>
          </p:cNvPr>
          <p:cNvSpPr txBox="1"/>
          <p:nvPr/>
        </p:nvSpPr>
        <p:spPr>
          <a:xfrm>
            <a:off x="9872037" y="1539782"/>
            <a:ext cx="1606530" cy="307777"/>
          </a:xfrm>
          <a:prstGeom prst="rect">
            <a:avLst/>
          </a:prstGeom>
          <a:noFill/>
        </p:spPr>
        <p:txBody>
          <a:bodyPr wrap="none" rtlCol="0">
            <a:spAutoFit/>
          </a:bodyPr>
          <a:lstStyle/>
          <a:p>
            <a:r>
              <a:rPr lang="en-US" sz="1400" dirty="0"/>
              <a:t>Kang, Luty (2008)</a:t>
            </a:r>
          </a:p>
        </p:txBody>
      </p:sp>
      <p:pic>
        <p:nvPicPr>
          <p:cNvPr id="3" name="Picture 2" descr="Diagram of a diagram&#10;&#10;AI-generated content may be incorrect.">
            <a:extLst>
              <a:ext uri="{FF2B5EF4-FFF2-40B4-BE49-F238E27FC236}">
                <a16:creationId xmlns:a16="http://schemas.microsoft.com/office/drawing/2014/main" id="{562830CB-5362-AE23-84C0-90BACADAD55B}"/>
              </a:ext>
            </a:extLst>
          </p:cNvPr>
          <p:cNvPicPr>
            <a:picLocks noChangeAspect="1"/>
          </p:cNvPicPr>
          <p:nvPr/>
        </p:nvPicPr>
        <p:blipFill>
          <a:blip r:embed="rId3"/>
          <a:stretch>
            <a:fillRect/>
          </a:stretch>
        </p:blipFill>
        <p:spPr>
          <a:xfrm>
            <a:off x="4114800" y="1828800"/>
            <a:ext cx="7772400" cy="1547227"/>
          </a:xfrm>
          <a:prstGeom prst="rect">
            <a:avLst/>
          </a:prstGeom>
        </p:spPr>
      </p:pic>
      <mc:AlternateContent xmlns:mc="http://schemas.openxmlformats.org/markup-compatibility/2006" xmlns:a14="http://schemas.microsoft.com/office/drawing/2010/main">
        <mc:Choice Requires="a14">
          <p:sp>
            <p:nvSpPr>
              <p:cNvPr id="7" name="Rectangle 3">
                <a:extLst>
                  <a:ext uri="{FF2B5EF4-FFF2-40B4-BE49-F238E27FC236}">
                    <a16:creationId xmlns:a16="http://schemas.microsoft.com/office/drawing/2014/main" id="{E78CC1BF-C3AE-20CF-92CC-AC3674984853}"/>
                  </a:ext>
                </a:extLst>
              </p:cNvPr>
              <p:cNvSpPr txBox="1">
                <a:spLocks noChangeArrowheads="1"/>
              </p:cNvSpPr>
              <p:nvPr/>
            </p:nvSpPr>
            <p:spPr bwMode="auto">
              <a:xfrm>
                <a:off x="306550" y="1752600"/>
                <a:ext cx="3814803" cy="1607861"/>
              </a:xfrm>
              <a:prstGeom prst="rect">
                <a:avLst/>
              </a:prstGeom>
              <a:noFill/>
              <a:ln>
                <a:noFill/>
              </a:ln>
              <a:extLst>
                <a:ext uri="{909E8E84-426E-40dd-AFC4-6F175D3DCCD1}">
                  <a14:hiddenFill xmlns="">
                    <a:solidFill>
                      <a:srgbClr val="FFFFFF"/>
                    </a:solidFill>
                  </a14:hiddenFill>
                </a:ext>
                <a:ext uri="{91240B29-F687-4f45-9708-019B960494DF}">
                  <a14:hiddenLine xmlns=""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Quirks are particles with dark QCD interactions and</a:t>
                </a:r>
              </a:p>
              <a:p>
                <a:pPr lvl="1"/>
                <a:r>
                  <a:rPr lang="en-US" sz="1800" dirty="0"/>
                  <a:t>Mass </a:t>
                </a:r>
                <a14:m>
                  <m:oMath xmlns:m="http://schemas.openxmlformats.org/officeDocument/2006/math">
                    <m:r>
                      <a:rPr lang="en-US" sz="1800" i="1" dirty="0">
                        <a:latin typeface="Cambria Math" panose="02040503050406030204" pitchFamily="18" charset="0"/>
                      </a:rPr>
                      <m:t>𝑚</m:t>
                    </m:r>
                    <m:r>
                      <a:rPr lang="en-US" sz="1800" b="0" i="1" dirty="0" smtClean="0">
                        <a:latin typeface="Cambria Math" panose="02040503050406030204" pitchFamily="18" charset="0"/>
                      </a:rPr>
                      <m:t> </m:t>
                    </m:r>
                    <m:r>
                      <a:rPr lang="en-US" sz="1800" i="1">
                        <a:latin typeface="Cambria Math" panose="02040503050406030204" pitchFamily="18" charset="0"/>
                      </a:rPr>
                      <m:t>~</m:t>
                    </m:r>
                    <m:r>
                      <a:rPr lang="en-US" sz="1800" b="0" i="1" smtClean="0">
                        <a:latin typeface="Cambria Math" panose="02040503050406030204" pitchFamily="18" charset="0"/>
                      </a:rPr>
                      <m:t> </m:t>
                    </m:r>
                  </m:oMath>
                </a14:m>
                <a:r>
                  <a:rPr lang="en-US" sz="1800" dirty="0"/>
                  <a:t>O(100) GeV. </a:t>
                </a:r>
              </a:p>
              <a:p>
                <a:pPr lvl="1"/>
                <a:r>
                  <a:rPr lang="en-US" sz="1800" dirty="0"/>
                  <a:t>Confining scale </a:t>
                </a:r>
                <a14:m>
                  <m:oMath xmlns:m="http://schemas.openxmlformats.org/officeDocument/2006/math">
                    <m:sSubSup>
                      <m:sSubSupPr>
                        <m:ctrlPr>
                          <a:rPr lang="en-US" sz="1800" i="1" smtClean="0">
                            <a:latin typeface="Cambria Math" panose="02040503050406030204" pitchFamily="18" charset="0"/>
                          </a:rPr>
                        </m:ctrlPr>
                      </m:sSubSupPr>
                      <m:e>
                        <m:r>
                          <m:rPr>
                            <m:sty m:val="p"/>
                          </m:rPr>
                          <a:rPr lang="el-GR" sz="1800" i="1">
                            <a:latin typeface="Cambria Math" panose="02040503050406030204" pitchFamily="18" charset="0"/>
                            <a:ea typeface="Cambria Math" panose="02040503050406030204" pitchFamily="18" charset="0"/>
                          </a:rPr>
                          <m:t>Λ</m:t>
                        </m:r>
                      </m:e>
                      <m:sub>
                        <m:r>
                          <m:rPr>
                            <m:sty m:val="p"/>
                          </m:rPr>
                          <a:rPr lang="en-US" sz="1800">
                            <a:latin typeface="Cambria Math" panose="02040503050406030204" pitchFamily="18" charset="0"/>
                          </a:rPr>
                          <m:t>QCD</m:t>
                        </m:r>
                      </m:sub>
                      <m:sup>
                        <m:r>
                          <m:rPr>
                            <m:sty m:val="p"/>
                          </m:rPr>
                          <a:rPr lang="en-US" sz="1800">
                            <a:latin typeface="Cambria Math" panose="02040503050406030204" pitchFamily="18" charset="0"/>
                          </a:rPr>
                          <m:t>dark</m:t>
                        </m:r>
                      </m:sup>
                    </m:sSubSup>
                    <m:r>
                      <a:rPr lang="en-US" sz="1800" i="1" dirty="0" smtClean="0">
                        <a:latin typeface="Cambria Math" panose="02040503050406030204" pitchFamily="18" charset="0"/>
                        <a:ea typeface="Cambria Math" panose="02040503050406030204" pitchFamily="18" charset="0"/>
                      </a:rPr>
                      <m:t>≪</m:t>
                    </m:r>
                    <m:r>
                      <a:rPr lang="en-US" sz="1800" b="0" i="1" dirty="0" smtClean="0">
                        <a:latin typeface="Cambria Math" panose="02040503050406030204" pitchFamily="18" charset="0"/>
                      </a:rPr>
                      <m:t>𝑚</m:t>
                    </m:r>
                  </m:oMath>
                </a14:m>
                <a:r>
                  <a:rPr lang="en-US" sz="1800" dirty="0"/>
                  <a:t>.</a:t>
                </a:r>
              </a:p>
              <a:p>
                <a:endParaRPr lang="en-US" sz="2000" dirty="0"/>
              </a:p>
            </p:txBody>
          </p:sp>
        </mc:Choice>
        <mc:Fallback xmlns="">
          <p:sp>
            <p:nvSpPr>
              <p:cNvPr id="7" name="Rectangle 3">
                <a:extLst>
                  <a:ext uri="{FF2B5EF4-FFF2-40B4-BE49-F238E27FC236}">
                    <a16:creationId xmlns:a16="http://schemas.microsoft.com/office/drawing/2014/main" id="{E78CC1BF-C3AE-20CF-92CC-AC3674984853}"/>
                  </a:ext>
                </a:extLst>
              </p:cNvPr>
              <p:cNvSpPr txBox="1">
                <a:spLocks noRot="1" noChangeAspect="1" noMove="1" noResize="1" noEditPoints="1" noAdjustHandles="1" noChangeArrowheads="1" noChangeShapeType="1" noTextEdit="1"/>
              </p:cNvSpPr>
              <p:nvPr/>
            </p:nvSpPr>
            <p:spPr bwMode="auto">
              <a:xfrm>
                <a:off x="306550" y="1752600"/>
                <a:ext cx="3814803" cy="1607861"/>
              </a:xfrm>
              <a:prstGeom prst="rect">
                <a:avLst/>
              </a:prstGeom>
              <a:blipFill>
                <a:blip r:embed="rId4"/>
                <a:stretch>
                  <a:fillRect l="-1329" t="-2362" r="-2990"/>
                </a:stretch>
              </a:bli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a14="http://schemas.microsoft.com/office/drawing/2010/main" val="1"/>
                </a:ext>
              </a:extLst>
            </p:spPr>
            <p:txBody>
              <a:bodyPr/>
              <a:lstStyle/>
              <a:p>
                <a:r>
                  <a:rPr lang="en-US">
                    <a:noFill/>
                  </a:rPr>
                  <a:t> </a:t>
                </a:r>
              </a:p>
            </p:txBody>
          </p:sp>
        </mc:Fallback>
      </mc:AlternateContent>
      <p:sp>
        <p:nvSpPr>
          <p:cNvPr id="14" name="TextBox 13">
            <a:extLst>
              <a:ext uri="{FF2B5EF4-FFF2-40B4-BE49-F238E27FC236}">
                <a16:creationId xmlns:a16="http://schemas.microsoft.com/office/drawing/2014/main" id="{F7D3A87E-687E-593E-89C2-075590DEDE2E}"/>
              </a:ext>
            </a:extLst>
          </p:cNvPr>
          <p:cNvSpPr txBox="1"/>
          <p:nvPr/>
        </p:nvSpPr>
        <p:spPr>
          <a:xfrm rot="5400000">
            <a:off x="10248598" y="4990798"/>
            <a:ext cx="2512226" cy="307777"/>
          </a:xfrm>
          <a:prstGeom prst="rect">
            <a:avLst/>
          </a:prstGeom>
          <a:noFill/>
        </p:spPr>
        <p:txBody>
          <a:bodyPr wrap="none" rtlCol="0">
            <a:spAutoFit/>
          </a:bodyPr>
          <a:lstStyle/>
          <a:p>
            <a:r>
              <a:rPr lang="en-US" sz="1400" dirty="0"/>
              <a:t>Feng, Li, Liao, Ni, Pei (2024) </a:t>
            </a:r>
          </a:p>
        </p:txBody>
      </p:sp>
      <p:sp>
        <p:nvSpPr>
          <p:cNvPr id="2" name="Rectangle 3">
            <a:extLst>
              <a:ext uri="{FF2B5EF4-FFF2-40B4-BE49-F238E27FC236}">
                <a16:creationId xmlns:a16="http://schemas.microsoft.com/office/drawing/2014/main" id="{DC1EE8A1-B949-155F-7AAA-13E59450AC50}"/>
              </a:ext>
            </a:extLst>
          </p:cNvPr>
          <p:cNvSpPr txBox="1">
            <a:spLocks noChangeArrowheads="1"/>
          </p:cNvSpPr>
          <p:nvPr/>
        </p:nvSpPr>
        <p:spPr bwMode="auto">
          <a:xfrm>
            <a:off x="306550" y="3497540"/>
            <a:ext cx="7465850" cy="2979460"/>
          </a:xfrm>
          <a:prstGeom prst="rect">
            <a:avLst/>
          </a:prstGeom>
          <a:noFill/>
          <a:ln>
            <a:noFill/>
          </a:ln>
          <a:extLst>
            <a:ext uri="{909E8E84-426E-40dd-AFC4-6F175D3DCCD1}">
              <a14:hiddenFill xmlns="" xmlns:a14="http://schemas.microsoft.com/office/drawing/2010/main" xmlns:mc="http://schemas.openxmlformats.org/markup-compatibility/2006">
                <a:solidFill>
                  <a:srgbClr val="FFFFFF"/>
                </a:solidFill>
              </a14:hiddenFill>
            </a:ext>
            <a:ext uri="{91240B29-F687-4f45-9708-019B960494DF}">
              <a14:hiddenLine xmlns="" xmlns:a14="http://schemas.microsoft.com/office/drawing/2010/main" xmlns:mc="http://schemas.openxmlformats.org/markup-compatibility/2006" w="9525">
                <a:solidFill>
                  <a:srgbClr val="000000"/>
                </a:solidFill>
                <a:miter lim="800000"/>
                <a:headEnd/>
                <a:tailEnd/>
              </a14:hiddenLine>
            </a:ext>
            <a:ext uri="{FAA26D3D-D897-4be2-8F04-BA451C77F1D7}">
              <ma14:placeholderFlag xmlns="" xmlns:ma14="http://schemas.microsoft.com/office/mac/drawingml/2011/main" xmlns:a14="http://schemas.microsoft.com/office/drawing/2010/main" xmlns:mc="http://schemas.openxmlformats.org/markup-compatibility/2006"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These particles cannot hadronized by popping pairs of particles out of the vacuum. Instead, they oscillate around their center of mass and propagate slowly in the forward direction.</a:t>
            </a:r>
          </a:p>
          <a:p>
            <a:endParaRPr lang="en-US" sz="1000" dirty="0"/>
          </a:p>
          <a:p>
            <a:r>
              <a:rPr lang="en-US" sz="2000" dirty="0"/>
              <a:t>By looking for 2 coincident tracks that are slow and delayed (out of time with bunch crossings), can discover quirks with masses well beyond current bounds.  Turns FASER’s liability (distance from ATLAS) into a virtue! Results coming soon (Eli Welch, UC Irvine student).</a:t>
            </a:r>
          </a:p>
          <a:p>
            <a:endParaRPr lang="en-US" sz="2000" dirty="0"/>
          </a:p>
          <a:p>
            <a:endParaRPr lang="en-US" sz="2000" dirty="0"/>
          </a:p>
        </p:txBody>
      </p:sp>
    </p:spTree>
    <p:extLst>
      <p:ext uri="{BB962C8B-B14F-4D97-AF65-F5344CB8AC3E}">
        <p14:creationId xmlns:p14="http://schemas.microsoft.com/office/powerpoint/2010/main" val="20135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615CF-DE8D-46A5-85FA-E2B545FB632E}"/>
              </a:ext>
            </a:extLst>
          </p:cNvPr>
          <p:cNvSpPr>
            <a:spLocks noGrp="1"/>
          </p:cNvSpPr>
          <p:nvPr>
            <p:ph type="title"/>
          </p:nvPr>
        </p:nvSpPr>
        <p:spPr>
          <a:xfrm>
            <a:off x="2819400" y="244476"/>
            <a:ext cx="6858000" cy="441325"/>
          </a:xfrm>
        </p:spPr>
        <p:txBody>
          <a:bodyPr>
            <a:noAutofit/>
          </a:bodyPr>
          <a:lstStyle/>
          <a:p>
            <a:r>
              <a:rPr lang="en-GB" sz="2800" dirty="0"/>
              <a:t>MORE NEW PARTICLE SEARCHES</a:t>
            </a:r>
          </a:p>
        </p:txBody>
      </p:sp>
      <p:sp>
        <p:nvSpPr>
          <p:cNvPr id="6" name="Content Placeholder 2">
            <a:extLst>
              <a:ext uri="{FF2B5EF4-FFF2-40B4-BE49-F238E27FC236}">
                <a16:creationId xmlns:a16="http://schemas.microsoft.com/office/drawing/2014/main" id="{A543F802-8ADE-4362-ABCB-3AC281B917C8}"/>
              </a:ext>
            </a:extLst>
          </p:cNvPr>
          <p:cNvSpPr txBox="1">
            <a:spLocks/>
          </p:cNvSpPr>
          <p:nvPr/>
        </p:nvSpPr>
        <p:spPr bwMode="auto">
          <a:xfrm>
            <a:off x="542052" y="838200"/>
            <a:ext cx="11192748" cy="10467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dirty="0"/>
              <a:t>We are also looking for many other new particles: other new force carriers (U(1)</a:t>
            </a:r>
            <a:r>
              <a:rPr lang="en-US" sz="2000" baseline="-25000" dirty="0"/>
              <a:t>B-L</a:t>
            </a:r>
            <a:r>
              <a:rPr lang="en-US" sz="2000" dirty="0"/>
              <a:t>, U(1)</a:t>
            </a:r>
            <a:r>
              <a:rPr lang="en-US" sz="2000" baseline="-25000" dirty="0"/>
              <a:t>B</a:t>
            </a:r>
            <a:r>
              <a:rPr lang="en-US" sz="2000" dirty="0"/>
              <a:t>, </a:t>
            </a:r>
            <a:r>
              <a:rPr lang="en-US" sz="2000" dirty="0" err="1"/>
              <a:t>protophobic</a:t>
            </a:r>
            <a:r>
              <a:rPr lang="en-US" sz="2000" dirty="0"/>
              <a:t>), axion-like particles with photon, W, gluon couplings, up-</a:t>
            </a:r>
            <a:r>
              <a:rPr lang="en-US" sz="2000" dirty="0" err="1"/>
              <a:t>philic</a:t>
            </a:r>
            <a:r>
              <a:rPr lang="en-US" sz="2000" dirty="0"/>
              <a:t> scalars, two Higgs doublet models, etc., all with world-leading sensitivities in interesting regions of parameter space. </a:t>
            </a:r>
            <a:endParaRPr lang="en-CH" sz="1200" baseline="30000" dirty="0"/>
          </a:p>
        </p:txBody>
      </p:sp>
      <p:pic>
        <p:nvPicPr>
          <p:cNvPr id="13" name="Picture 12" descr="A graph of a line graph&#10;&#10;Description automatically generated with medium confidence">
            <a:extLst>
              <a:ext uri="{FF2B5EF4-FFF2-40B4-BE49-F238E27FC236}">
                <a16:creationId xmlns:a16="http://schemas.microsoft.com/office/drawing/2014/main" id="{E9F1AA6B-F2DC-0034-39E2-2D3BCC0D1D5D}"/>
              </a:ext>
            </a:extLst>
          </p:cNvPr>
          <p:cNvPicPr>
            <a:picLocks noChangeAspect="1"/>
          </p:cNvPicPr>
          <p:nvPr/>
        </p:nvPicPr>
        <p:blipFill>
          <a:blip r:embed="rId2"/>
          <a:stretch>
            <a:fillRect/>
          </a:stretch>
        </p:blipFill>
        <p:spPr>
          <a:xfrm>
            <a:off x="152400" y="2005562"/>
            <a:ext cx="2743963" cy="2042463"/>
          </a:xfrm>
          <a:prstGeom prst="rect">
            <a:avLst/>
          </a:prstGeom>
        </p:spPr>
      </p:pic>
      <p:sp>
        <p:nvSpPr>
          <p:cNvPr id="14" name="TextBox 13">
            <a:extLst>
              <a:ext uri="{FF2B5EF4-FFF2-40B4-BE49-F238E27FC236}">
                <a16:creationId xmlns:a16="http://schemas.microsoft.com/office/drawing/2014/main" id="{9EEAC13C-54B4-A6C4-86EC-1777079BCE42}"/>
              </a:ext>
            </a:extLst>
          </p:cNvPr>
          <p:cNvSpPr txBox="1"/>
          <p:nvPr/>
        </p:nvSpPr>
        <p:spPr>
          <a:xfrm>
            <a:off x="4322827" y="6400800"/>
            <a:ext cx="3851145" cy="276999"/>
          </a:xfrm>
          <a:prstGeom prst="rect">
            <a:avLst/>
          </a:prstGeom>
          <a:noFill/>
        </p:spPr>
        <p:txBody>
          <a:bodyPr wrap="square" rtlCol="0">
            <a:spAutoFit/>
          </a:bodyPr>
          <a:lstStyle/>
          <a:p>
            <a:r>
              <a:rPr lang="en-US" sz="1200" dirty="0">
                <a:latin typeface="+mn-lt"/>
              </a:rPr>
              <a:t>FASER</a:t>
            </a:r>
            <a:r>
              <a:rPr lang="en-US" sz="1200" dirty="0"/>
              <a:t> Collaboration (</a:t>
            </a:r>
            <a:r>
              <a:rPr lang="en-US" sz="1200" dirty="0">
                <a:solidFill>
                  <a:srgbClr val="0050B3"/>
                </a:solidFill>
                <a:latin typeface="-apple-system"/>
                <a:hlinkClick r:id="rId3"/>
              </a:rPr>
              <a:t>2308.05587</a:t>
            </a:r>
            <a:r>
              <a:rPr lang="en-US" sz="1200" dirty="0"/>
              <a:t>, PLB; </a:t>
            </a:r>
            <a:r>
              <a:rPr lang="en-US" sz="1200" dirty="0">
                <a:solidFill>
                  <a:srgbClr val="0050B3"/>
                </a:solidFill>
                <a:latin typeface="-apple-system"/>
                <a:hlinkClick r:id="rId4"/>
              </a:rPr>
              <a:t>2410.10363</a:t>
            </a:r>
            <a:r>
              <a:rPr lang="en-US" sz="1200" dirty="0">
                <a:latin typeface="-apple-system"/>
              </a:rPr>
              <a:t> </a:t>
            </a:r>
            <a:r>
              <a:rPr lang="en-US" sz="1200" dirty="0"/>
              <a:t>)</a:t>
            </a:r>
          </a:p>
        </p:txBody>
      </p:sp>
      <p:pic>
        <p:nvPicPr>
          <p:cNvPr id="16" name="Picture 15" descr="A graph of a scale&#10;&#10;Description automatically generated with medium confidence">
            <a:extLst>
              <a:ext uri="{FF2B5EF4-FFF2-40B4-BE49-F238E27FC236}">
                <a16:creationId xmlns:a16="http://schemas.microsoft.com/office/drawing/2014/main" id="{99755FD8-7FF4-0501-3D2E-14A5B6FF9DF5}"/>
              </a:ext>
            </a:extLst>
          </p:cNvPr>
          <p:cNvPicPr>
            <a:picLocks noChangeAspect="1"/>
          </p:cNvPicPr>
          <p:nvPr/>
        </p:nvPicPr>
        <p:blipFill>
          <a:blip r:embed="rId5"/>
          <a:stretch>
            <a:fillRect/>
          </a:stretch>
        </p:blipFill>
        <p:spPr>
          <a:xfrm>
            <a:off x="9040277" y="4289946"/>
            <a:ext cx="2909606" cy="2187054"/>
          </a:xfrm>
          <a:prstGeom prst="rect">
            <a:avLst/>
          </a:prstGeom>
        </p:spPr>
      </p:pic>
      <p:pic>
        <p:nvPicPr>
          <p:cNvPr id="18" name="Picture 17" descr="A graph of a scale&#10;&#10;Description automatically generated with medium confidence">
            <a:extLst>
              <a:ext uri="{FF2B5EF4-FFF2-40B4-BE49-F238E27FC236}">
                <a16:creationId xmlns:a16="http://schemas.microsoft.com/office/drawing/2014/main" id="{F076930A-8E3E-9044-BF4E-80E9B68ED206}"/>
              </a:ext>
            </a:extLst>
          </p:cNvPr>
          <p:cNvPicPr>
            <a:picLocks noChangeAspect="1"/>
          </p:cNvPicPr>
          <p:nvPr/>
        </p:nvPicPr>
        <p:blipFill>
          <a:blip r:embed="rId6"/>
          <a:stretch>
            <a:fillRect/>
          </a:stretch>
        </p:blipFill>
        <p:spPr>
          <a:xfrm>
            <a:off x="5943600" y="4289946"/>
            <a:ext cx="2787442" cy="2083446"/>
          </a:xfrm>
          <a:prstGeom prst="rect">
            <a:avLst/>
          </a:prstGeom>
        </p:spPr>
      </p:pic>
      <p:pic>
        <p:nvPicPr>
          <p:cNvPr id="20" name="Picture 19" descr="A graph of a scale&#10;&#10;Description automatically generated with medium confidence">
            <a:extLst>
              <a:ext uri="{FF2B5EF4-FFF2-40B4-BE49-F238E27FC236}">
                <a16:creationId xmlns:a16="http://schemas.microsoft.com/office/drawing/2014/main" id="{C86B8138-F773-1F37-9F53-980D08C0D045}"/>
              </a:ext>
            </a:extLst>
          </p:cNvPr>
          <p:cNvPicPr>
            <a:picLocks noChangeAspect="1"/>
          </p:cNvPicPr>
          <p:nvPr/>
        </p:nvPicPr>
        <p:blipFill>
          <a:blip r:embed="rId5"/>
          <a:stretch>
            <a:fillRect/>
          </a:stretch>
        </p:blipFill>
        <p:spPr>
          <a:xfrm>
            <a:off x="2997755" y="4289946"/>
            <a:ext cx="2717245" cy="2042463"/>
          </a:xfrm>
          <a:prstGeom prst="rect">
            <a:avLst/>
          </a:prstGeom>
        </p:spPr>
      </p:pic>
      <p:pic>
        <p:nvPicPr>
          <p:cNvPr id="22" name="Picture 21" descr="A graph showing a curve&#10;&#10;Description automatically generated with medium confidence">
            <a:extLst>
              <a:ext uri="{FF2B5EF4-FFF2-40B4-BE49-F238E27FC236}">
                <a16:creationId xmlns:a16="http://schemas.microsoft.com/office/drawing/2014/main" id="{8EA19FD6-D657-5155-D0EA-77CA0769373F}"/>
              </a:ext>
            </a:extLst>
          </p:cNvPr>
          <p:cNvPicPr>
            <a:picLocks noChangeAspect="1"/>
          </p:cNvPicPr>
          <p:nvPr/>
        </p:nvPicPr>
        <p:blipFill>
          <a:blip r:embed="rId7"/>
          <a:stretch>
            <a:fillRect/>
          </a:stretch>
        </p:blipFill>
        <p:spPr>
          <a:xfrm>
            <a:off x="138977" y="4289946"/>
            <a:ext cx="2865450" cy="2122893"/>
          </a:xfrm>
          <a:prstGeom prst="rect">
            <a:avLst/>
          </a:prstGeom>
        </p:spPr>
      </p:pic>
      <p:pic>
        <p:nvPicPr>
          <p:cNvPr id="24" name="Picture 23" descr="A graph of a graph showing the amount of a number of points&#10;&#10;Description automatically generated with medium confidence">
            <a:extLst>
              <a:ext uri="{FF2B5EF4-FFF2-40B4-BE49-F238E27FC236}">
                <a16:creationId xmlns:a16="http://schemas.microsoft.com/office/drawing/2014/main" id="{8BCD3C8C-02D0-FDD9-BC4E-55BD54DC0EC2}"/>
              </a:ext>
            </a:extLst>
          </p:cNvPr>
          <p:cNvPicPr>
            <a:picLocks noChangeAspect="1"/>
          </p:cNvPicPr>
          <p:nvPr/>
        </p:nvPicPr>
        <p:blipFill>
          <a:blip r:embed="rId8"/>
          <a:stretch>
            <a:fillRect/>
          </a:stretch>
        </p:blipFill>
        <p:spPr>
          <a:xfrm>
            <a:off x="8967771" y="2005562"/>
            <a:ext cx="2995629" cy="2187053"/>
          </a:xfrm>
          <a:prstGeom prst="rect">
            <a:avLst/>
          </a:prstGeom>
        </p:spPr>
      </p:pic>
      <p:pic>
        <p:nvPicPr>
          <p:cNvPr id="26" name="Picture 25" descr="A graph of a number of objects&#10;&#10;Description automatically generated with medium confidence">
            <a:extLst>
              <a:ext uri="{FF2B5EF4-FFF2-40B4-BE49-F238E27FC236}">
                <a16:creationId xmlns:a16="http://schemas.microsoft.com/office/drawing/2014/main" id="{D26DD518-EB64-0927-7383-97EF2CA978B5}"/>
              </a:ext>
            </a:extLst>
          </p:cNvPr>
          <p:cNvPicPr>
            <a:picLocks noChangeAspect="1"/>
          </p:cNvPicPr>
          <p:nvPr/>
        </p:nvPicPr>
        <p:blipFill>
          <a:blip r:embed="rId9"/>
          <a:stretch>
            <a:fillRect/>
          </a:stretch>
        </p:blipFill>
        <p:spPr>
          <a:xfrm>
            <a:off x="5933798" y="2005562"/>
            <a:ext cx="2907845" cy="2163750"/>
          </a:xfrm>
          <a:prstGeom prst="rect">
            <a:avLst/>
          </a:prstGeom>
        </p:spPr>
      </p:pic>
      <p:pic>
        <p:nvPicPr>
          <p:cNvPr id="28" name="Picture 27" descr="A graph of a speed test&#10;&#10;Description automatically generated with medium confidence">
            <a:extLst>
              <a:ext uri="{FF2B5EF4-FFF2-40B4-BE49-F238E27FC236}">
                <a16:creationId xmlns:a16="http://schemas.microsoft.com/office/drawing/2014/main" id="{AA227F45-B269-F8C5-284E-567B5E5A72A3}"/>
              </a:ext>
            </a:extLst>
          </p:cNvPr>
          <p:cNvPicPr>
            <a:picLocks noChangeAspect="1"/>
          </p:cNvPicPr>
          <p:nvPr/>
        </p:nvPicPr>
        <p:blipFill>
          <a:blip r:embed="rId10"/>
          <a:stretch>
            <a:fillRect/>
          </a:stretch>
        </p:blipFill>
        <p:spPr>
          <a:xfrm>
            <a:off x="3022492" y="2005562"/>
            <a:ext cx="2785177" cy="2042463"/>
          </a:xfrm>
          <a:prstGeom prst="rect">
            <a:avLst/>
          </a:prstGeom>
        </p:spPr>
      </p:pic>
    </p:spTree>
    <p:extLst>
      <p:ext uri="{BB962C8B-B14F-4D97-AF65-F5344CB8AC3E}">
        <p14:creationId xmlns:p14="http://schemas.microsoft.com/office/powerpoint/2010/main" val="37124008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FC6C5-9CC9-B19B-F1F2-F8C4CA3BAE2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483DE75-5B88-B9DB-F5CA-A9CCB0873D21}"/>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4" name="TextBox 3">
            <a:extLst>
              <a:ext uri="{FF2B5EF4-FFF2-40B4-BE49-F238E27FC236}">
                <a16:creationId xmlns:a16="http://schemas.microsoft.com/office/drawing/2014/main" id="{2405DA72-F986-D962-76B4-26CCFBF8409E}"/>
              </a:ext>
            </a:extLst>
          </p:cNvPr>
          <p:cNvSpPr txBox="1"/>
          <p:nvPr/>
        </p:nvSpPr>
        <p:spPr>
          <a:xfrm>
            <a:off x="1864457" y="2921168"/>
            <a:ext cx="8463086" cy="1015663"/>
          </a:xfrm>
          <a:prstGeom prst="rect">
            <a:avLst/>
          </a:prstGeom>
          <a:noFill/>
        </p:spPr>
        <p:txBody>
          <a:bodyPr wrap="none" rtlCol="0">
            <a:spAutoFit/>
          </a:bodyPr>
          <a:lstStyle/>
          <a:p>
            <a:r>
              <a:rPr lang="en-US" sz="6000" b="1" dirty="0"/>
              <a:t> FUTURE DETECTORS</a:t>
            </a:r>
          </a:p>
        </p:txBody>
      </p:sp>
    </p:spTree>
    <p:extLst>
      <p:ext uri="{BB962C8B-B14F-4D97-AF65-F5344CB8AC3E}">
        <p14:creationId xmlns:p14="http://schemas.microsoft.com/office/powerpoint/2010/main" val="2251771152"/>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7A517-CDDC-0B80-BF16-66C1F24BFF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7F5787-134A-BE63-B553-CE7435A450C7}"/>
              </a:ext>
            </a:extLst>
          </p:cNvPr>
          <p:cNvSpPr>
            <a:spLocks noGrp="1"/>
          </p:cNvSpPr>
          <p:nvPr>
            <p:ph type="title"/>
          </p:nvPr>
        </p:nvSpPr>
        <p:spPr>
          <a:xfrm>
            <a:off x="2171700" y="228600"/>
            <a:ext cx="7848600" cy="441325"/>
          </a:xfrm>
        </p:spPr>
        <p:txBody>
          <a:bodyPr/>
          <a:lstStyle/>
          <a:p>
            <a:r>
              <a:rPr lang="en-US" dirty="0"/>
              <a:t>DETECTOR UPGRADES</a:t>
            </a:r>
          </a:p>
        </p:txBody>
      </p:sp>
      <p:sp>
        <p:nvSpPr>
          <p:cNvPr id="3" name="Content Placeholder 2">
            <a:extLst>
              <a:ext uri="{FF2B5EF4-FFF2-40B4-BE49-F238E27FC236}">
                <a16:creationId xmlns:a16="http://schemas.microsoft.com/office/drawing/2014/main" id="{F20E60A1-815F-56D5-F27E-C4EF318148D1}"/>
              </a:ext>
            </a:extLst>
          </p:cNvPr>
          <p:cNvSpPr>
            <a:spLocks noGrp="1"/>
          </p:cNvSpPr>
          <p:nvPr>
            <p:ph idx="1"/>
          </p:nvPr>
        </p:nvSpPr>
        <p:spPr>
          <a:xfrm>
            <a:off x="381000" y="929974"/>
            <a:ext cx="10972800" cy="1508426"/>
          </a:xfrm>
        </p:spPr>
        <p:txBody>
          <a:bodyPr/>
          <a:lstStyle/>
          <a:p>
            <a:r>
              <a:rPr lang="en-US" sz="2000" dirty="0"/>
              <a:t>LHC Run 3 from 2022-2026 will continue for another few weeks until ~ May-June 2026.</a:t>
            </a:r>
          </a:p>
          <a:p>
            <a:endParaRPr lang="en-US" sz="1400" dirty="0"/>
          </a:p>
          <a:p>
            <a:r>
              <a:rPr lang="en-US" sz="2000" dirty="0"/>
              <a:t>The LHC then enters Long Shutdown 3 from 2026-2029, and starts up again as the High-Luminosity LHC with Run 4 from 2030-2033, and Run 5 from 2036-2042.</a:t>
            </a:r>
          </a:p>
        </p:txBody>
      </p:sp>
      <p:sp>
        <p:nvSpPr>
          <p:cNvPr id="9" name="Content Placeholder 2">
            <a:extLst>
              <a:ext uri="{FF2B5EF4-FFF2-40B4-BE49-F238E27FC236}">
                <a16:creationId xmlns:a16="http://schemas.microsoft.com/office/drawing/2014/main" id="{CD0C5AF0-4685-743E-20A8-07740F42C75B}"/>
              </a:ext>
            </a:extLst>
          </p:cNvPr>
          <p:cNvSpPr txBox="1">
            <a:spLocks/>
          </p:cNvSpPr>
          <p:nvPr/>
        </p:nvSpPr>
        <p:spPr bwMode="auto">
          <a:xfrm>
            <a:off x="381000" y="2590800"/>
            <a:ext cx="3581400" cy="381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FASER is already approved for Run 4, and there are many proposals to upgrade the detector.</a:t>
            </a:r>
          </a:p>
          <a:p>
            <a:endParaRPr lang="en-US" sz="2000" dirty="0"/>
          </a:p>
          <a:p>
            <a:r>
              <a:rPr lang="en-US" sz="2000" dirty="0"/>
              <a:t>In addition, there are plans to build the Forward Physics Facility, an entirely new detector hall, unique in the history of colliders.</a:t>
            </a:r>
          </a:p>
        </p:txBody>
      </p:sp>
      <p:pic>
        <p:nvPicPr>
          <p:cNvPr id="4" name="Picture 3" descr="A graph with numbers and lines&#10;&#10;AI-generated content may be incorrect.">
            <a:extLst>
              <a:ext uri="{FF2B5EF4-FFF2-40B4-BE49-F238E27FC236}">
                <a16:creationId xmlns:a16="http://schemas.microsoft.com/office/drawing/2014/main" id="{21A259A1-A5B1-AFA8-00FB-1C652E8DBEBD}"/>
              </a:ext>
            </a:extLst>
          </p:cNvPr>
          <p:cNvPicPr>
            <a:picLocks noChangeAspect="1"/>
          </p:cNvPicPr>
          <p:nvPr/>
        </p:nvPicPr>
        <p:blipFill>
          <a:blip r:embed="rId2"/>
          <a:stretch>
            <a:fillRect/>
          </a:stretch>
        </p:blipFill>
        <p:spPr>
          <a:xfrm>
            <a:off x="4237452" y="2401424"/>
            <a:ext cx="7127234" cy="4208926"/>
          </a:xfrm>
          <a:prstGeom prst="rect">
            <a:avLst/>
          </a:prstGeom>
        </p:spPr>
      </p:pic>
    </p:spTree>
    <p:extLst>
      <p:ext uri="{BB962C8B-B14F-4D97-AF65-F5344CB8AC3E}">
        <p14:creationId xmlns:p14="http://schemas.microsoft.com/office/powerpoint/2010/main" val="30163231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E0A19-1162-6E29-FE09-76FA955AE3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8A54E0-7140-A323-5FEE-7F351B7CAA20}"/>
              </a:ext>
            </a:extLst>
          </p:cNvPr>
          <p:cNvSpPr>
            <a:spLocks noGrp="1"/>
          </p:cNvSpPr>
          <p:nvPr>
            <p:ph type="title"/>
          </p:nvPr>
        </p:nvSpPr>
        <p:spPr>
          <a:xfrm>
            <a:off x="2171700" y="228600"/>
            <a:ext cx="7848600" cy="441325"/>
          </a:xfrm>
        </p:spPr>
        <p:txBody>
          <a:bodyPr/>
          <a:lstStyle/>
          <a:p>
            <a:r>
              <a:rPr lang="en-US" dirty="0"/>
              <a:t>FORTVNE</a:t>
            </a:r>
          </a:p>
        </p:txBody>
      </p:sp>
      <p:sp>
        <p:nvSpPr>
          <p:cNvPr id="3" name="Content Placeholder 2">
            <a:extLst>
              <a:ext uri="{FF2B5EF4-FFF2-40B4-BE49-F238E27FC236}">
                <a16:creationId xmlns:a16="http://schemas.microsoft.com/office/drawing/2014/main" id="{B7DFBB11-A7D7-469D-EFC2-1CC5FF608C33}"/>
              </a:ext>
            </a:extLst>
          </p:cNvPr>
          <p:cNvSpPr>
            <a:spLocks noGrp="1"/>
          </p:cNvSpPr>
          <p:nvPr>
            <p:ph idx="1"/>
          </p:nvPr>
        </p:nvSpPr>
        <p:spPr>
          <a:xfrm>
            <a:off x="238234" y="914400"/>
            <a:ext cx="11267966" cy="2133600"/>
          </a:xfrm>
        </p:spPr>
        <p:txBody>
          <a:bodyPr/>
          <a:lstStyle/>
          <a:p>
            <a:r>
              <a:rPr lang="en-US" sz="2000" dirty="0"/>
              <a:t>For Run 4, a group of us at UC Irvine has proposed the Forward TeV Neutrino Experiment (FORTVNE), a scintillator / tungsten detector, which will see ~10,000 neutrinos.  </a:t>
            </a:r>
          </a:p>
          <a:p>
            <a:endParaRPr lang="en-US" sz="1200" dirty="0"/>
          </a:p>
          <a:p>
            <a:r>
              <a:rPr lang="en-US" sz="2000" dirty="0"/>
              <a:t>Different types of neutrinos produce different patterns of light in the detector; machine learning can help distinguish these neutrinos, measure their properties.</a:t>
            </a:r>
          </a:p>
        </p:txBody>
      </p:sp>
      <p:pic>
        <p:nvPicPr>
          <p:cNvPr id="5" name="Picture 4">
            <a:extLst>
              <a:ext uri="{FF2B5EF4-FFF2-40B4-BE49-F238E27FC236}">
                <a16:creationId xmlns:a16="http://schemas.microsoft.com/office/drawing/2014/main" id="{910B5170-4CA3-9E12-045B-B8E1EC5CF3EB}"/>
              </a:ext>
            </a:extLst>
          </p:cNvPr>
          <p:cNvPicPr>
            <a:picLocks noChangeAspect="1"/>
          </p:cNvPicPr>
          <p:nvPr/>
        </p:nvPicPr>
        <p:blipFill>
          <a:blip r:embed="rId2"/>
          <a:stretch>
            <a:fillRect/>
          </a:stretch>
        </p:blipFill>
        <p:spPr>
          <a:xfrm>
            <a:off x="304800" y="2756934"/>
            <a:ext cx="2942908" cy="2374815"/>
          </a:xfrm>
          <a:prstGeom prst="rect">
            <a:avLst/>
          </a:prstGeom>
        </p:spPr>
      </p:pic>
      <p:pic>
        <p:nvPicPr>
          <p:cNvPr id="7" name="Picture 6">
            <a:extLst>
              <a:ext uri="{FF2B5EF4-FFF2-40B4-BE49-F238E27FC236}">
                <a16:creationId xmlns:a16="http://schemas.microsoft.com/office/drawing/2014/main" id="{372509E8-A573-7227-F057-54618FA9722A}"/>
              </a:ext>
            </a:extLst>
          </p:cNvPr>
          <p:cNvPicPr>
            <a:picLocks noChangeAspect="1"/>
          </p:cNvPicPr>
          <p:nvPr/>
        </p:nvPicPr>
        <p:blipFill>
          <a:blip r:embed="rId3"/>
          <a:stretch>
            <a:fillRect/>
          </a:stretch>
        </p:blipFill>
        <p:spPr>
          <a:xfrm>
            <a:off x="3388749" y="2806785"/>
            <a:ext cx="5555545" cy="2374815"/>
          </a:xfrm>
          <a:prstGeom prst="rect">
            <a:avLst/>
          </a:prstGeom>
        </p:spPr>
      </p:pic>
      <p:sp>
        <p:nvSpPr>
          <p:cNvPr id="8" name="Content Placeholder 2">
            <a:extLst>
              <a:ext uri="{FF2B5EF4-FFF2-40B4-BE49-F238E27FC236}">
                <a16:creationId xmlns:a16="http://schemas.microsoft.com/office/drawing/2014/main" id="{E59C90AF-EEEC-F419-54E6-FAE50A873388}"/>
              </a:ext>
            </a:extLst>
          </p:cNvPr>
          <p:cNvSpPr txBox="1">
            <a:spLocks/>
          </p:cNvSpPr>
          <p:nvPr/>
        </p:nvSpPr>
        <p:spPr bwMode="auto">
          <a:xfrm>
            <a:off x="238234" y="5410200"/>
            <a:ext cx="11039366" cy="10096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Such detectors provide a remarkable opportunity for students to build an LHC detector from scratch, commission and install it, and collect and analyze data, all in the time it takes to get a PhD (to be clear: ~5-6 years!).</a:t>
            </a:r>
          </a:p>
        </p:txBody>
      </p:sp>
      <p:pic>
        <p:nvPicPr>
          <p:cNvPr id="6" name="Picture 5">
            <a:extLst>
              <a:ext uri="{FF2B5EF4-FFF2-40B4-BE49-F238E27FC236}">
                <a16:creationId xmlns:a16="http://schemas.microsoft.com/office/drawing/2014/main" id="{144C91CA-13C6-401D-33BC-0A52A7657D40}"/>
              </a:ext>
            </a:extLst>
          </p:cNvPr>
          <p:cNvPicPr>
            <a:picLocks noChangeAspect="1"/>
          </p:cNvPicPr>
          <p:nvPr/>
        </p:nvPicPr>
        <p:blipFill>
          <a:blip r:embed="rId4"/>
          <a:stretch>
            <a:fillRect/>
          </a:stretch>
        </p:blipFill>
        <p:spPr>
          <a:xfrm>
            <a:off x="9067800" y="2902866"/>
            <a:ext cx="2819400" cy="2133600"/>
          </a:xfrm>
          <a:prstGeom prst="rect">
            <a:avLst/>
          </a:prstGeom>
        </p:spPr>
      </p:pic>
    </p:spTree>
    <p:extLst>
      <p:ext uri="{BB962C8B-B14F-4D97-AF65-F5344CB8AC3E}">
        <p14:creationId xmlns:p14="http://schemas.microsoft.com/office/powerpoint/2010/main" val="2364005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671BBF-0442-9940-A12C-B89845B4E539}"/>
              </a:ext>
            </a:extLst>
          </p:cNvPr>
          <p:cNvPicPr>
            <a:picLocks noChangeAspect="1"/>
          </p:cNvPicPr>
          <p:nvPr/>
        </p:nvPicPr>
        <p:blipFill>
          <a:blip r:embed="rId3"/>
          <a:srcRect r="2439" b="15987"/>
          <a:stretch>
            <a:fillRect/>
          </a:stretch>
        </p:blipFill>
        <p:spPr>
          <a:xfrm>
            <a:off x="1" y="5576"/>
            <a:ext cx="12191999" cy="6843165"/>
          </a:xfrm>
          <a:prstGeom prst="rect">
            <a:avLst/>
          </a:prstGeom>
          <a:solidFill>
            <a:schemeClr val="tx1"/>
          </a:solidFill>
        </p:spPr>
      </p:pic>
      <p:sp>
        <p:nvSpPr>
          <p:cNvPr id="5" name="Content Placeholder 2">
            <a:extLst>
              <a:ext uri="{FF2B5EF4-FFF2-40B4-BE49-F238E27FC236}">
                <a16:creationId xmlns:a16="http://schemas.microsoft.com/office/drawing/2014/main" id="{8E0B26F7-82A9-034E-8EE3-A7FE0701640D}"/>
              </a:ext>
            </a:extLst>
          </p:cNvPr>
          <p:cNvSpPr txBox="1">
            <a:spLocks noChangeArrowheads="1"/>
          </p:cNvSpPr>
          <p:nvPr/>
        </p:nvSpPr>
        <p:spPr bwMode="auto">
          <a:xfrm>
            <a:off x="914400" y="838201"/>
            <a:ext cx="10363200" cy="1066800"/>
          </a:xfrm>
          <a:prstGeom prst="rect">
            <a:avLst/>
          </a:prstGeom>
          <a:solidFill>
            <a:schemeClr val="tx1">
              <a:alpha val="60000"/>
            </a:scheme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altLang="en-US" sz="2000" dirty="0">
                <a:solidFill>
                  <a:schemeClr val="bg1"/>
                </a:solidFill>
              </a:rPr>
              <a:t>The protons collide at 4 interaction points, and each point is surrounded by a large detector to view the results of the collisions. These detectors cost billions of dollars and were constructed over decades by thousands of collaborators.</a:t>
            </a:r>
          </a:p>
        </p:txBody>
      </p:sp>
      <p:sp>
        <p:nvSpPr>
          <p:cNvPr id="2" name="TextBox 1">
            <a:extLst>
              <a:ext uri="{FF2B5EF4-FFF2-40B4-BE49-F238E27FC236}">
                <a16:creationId xmlns:a16="http://schemas.microsoft.com/office/drawing/2014/main" id="{D177B293-EE86-DDFF-A44E-A73F0E6647B8}"/>
              </a:ext>
            </a:extLst>
          </p:cNvPr>
          <p:cNvSpPr txBox="1"/>
          <p:nvPr/>
        </p:nvSpPr>
        <p:spPr>
          <a:xfrm>
            <a:off x="9450013" y="6172200"/>
            <a:ext cx="2283574" cy="369332"/>
          </a:xfrm>
          <a:prstGeom prst="rect">
            <a:avLst/>
          </a:prstGeom>
          <a:solidFill>
            <a:schemeClr val="tx1">
              <a:alpha val="60000"/>
            </a:schemeClr>
          </a:solidFill>
        </p:spPr>
        <p:txBody>
          <a:bodyPr wrap="none" rtlCol="0">
            <a:spAutoFit/>
          </a:bodyPr>
          <a:lstStyle/>
          <a:p>
            <a:r>
              <a:rPr lang="en-US" dirty="0">
                <a:solidFill>
                  <a:schemeClr val="bg1"/>
                </a:solidFill>
              </a:rPr>
              <a:t>The ATLAS Detector</a:t>
            </a:r>
          </a:p>
        </p:txBody>
      </p:sp>
      <p:sp>
        <p:nvSpPr>
          <p:cNvPr id="4" name="Title 1">
            <a:extLst>
              <a:ext uri="{FF2B5EF4-FFF2-40B4-BE49-F238E27FC236}">
                <a16:creationId xmlns:a16="http://schemas.microsoft.com/office/drawing/2014/main" id="{EB569616-35FA-4D4B-AF3C-38115B193091}"/>
              </a:ext>
            </a:extLst>
          </p:cNvPr>
          <p:cNvSpPr txBox="1">
            <a:spLocks noChangeArrowheads="1"/>
          </p:cNvSpPr>
          <p:nvPr/>
        </p:nvSpPr>
        <p:spPr bwMode="auto">
          <a:xfrm>
            <a:off x="4267200" y="152400"/>
            <a:ext cx="3657600" cy="566737"/>
          </a:xfrm>
          <a:prstGeom prst="rect">
            <a:avLst/>
          </a:prstGeom>
          <a:solidFill>
            <a:schemeClr val="tx1">
              <a:alpha val="60000"/>
            </a:scheme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bg1"/>
                </a:solidFill>
              </a:rPr>
              <a:t>LHC DETECTORS</a:t>
            </a:r>
          </a:p>
        </p:txBody>
      </p:sp>
    </p:spTree>
    <p:extLst>
      <p:ext uri="{BB962C8B-B14F-4D97-AF65-F5344CB8AC3E}">
        <p14:creationId xmlns:p14="http://schemas.microsoft.com/office/powerpoint/2010/main" val="10303984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A90C4-AF58-DFB2-5B41-3331311B79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C30DB3-3F24-16E8-C29C-993F0A5BD852}"/>
              </a:ext>
            </a:extLst>
          </p:cNvPr>
          <p:cNvSpPr>
            <a:spLocks noGrp="1"/>
          </p:cNvSpPr>
          <p:nvPr>
            <p:ph type="title"/>
          </p:nvPr>
        </p:nvSpPr>
        <p:spPr>
          <a:xfrm>
            <a:off x="2171700" y="228600"/>
            <a:ext cx="7848600" cy="441325"/>
          </a:xfrm>
        </p:spPr>
        <p:txBody>
          <a:bodyPr/>
          <a:lstStyle/>
          <a:p>
            <a:r>
              <a:rPr lang="en-US" dirty="0"/>
              <a:t>OTHER RUN 4 UPGRADE PROPOSALS</a:t>
            </a:r>
          </a:p>
        </p:txBody>
      </p:sp>
      <p:sp>
        <p:nvSpPr>
          <p:cNvPr id="3" name="Content Placeholder 2">
            <a:extLst>
              <a:ext uri="{FF2B5EF4-FFF2-40B4-BE49-F238E27FC236}">
                <a16:creationId xmlns:a16="http://schemas.microsoft.com/office/drawing/2014/main" id="{5DDD637D-42B4-684A-0BFF-98BE9576F14D}"/>
              </a:ext>
            </a:extLst>
          </p:cNvPr>
          <p:cNvSpPr>
            <a:spLocks noGrp="1"/>
          </p:cNvSpPr>
          <p:nvPr>
            <p:ph idx="1"/>
          </p:nvPr>
        </p:nvSpPr>
        <p:spPr>
          <a:xfrm>
            <a:off x="533400" y="838200"/>
            <a:ext cx="11049000" cy="1037420"/>
          </a:xfrm>
        </p:spPr>
        <p:txBody>
          <a:bodyPr/>
          <a:lstStyle/>
          <a:p>
            <a:pPr marL="0" indent="0">
              <a:buNone/>
            </a:pPr>
            <a:r>
              <a:rPr lang="en-US" sz="2000" dirty="0"/>
              <a:t>There are also many other Run 4 upgrade ideas from leading groups around the world, all vying to be placed on or near the LOS, with prototype detectors already built and installed, proposals being sent to funding agencies around the world.  It has become a crowded field (literally).</a:t>
            </a:r>
          </a:p>
        </p:txBody>
      </p:sp>
      <p:pic>
        <p:nvPicPr>
          <p:cNvPr id="14" name="Picture 13">
            <a:extLst>
              <a:ext uri="{FF2B5EF4-FFF2-40B4-BE49-F238E27FC236}">
                <a16:creationId xmlns:a16="http://schemas.microsoft.com/office/drawing/2014/main" id="{DB44BEE8-30A6-6528-0943-111CA3EE0824}"/>
              </a:ext>
            </a:extLst>
          </p:cNvPr>
          <p:cNvPicPr>
            <a:picLocks noChangeAspect="1"/>
          </p:cNvPicPr>
          <p:nvPr/>
        </p:nvPicPr>
        <p:blipFill>
          <a:blip r:embed="rId2"/>
          <a:stretch>
            <a:fillRect/>
          </a:stretch>
        </p:blipFill>
        <p:spPr>
          <a:xfrm>
            <a:off x="3292352" y="2458287"/>
            <a:ext cx="4883239" cy="1803098"/>
          </a:xfrm>
          <a:prstGeom prst="rect">
            <a:avLst/>
          </a:prstGeom>
        </p:spPr>
      </p:pic>
      <p:pic>
        <p:nvPicPr>
          <p:cNvPr id="18" name="Picture 17">
            <a:extLst>
              <a:ext uri="{FF2B5EF4-FFF2-40B4-BE49-F238E27FC236}">
                <a16:creationId xmlns:a16="http://schemas.microsoft.com/office/drawing/2014/main" id="{970FE0C3-03AF-0353-7BC6-30EFDA147556}"/>
              </a:ext>
            </a:extLst>
          </p:cNvPr>
          <p:cNvPicPr>
            <a:picLocks noChangeAspect="1"/>
          </p:cNvPicPr>
          <p:nvPr/>
        </p:nvPicPr>
        <p:blipFill>
          <a:blip r:embed="rId3"/>
          <a:stretch>
            <a:fillRect/>
          </a:stretch>
        </p:blipFill>
        <p:spPr>
          <a:xfrm>
            <a:off x="8373866" y="4933664"/>
            <a:ext cx="3156824" cy="1494642"/>
          </a:xfrm>
          <a:prstGeom prst="rect">
            <a:avLst/>
          </a:prstGeom>
        </p:spPr>
      </p:pic>
      <p:pic>
        <p:nvPicPr>
          <p:cNvPr id="20" name="Picture 19">
            <a:extLst>
              <a:ext uri="{FF2B5EF4-FFF2-40B4-BE49-F238E27FC236}">
                <a16:creationId xmlns:a16="http://schemas.microsoft.com/office/drawing/2014/main" id="{946A5CFE-D598-01FF-FF2D-9F2325CB43F4}"/>
              </a:ext>
            </a:extLst>
          </p:cNvPr>
          <p:cNvPicPr>
            <a:picLocks noChangeAspect="1"/>
          </p:cNvPicPr>
          <p:nvPr/>
        </p:nvPicPr>
        <p:blipFill>
          <a:blip r:embed="rId4"/>
          <a:stretch>
            <a:fillRect/>
          </a:stretch>
        </p:blipFill>
        <p:spPr>
          <a:xfrm>
            <a:off x="8520996" y="1930072"/>
            <a:ext cx="2998608" cy="1117928"/>
          </a:xfrm>
          <a:prstGeom prst="rect">
            <a:avLst/>
          </a:prstGeom>
        </p:spPr>
      </p:pic>
      <p:pic>
        <p:nvPicPr>
          <p:cNvPr id="22" name="Picture 21">
            <a:extLst>
              <a:ext uri="{FF2B5EF4-FFF2-40B4-BE49-F238E27FC236}">
                <a16:creationId xmlns:a16="http://schemas.microsoft.com/office/drawing/2014/main" id="{CAA2DCEE-C16F-2936-482F-61D1B2BDA685}"/>
              </a:ext>
            </a:extLst>
          </p:cNvPr>
          <p:cNvPicPr>
            <a:picLocks noChangeAspect="1"/>
          </p:cNvPicPr>
          <p:nvPr/>
        </p:nvPicPr>
        <p:blipFill>
          <a:blip r:embed="rId5"/>
          <a:stretch>
            <a:fillRect/>
          </a:stretch>
        </p:blipFill>
        <p:spPr>
          <a:xfrm>
            <a:off x="8373866" y="3276600"/>
            <a:ext cx="3320415" cy="1600200"/>
          </a:xfrm>
          <a:prstGeom prst="rect">
            <a:avLst/>
          </a:prstGeom>
        </p:spPr>
      </p:pic>
      <p:pic>
        <p:nvPicPr>
          <p:cNvPr id="24" name="Picture 23">
            <a:extLst>
              <a:ext uri="{FF2B5EF4-FFF2-40B4-BE49-F238E27FC236}">
                <a16:creationId xmlns:a16="http://schemas.microsoft.com/office/drawing/2014/main" id="{0CC91166-4E5C-E80C-A27B-286AAB15A6FD}"/>
              </a:ext>
            </a:extLst>
          </p:cNvPr>
          <p:cNvPicPr>
            <a:picLocks noChangeAspect="1"/>
          </p:cNvPicPr>
          <p:nvPr/>
        </p:nvPicPr>
        <p:blipFill>
          <a:blip r:embed="rId6"/>
          <a:stretch>
            <a:fillRect/>
          </a:stretch>
        </p:blipFill>
        <p:spPr>
          <a:xfrm>
            <a:off x="264535" y="2211362"/>
            <a:ext cx="2885719" cy="1627434"/>
          </a:xfrm>
          <a:prstGeom prst="rect">
            <a:avLst/>
          </a:prstGeom>
        </p:spPr>
      </p:pic>
      <p:pic>
        <p:nvPicPr>
          <p:cNvPr id="28" name="Picture 27">
            <a:extLst>
              <a:ext uri="{FF2B5EF4-FFF2-40B4-BE49-F238E27FC236}">
                <a16:creationId xmlns:a16="http://schemas.microsoft.com/office/drawing/2014/main" id="{DCA27CC9-C313-1DFE-66EA-809C5240A6F5}"/>
              </a:ext>
            </a:extLst>
          </p:cNvPr>
          <p:cNvPicPr>
            <a:picLocks noChangeAspect="1"/>
          </p:cNvPicPr>
          <p:nvPr/>
        </p:nvPicPr>
        <p:blipFill>
          <a:blip r:embed="rId7"/>
          <a:stretch>
            <a:fillRect/>
          </a:stretch>
        </p:blipFill>
        <p:spPr>
          <a:xfrm>
            <a:off x="264535" y="4514072"/>
            <a:ext cx="2682752" cy="1908979"/>
          </a:xfrm>
          <a:prstGeom prst="rect">
            <a:avLst/>
          </a:prstGeom>
        </p:spPr>
      </p:pic>
      <p:pic>
        <p:nvPicPr>
          <p:cNvPr id="30" name="Picture 29">
            <a:extLst>
              <a:ext uri="{FF2B5EF4-FFF2-40B4-BE49-F238E27FC236}">
                <a16:creationId xmlns:a16="http://schemas.microsoft.com/office/drawing/2014/main" id="{6F7A5313-C3EE-9647-C498-54127080C9FB}"/>
              </a:ext>
            </a:extLst>
          </p:cNvPr>
          <p:cNvPicPr>
            <a:picLocks noChangeAspect="1"/>
          </p:cNvPicPr>
          <p:nvPr/>
        </p:nvPicPr>
        <p:blipFill>
          <a:blip r:embed="rId8"/>
          <a:stretch>
            <a:fillRect/>
          </a:stretch>
        </p:blipFill>
        <p:spPr>
          <a:xfrm>
            <a:off x="3550739" y="4567381"/>
            <a:ext cx="4219675" cy="1861479"/>
          </a:xfrm>
          <a:prstGeom prst="rect">
            <a:avLst/>
          </a:prstGeom>
        </p:spPr>
      </p:pic>
    </p:spTree>
    <p:extLst>
      <p:ext uri="{BB962C8B-B14F-4D97-AF65-F5344CB8AC3E}">
        <p14:creationId xmlns:p14="http://schemas.microsoft.com/office/powerpoint/2010/main" val="36457794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7651E-DA6C-9DC3-5EA9-2049BA8382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179B5B-D219-BB9C-8C3A-1AF2FBDAE6AD}"/>
              </a:ext>
            </a:extLst>
          </p:cNvPr>
          <p:cNvSpPr>
            <a:spLocks noGrp="1"/>
          </p:cNvSpPr>
          <p:nvPr>
            <p:ph type="title"/>
          </p:nvPr>
        </p:nvSpPr>
        <p:spPr>
          <a:xfrm>
            <a:off x="2171700" y="228600"/>
            <a:ext cx="7848600" cy="441325"/>
          </a:xfrm>
        </p:spPr>
        <p:txBody>
          <a:bodyPr/>
          <a:lstStyle/>
          <a:p>
            <a:r>
              <a:rPr lang="en-US" dirty="0"/>
              <a:t>FLOUNDER</a:t>
            </a:r>
          </a:p>
        </p:txBody>
      </p:sp>
      <p:sp>
        <p:nvSpPr>
          <p:cNvPr id="3" name="Content Placeholder 2">
            <a:extLst>
              <a:ext uri="{FF2B5EF4-FFF2-40B4-BE49-F238E27FC236}">
                <a16:creationId xmlns:a16="http://schemas.microsoft.com/office/drawing/2014/main" id="{CBBACE9E-7868-CD7B-4633-47D0DCDC2EE7}"/>
              </a:ext>
            </a:extLst>
          </p:cNvPr>
          <p:cNvSpPr>
            <a:spLocks noGrp="1"/>
          </p:cNvSpPr>
          <p:nvPr>
            <p:ph idx="1"/>
          </p:nvPr>
        </p:nvSpPr>
        <p:spPr>
          <a:xfrm>
            <a:off x="228600" y="914400"/>
            <a:ext cx="9038852" cy="3114897"/>
          </a:xfrm>
        </p:spPr>
        <p:txBody>
          <a:bodyPr/>
          <a:lstStyle/>
          <a:p>
            <a:r>
              <a:rPr lang="en-US" sz="2000" dirty="0"/>
              <a:t>Another fascinating idea is to place a detector where the neutrino / new particle beams emerge from the ground.  One proposal is FLOUNDER (Forward LHC Observatory Underwater for Neutrinos and the Dark </a:t>
            </a:r>
            <a:r>
              <a:rPr lang="en-US" sz="2000" dirty="0" err="1"/>
              <a:t>sEctoR</a:t>
            </a:r>
            <a:r>
              <a:rPr lang="en-US" sz="2000" dirty="0"/>
              <a:t>), led at UC Irvine by Steve Barwick (</a:t>
            </a:r>
            <a:r>
              <a:rPr lang="en-US" sz="2000" dirty="0" err="1"/>
              <a:t>expt</a:t>
            </a:r>
            <a:r>
              <a:rPr lang="en-US" sz="2000" dirty="0"/>
              <a:t>) and Toni Makela (theory postdoc).  Another is by Nicholas Kamp and collaborators. </a:t>
            </a:r>
          </a:p>
          <a:p>
            <a:endParaRPr lang="en-US" sz="1200" dirty="0"/>
          </a:p>
          <a:p>
            <a:r>
              <a:rPr lang="en-US" sz="2000" dirty="0"/>
              <a:t>Beam emerges ~30 m under the surface of Lake Geneva.  Building on experience with neutrino detectors in the Antarctic (</a:t>
            </a:r>
            <a:r>
              <a:rPr lang="en-US" sz="2000" dirty="0" err="1"/>
              <a:t>IceCube</a:t>
            </a:r>
            <a:r>
              <a:rPr lang="en-US" sz="2000" dirty="0"/>
              <a:t>), could place a row of shipping containers filled with water and PMTs in Lake Geneva.</a:t>
            </a:r>
          </a:p>
        </p:txBody>
      </p:sp>
      <p:pic>
        <p:nvPicPr>
          <p:cNvPr id="5" name="Picture 4">
            <a:extLst>
              <a:ext uri="{FF2B5EF4-FFF2-40B4-BE49-F238E27FC236}">
                <a16:creationId xmlns:a16="http://schemas.microsoft.com/office/drawing/2014/main" id="{EE9748C4-1EA5-8669-6775-BBA55D984C95}"/>
              </a:ext>
            </a:extLst>
          </p:cNvPr>
          <p:cNvPicPr>
            <a:picLocks noChangeAspect="1"/>
          </p:cNvPicPr>
          <p:nvPr/>
        </p:nvPicPr>
        <p:blipFill>
          <a:blip r:embed="rId2"/>
          <a:stretch>
            <a:fillRect/>
          </a:stretch>
        </p:blipFill>
        <p:spPr>
          <a:xfrm>
            <a:off x="9267452" y="914400"/>
            <a:ext cx="1505695" cy="1505695"/>
          </a:xfrm>
          <a:prstGeom prst="rect">
            <a:avLst/>
          </a:prstGeom>
          <a:ln>
            <a:solidFill>
              <a:schemeClr val="tx1"/>
            </a:solidFill>
          </a:ln>
        </p:spPr>
      </p:pic>
      <p:pic>
        <p:nvPicPr>
          <p:cNvPr id="8" name="Picture 7">
            <a:extLst>
              <a:ext uri="{FF2B5EF4-FFF2-40B4-BE49-F238E27FC236}">
                <a16:creationId xmlns:a16="http://schemas.microsoft.com/office/drawing/2014/main" id="{2FA36B51-33A9-7FED-2194-AD91989D7274}"/>
              </a:ext>
            </a:extLst>
          </p:cNvPr>
          <p:cNvPicPr>
            <a:picLocks noChangeAspect="1"/>
          </p:cNvPicPr>
          <p:nvPr/>
        </p:nvPicPr>
        <p:blipFill>
          <a:blip r:embed="rId3"/>
          <a:srcRect t="12222" b="18889"/>
          <a:stretch>
            <a:fillRect/>
          </a:stretch>
        </p:blipFill>
        <p:spPr>
          <a:xfrm>
            <a:off x="10344895" y="2024667"/>
            <a:ext cx="1505695" cy="1404333"/>
          </a:xfrm>
          <a:prstGeom prst="rect">
            <a:avLst/>
          </a:prstGeom>
        </p:spPr>
      </p:pic>
      <p:pic>
        <p:nvPicPr>
          <p:cNvPr id="10" name="Picture 9">
            <a:extLst>
              <a:ext uri="{FF2B5EF4-FFF2-40B4-BE49-F238E27FC236}">
                <a16:creationId xmlns:a16="http://schemas.microsoft.com/office/drawing/2014/main" id="{D5035025-CC77-BD73-B4E5-8A4F3A77A8A0}"/>
              </a:ext>
            </a:extLst>
          </p:cNvPr>
          <p:cNvPicPr>
            <a:picLocks noChangeAspect="1"/>
          </p:cNvPicPr>
          <p:nvPr/>
        </p:nvPicPr>
        <p:blipFill>
          <a:blip r:embed="rId4"/>
          <a:stretch>
            <a:fillRect/>
          </a:stretch>
        </p:blipFill>
        <p:spPr>
          <a:xfrm>
            <a:off x="823944" y="3733800"/>
            <a:ext cx="4607914" cy="2840549"/>
          </a:xfrm>
          <a:prstGeom prst="rect">
            <a:avLst/>
          </a:prstGeom>
        </p:spPr>
      </p:pic>
      <p:pic>
        <p:nvPicPr>
          <p:cNvPr id="12" name="Picture 11">
            <a:extLst>
              <a:ext uri="{FF2B5EF4-FFF2-40B4-BE49-F238E27FC236}">
                <a16:creationId xmlns:a16="http://schemas.microsoft.com/office/drawing/2014/main" id="{2D6EF097-6212-0E41-FAC9-894E8F020F29}"/>
              </a:ext>
            </a:extLst>
          </p:cNvPr>
          <p:cNvPicPr>
            <a:picLocks noChangeAspect="1"/>
          </p:cNvPicPr>
          <p:nvPr/>
        </p:nvPicPr>
        <p:blipFill>
          <a:blip r:embed="rId5"/>
          <a:srcRect r="13186" b="21569"/>
          <a:stretch>
            <a:fillRect/>
          </a:stretch>
        </p:blipFill>
        <p:spPr>
          <a:xfrm>
            <a:off x="6208223" y="3822373"/>
            <a:ext cx="5183897" cy="2634382"/>
          </a:xfrm>
          <a:prstGeom prst="rect">
            <a:avLst/>
          </a:prstGeom>
        </p:spPr>
      </p:pic>
      <p:pic>
        <p:nvPicPr>
          <p:cNvPr id="16" name="Picture 15">
            <a:extLst>
              <a:ext uri="{FF2B5EF4-FFF2-40B4-BE49-F238E27FC236}">
                <a16:creationId xmlns:a16="http://schemas.microsoft.com/office/drawing/2014/main" id="{05C60DE9-73F1-3E09-F7B8-E6566FF1E688}"/>
              </a:ext>
            </a:extLst>
          </p:cNvPr>
          <p:cNvPicPr>
            <a:picLocks noChangeAspect="1"/>
          </p:cNvPicPr>
          <p:nvPr/>
        </p:nvPicPr>
        <p:blipFill>
          <a:blip r:embed="rId6"/>
          <a:stretch>
            <a:fillRect/>
          </a:stretch>
        </p:blipFill>
        <p:spPr>
          <a:xfrm>
            <a:off x="10134600" y="5727373"/>
            <a:ext cx="1084469" cy="609600"/>
          </a:xfrm>
          <a:prstGeom prst="rect">
            <a:avLst/>
          </a:prstGeom>
        </p:spPr>
      </p:pic>
      <p:sp>
        <p:nvSpPr>
          <p:cNvPr id="4" name="TextBox 3">
            <a:extLst>
              <a:ext uri="{FF2B5EF4-FFF2-40B4-BE49-F238E27FC236}">
                <a16:creationId xmlns:a16="http://schemas.microsoft.com/office/drawing/2014/main" id="{C0022813-8743-C3BC-BC53-604153F83210}"/>
              </a:ext>
            </a:extLst>
          </p:cNvPr>
          <p:cNvSpPr txBox="1"/>
          <p:nvPr/>
        </p:nvSpPr>
        <p:spPr>
          <a:xfrm>
            <a:off x="7379517" y="2359223"/>
            <a:ext cx="1688283" cy="307777"/>
          </a:xfrm>
          <a:prstGeom prst="rect">
            <a:avLst/>
          </a:prstGeom>
          <a:noFill/>
        </p:spPr>
        <p:txBody>
          <a:bodyPr wrap="none" rtlCol="0">
            <a:spAutoFit/>
          </a:bodyPr>
          <a:lstStyle/>
          <a:p>
            <a:r>
              <a:rPr lang="en-US" sz="1400" dirty="0">
                <a:latin typeface="+mj-lt"/>
                <a:hlinkClick r:id="rId7"/>
              </a:rPr>
              <a:t>2501.06142</a:t>
            </a:r>
            <a:r>
              <a:rPr lang="en-US" sz="1400" dirty="0">
                <a:latin typeface="+mj-lt"/>
              </a:rPr>
              <a:t>, JHEP</a:t>
            </a:r>
          </a:p>
        </p:txBody>
      </p:sp>
      <p:sp>
        <p:nvSpPr>
          <p:cNvPr id="6" name="Rectangle 1">
            <a:extLst>
              <a:ext uri="{FF2B5EF4-FFF2-40B4-BE49-F238E27FC236}">
                <a16:creationId xmlns:a16="http://schemas.microsoft.com/office/drawing/2014/main" id="{9C689D09-463D-DE2E-0089-B1A4B2DEFB6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 b="0" i="0" u="none" strike="noStrike" cap="none" normalizeH="0" baseline="0">
                <a:ln>
                  <a:noFill/>
                </a:ln>
                <a:solidFill>
                  <a:schemeClr val="tx1"/>
                </a:solidFill>
                <a:effectLst/>
                <a:latin typeface="Arial" panose="020B0604020202020204" pitchFamily="34" charset="0"/>
              </a:rPr>
              <a:t>2501.06142</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7BC6A4D7-22D9-F468-48D6-36A48B482FC5}"/>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 b="0" i="0" u="none" strike="noStrike" cap="none" normalizeH="0" baseline="0">
                <a:ln>
                  <a:noFill/>
                </a:ln>
                <a:solidFill>
                  <a:schemeClr val="tx1"/>
                </a:solidFill>
                <a:effectLst/>
                <a:latin typeface="Arial" panose="020B0604020202020204" pitchFamily="34" charset="0"/>
              </a:rPr>
              <a:t>2501.06142</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335602FD-10FB-6F27-6F9D-B940CC645B6E}"/>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 b="0" i="0" u="none" strike="noStrike" cap="none" normalizeH="0" baseline="0">
                <a:ln>
                  <a:noFill/>
                </a:ln>
                <a:solidFill>
                  <a:schemeClr val="tx1"/>
                </a:solidFill>
                <a:effectLst/>
                <a:latin typeface="Arial" panose="020B0604020202020204" pitchFamily="34" charset="0"/>
              </a:rPr>
              <a:t>2501.06142</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75613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F00FA0-8B67-9E41-BBB6-3715058602A9}"/>
              </a:ext>
            </a:extLst>
          </p:cNvPr>
          <p:cNvPicPr>
            <a:picLocks noChangeAspect="1"/>
          </p:cNvPicPr>
          <p:nvPr/>
        </p:nvPicPr>
        <p:blipFill>
          <a:blip r:embed="rId2"/>
          <a:stretch>
            <a:fillRect/>
          </a:stretch>
        </p:blipFill>
        <p:spPr>
          <a:xfrm>
            <a:off x="2590801" y="2703598"/>
            <a:ext cx="6910905" cy="1920959"/>
          </a:xfrm>
          <a:prstGeom prst="rect">
            <a:avLst/>
          </a:prstGeom>
        </p:spPr>
      </p:pic>
      <p:sp>
        <p:nvSpPr>
          <p:cNvPr id="2" name="Rectangle 1">
            <a:extLst>
              <a:ext uri="{FF2B5EF4-FFF2-40B4-BE49-F238E27FC236}">
                <a16:creationId xmlns:a16="http://schemas.microsoft.com/office/drawing/2014/main" id="{5CE1EC01-D4C4-9054-E73D-DC7887319C75}"/>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Tree>
    <p:extLst>
      <p:ext uri="{BB962C8B-B14F-4D97-AF65-F5344CB8AC3E}">
        <p14:creationId xmlns:p14="http://schemas.microsoft.com/office/powerpoint/2010/main" val="111894644"/>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6594DD-8B53-E74B-92F9-32ABD0752186}"/>
              </a:ext>
            </a:extLst>
          </p:cNvPr>
          <p:cNvPicPr>
            <a:picLocks noChangeAspect="1"/>
          </p:cNvPicPr>
          <p:nvPr/>
        </p:nvPicPr>
        <p:blipFill rotWithShape="1">
          <a:blip r:embed="rId2"/>
          <a:srcRect l="6522" t="11214" r="6522" b="14112"/>
          <a:stretch>
            <a:fillRect/>
          </a:stretch>
        </p:blipFill>
        <p:spPr>
          <a:xfrm>
            <a:off x="-1979" y="6637"/>
            <a:ext cx="12192000" cy="6857999"/>
          </a:xfrm>
          <a:prstGeom prst="rect">
            <a:avLst/>
          </a:prstGeom>
        </p:spPr>
      </p:pic>
      <p:sp>
        <p:nvSpPr>
          <p:cNvPr id="5122" name="Title 1"/>
          <p:cNvSpPr>
            <a:spLocks noGrp="1"/>
          </p:cNvSpPr>
          <p:nvPr>
            <p:ph type="title"/>
          </p:nvPr>
        </p:nvSpPr>
        <p:spPr>
          <a:xfrm>
            <a:off x="2209800" y="104777"/>
            <a:ext cx="7772400" cy="591904"/>
          </a:xfrm>
          <a:solidFill>
            <a:schemeClr val="tx1">
              <a:alpha val="60000"/>
            </a:schemeClr>
          </a:solidFill>
        </p:spPr>
        <p:txBody>
          <a:bodyPr/>
          <a:lstStyle/>
          <a:p>
            <a:pPr eaLnBrk="1" hangingPunct="1"/>
            <a:r>
              <a:rPr lang="en-US" dirty="0">
                <a:solidFill>
                  <a:schemeClr val="bg1"/>
                </a:solidFill>
                <a:latin typeface="Arial" charset="0"/>
              </a:rPr>
              <a:t>FORWARD PHYSICS FACILITY</a:t>
            </a:r>
          </a:p>
        </p:txBody>
      </p:sp>
      <p:sp>
        <p:nvSpPr>
          <p:cNvPr id="12" name="Content Placeholder 2">
            <a:extLst>
              <a:ext uri="{FF2B5EF4-FFF2-40B4-BE49-F238E27FC236}">
                <a16:creationId xmlns:a16="http://schemas.microsoft.com/office/drawing/2014/main" id="{6BE6C834-17E4-F444-8010-3EAA697C8497}"/>
              </a:ext>
            </a:extLst>
          </p:cNvPr>
          <p:cNvSpPr>
            <a:spLocks noGrp="1"/>
          </p:cNvSpPr>
          <p:nvPr>
            <p:ph idx="1"/>
          </p:nvPr>
        </p:nvSpPr>
        <p:spPr>
          <a:xfrm>
            <a:off x="895805" y="992880"/>
            <a:ext cx="10515600" cy="741351"/>
          </a:xfrm>
          <a:solidFill>
            <a:schemeClr val="tx1">
              <a:alpha val="60000"/>
            </a:schemeClr>
          </a:solidFill>
        </p:spPr>
        <p:txBody>
          <a:bodyPr>
            <a:noAutofit/>
          </a:bodyPr>
          <a:lstStyle/>
          <a:p>
            <a:pPr marL="0" indent="0" algn="ctr" eaLnBrk="1" hangingPunct="1">
              <a:buNone/>
            </a:pPr>
            <a:r>
              <a:rPr lang="en-US" sz="2000" dirty="0">
                <a:solidFill>
                  <a:schemeClr val="bg1"/>
                </a:solidFill>
                <a:latin typeface="Arial" charset="0"/>
              </a:rPr>
              <a:t>CERN is also considering the possibility of excavating a new underground detector hall to house diverse forward experiments for the rest of the LHC’s lifetime until the 2040s.</a:t>
            </a:r>
          </a:p>
        </p:txBody>
      </p:sp>
      <p:sp>
        <p:nvSpPr>
          <p:cNvPr id="13" name="TextBox 12">
            <a:extLst>
              <a:ext uri="{FF2B5EF4-FFF2-40B4-BE49-F238E27FC236}">
                <a16:creationId xmlns:a16="http://schemas.microsoft.com/office/drawing/2014/main" id="{CF9B4014-3C7F-D84B-A9D1-E10AF9EA8BFF}"/>
              </a:ext>
            </a:extLst>
          </p:cNvPr>
          <p:cNvSpPr txBox="1"/>
          <p:nvPr/>
        </p:nvSpPr>
        <p:spPr>
          <a:xfrm>
            <a:off x="5689376" y="6438181"/>
            <a:ext cx="928459" cy="276999"/>
          </a:xfrm>
          <a:prstGeom prst="rect">
            <a:avLst/>
          </a:prstGeom>
          <a:noFill/>
        </p:spPr>
        <p:txBody>
          <a:bodyPr wrap="none" rtlCol="0">
            <a:spAutoFit/>
          </a:bodyPr>
          <a:lstStyle/>
          <a:p>
            <a:r>
              <a:rPr lang="en-US" sz="1200" dirty="0">
                <a:solidFill>
                  <a:schemeClr val="bg1"/>
                </a:solidFill>
              </a:rPr>
              <a:t>CERN GIS</a:t>
            </a:r>
          </a:p>
        </p:txBody>
      </p:sp>
      <p:grpSp>
        <p:nvGrpSpPr>
          <p:cNvPr id="47" name="Group 46">
            <a:extLst>
              <a:ext uri="{FF2B5EF4-FFF2-40B4-BE49-F238E27FC236}">
                <a16:creationId xmlns:a16="http://schemas.microsoft.com/office/drawing/2014/main" id="{85192246-5633-3F48-AD61-F21CCB13CECB}"/>
              </a:ext>
            </a:extLst>
          </p:cNvPr>
          <p:cNvGrpSpPr/>
          <p:nvPr/>
        </p:nvGrpSpPr>
        <p:grpSpPr>
          <a:xfrm>
            <a:off x="1447800" y="2133600"/>
            <a:ext cx="2008362" cy="1629936"/>
            <a:chOff x="992681" y="2289331"/>
            <a:chExt cx="1436076" cy="1595046"/>
          </a:xfrm>
        </p:grpSpPr>
        <p:cxnSp>
          <p:nvCxnSpPr>
            <p:cNvPr id="33" name="Straight Arrow Connector 32">
              <a:extLst>
                <a:ext uri="{FF2B5EF4-FFF2-40B4-BE49-F238E27FC236}">
                  <a16:creationId xmlns:a16="http://schemas.microsoft.com/office/drawing/2014/main" id="{52BEE6B2-D03C-1843-9323-1BF59A853FF2}"/>
                </a:ext>
              </a:extLst>
            </p:cNvPr>
            <p:cNvCxnSpPr>
              <a:cxnSpLocks/>
            </p:cNvCxnSpPr>
            <p:nvPr/>
          </p:nvCxnSpPr>
          <p:spPr>
            <a:xfrm>
              <a:off x="2120138" y="2418528"/>
              <a:ext cx="308619" cy="1465849"/>
            </a:xfrm>
            <a:prstGeom prst="straightConnector1">
              <a:avLst/>
            </a:prstGeom>
            <a:ln>
              <a:solidFill>
                <a:schemeClr val="bg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8CB67C81-B5D1-6546-94BD-112CA3B4D842}"/>
                </a:ext>
              </a:extLst>
            </p:cNvPr>
            <p:cNvCxnSpPr>
              <a:cxnSpLocks/>
            </p:cNvCxnSpPr>
            <p:nvPr/>
          </p:nvCxnSpPr>
          <p:spPr>
            <a:xfrm flipH="1">
              <a:off x="992681" y="2289331"/>
              <a:ext cx="607520" cy="1552702"/>
            </a:xfrm>
            <a:prstGeom prst="straightConnector1">
              <a:avLst/>
            </a:prstGeom>
            <a:ln>
              <a:solidFill>
                <a:schemeClr val="bg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sp>
        <p:nvSpPr>
          <p:cNvPr id="22" name="TextBox 21">
            <a:extLst>
              <a:ext uri="{FF2B5EF4-FFF2-40B4-BE49-F238E27FC236}">
                <a16:creationId xmlns:a16="http://schemas.microsoft.com/office/drawing/2014/main" id="{92066663-F8B2-5A46-9A88-3EF70364E6E9}"/>
              </a:ext>
            </a:extLst>
          </p:cNvPr>
          <p:cNvSpPr txBox="1"/>
          <p:nvPr/>
        </p:nvSpPr>
        <p:spPr>
          <a:xfrm rot="19879243">
            <a:off x="10780461" y="2409660"/>
            <a:ext cx="492443" cy="276999"/>
          </a:xfrm>
          <a:prstGeom prst="rect">
            <a:avLst/>
          </a:prstGeom>
          <a:solidFill>
            <a:schemeClr val="bg1"/>
          </a:solidFill>
          <a:ln w="19050">
            <a:solidFill>
              <a:srgbClr val="73B2FF"/>
            </a:solidFill>
          </a:ln>
        </p:spPr>
        <p:txBody>
          <a:bodyPr wrap="none" rtlCol="0">
            <a:spAutoFit/>
          </a:bodyPr>
          <a:lstStyle/>
          <a:p>
            <a:r>
              <a:rPr lang="en-US" sz="1200" b="1" dirty="0">
                <a:solidFill>
                  <a:srgbClr val="73B2FF"/>
                </a:solidFill>
              </a:rPr>
              <a:t>SPS</a:t>
            </a:r>
          </a:p>
        </p:txBody>
      </p:sp>
      <p:sp>
        <p:nvSpPr>
          <p:cNvPr id="28" name="TextBox 27">
            <a:extLst>
              <a:ext uri="{FF2B5EF4-FFF2-40B4-BE49-F238E27FC236}">
                <a16:creationId xmlns:a16="http://schemas.microsoft.com/office/drawing/2014/main" id="{F6CD53B6-5A3A-084F-AE8F-0FD7758D5449}"/>
              </a:ext>
            </a:extLst>
          </p:cNvPr>
          <p:cNvSpPr txBox="1"/>
          <p:nvPr/>
        </p:nvSpPr>
        <p:spPr>
          <a:xfrm rot="683473">
            <a:off x="6902458" y="2647569"/>
            <a:ext cx="686213" cy="276999"/>
          </a:xfrm>
          <a:prstGeom prst="rect">
            <a:avLst/>
          </a:prstGeom>
          <a:solidFill>
            <a:schemeClr val="bg1"/>
          </a:solidFill>
          <a:ln w="19050">
            <a:solidFill>
              <a:srgbClr val="73B2FF"/>
            </a:solidFill>
          </a:ln>
        </p:spPr>
        <p:txBody>
          <a:bodyPr wrap="none" rtlCol="0">
            <a:spAutoFit/>
          </a:bodyPr>
          <a:lstStyle/>
          <a:p>
            <a:r>
              <a:rPr lang="en-US" sz="1200" b="1" dirty="0">
                <a:solidFill>
                  <a:srgbClr val="73B2FF"/>
                </a:solidFill>
              </a:rPr>
              <a:t>ATLAS</a:t>
            </a:r>
          </a:p>
        </p:txBody>
      </p:sp>
      <p:sp>
        <p:nvSpPr>
          <p:cNvPr id="49" name="TextBox 48">
            <a:extLst>
              <a:ext uri="{FF2B5EF4-FFF2-40B4-BE49-F238E27FC236}">
                <a16:creationId xmlns:a16="http://schemas.microsoft.com/office/drawing/2014/main" id="{230F6796-8DD0-5549-BF0B-1C43B7C56DC7}"/>
              </a:ext>
            </a:extLst>
          </p:cNvPr>
          <p:cNvSpPr txBox="1"/>
          <p:nvPr/>
        </p:nvSpPr>
        <p:spPr>
          <a:xfrm rot="413400">
            <a:off x="11252110" y="3613133"/>
            <a:ext cx="500458" cy="276999"/>
          </a:xfrm>
          <a:prstGeom prst="rect">
            <a:avLst/>
          </a:prstGeom>
          <a:solidFill>
            <a:schemeClr val="bg1"/>
          </a:solidFill>
          <a:ln w="19050">
            <a:solidFill>
              <a:srgbClr val="73B2FF"/>
            </a:solidFill>
          </a:ln>
        </p:spPr>
        <p:txBody>
          <a:bodyPr wrap="none" rtlCol="0">
            <a:spAutoFit/>
          </a:bodyPr>
          <a:lstStyle/>
          <a:p>
            <a:r>
              <a:rPr lang="en-US" sz="1200" b="1" dirty="0">
                <a:solidFill>
                  <a:srgbClr val="73B2FF"/>
                </a:solidFill>
              </a:rPr>
              <a:t>LHC</a:t>
            </a:r>
          </a:p>
        </p:txBody>
      </p:sp>
      <p:cxnSp>
        <p:nvCxnSpPr>
          <p:cNvPr id="19" name="Straight Connector 18">
            <a:extLst>
              <a:ext uri="{FF2B5EF4-FFF2-40B4-BE49-F238E27FC236}">
                <a16:creationId xmlns:a16="http://schemas.microsoft.com/office/drawing/2014/main" id="{835B6DAB-EE64-C342-B511-2C5C5D0E3B8B}"/>
              </a:ext>
            </a:extLst>
          </p:cNvPr>
          <p:cNvCxnSpPr>
            <a:cxnSpLocks/>
          </p:cNvCxnSpPr>
          <p:nvPr/>
        </p:nvCxnSpPr>
        <p:spPr>
          <a:xfrm>
            <a:off x="141207" y="1650690"/>
            <a:ext cx="12031208" cy="2590359"/>
          </a:xfrm>
          <a:prstGeom prst="line">
            <a:avLst/>
          </a:prstGeom>
          <a:ln>
            <a:solidFill>
              <a:srgbClr val="FF0000"/>
            </a:solidFill>
            <a:prstDash val="dash"/>
          </a:ln>
        </p:spPr>
        <p:style>
          <a:lnRef idx="2">
            <a:schemeClr val="accent2"/>
          </a:lnRef>
          <a:fillRef idx="0">
            <a:schemeClr val="accent2"/>
          </a:fillRef>
          <a:effectRef idx="1">
            <a:schemeClr val="accent2"/>
          </a:effectRef>
          <a:fontRef idx="minor">
            <a:schemeClr val="tx1"/>
          </a:fontRef>
        </p:style>
      </p:cxnSp>
      <p:sp>
        <p:nvSpPr>
          <p:cNvPr id="48" name="TextBox 47">
            <a:extLst>
              <a:ext uri="{FF2B5EF4-FFF2-40B4-BE49-F238E27FC236}">
                <a16:creationId xmlns:a16="http://schemas.microsoft.com/office/drawing/2014/main" id="{FBC70F72-7DF7-344E-A713-3BB3B2291809}"/>
              </a:ext>
            </a:extLst>
          </p:cNvPr>
          <p:cNvSpPr txBox="1"/>
          <p:nvPr/>
        </p:nvSpPr>
        <p:spPr>
          <a:xfrm rot="584831">
            <a:off x="11307659" y="4111923"/>
            <a:ext cx="715805" cy="383876"/>
          </a:xfrm>
          <a:prstGeom prst="rect">
            <a:avLst/>
          </a:prstGeom>
          <a:noFill/>
        </p:spPr>
        <p:txBody>
          <a:bodyPr wrap="none" rtlCol="0">
            <a:spAutoFit/>
          </a:bodyPr>
          <a:lstStyle/>
          <a:p>
            <a:r>
              <a:rPr lang="en-US" sz="1400" dirty="0">
                <a:solidFill>
                  <a:srgbClr val="FF0000"/>
                </a:solidFill>
              </a:rPr>
              <a:t>LOS</a:t>
            </a:r>
          </a:p>
        </p:txBody>
      </p:sp>
      <p:pic>
        <p:nvPicPr>
          <p:cNvPr id="25" name="Picture 24">
            <a:extLst>
              <a:ext uri="{FF2B5EF4-FFF2-40B4-BE49-F238E27FC236}">
                <a16:creationId xmlns:a16="http://schemas.microsoft.com/office/drawing/2014/main" id="{B41DB2CA-57E6-EA4F-8A5F-E4F150CA839D}"/>
              </a:ext>
            </a:extLst>
          </p:cNvPr>
          <p:cNvPicPr>
            <a:picLocks noChangeAspect="1"/>
          </p:cNvPicPr>
          <p:nvPr/>
        </p:nvPicPr>
        <p:blipFill>
          <a:blip r:embed="rId3"/>
          <a:stretch>
            <a:fillRect/>
          </a:stretch>
        </p:blipFill>
        <p:spPr>
          <a:xfrm rot="535170">
            <a:off x="9920936" y="3935622"/>
            <a:ext cx="807284" cy="269095"/>
          </a:xfrm>
          <a:prstGeom prst="rect">
            <a:avLst/>
          </a:prstGeom>
        </p:spPr>
      </p:pic>
      <p:pic>
        <p:nvPicPr>
          <p:cNvPr id="6" name="Picture 5">
            <a:extLst>
              <a:ext uri="{FF2B5EF4-FFF2-40B4-BE49-F238E27FC236}">
                <a16:creationId xmlns:a16="http://schemas.microsoft.com/office/drawing/2014/main" id="{F94982FA-D7EA-E222-8A86-6995368C7101}"/>
              </a:ext>
            </a:extLst>
          </p:cNvPr>
          <p:cNvPicPr>
            <a:picLocks noChangeAspect="1"/>
          </p:cNvPicPr>
          <p:nvPr/>
        </p:nvPicPr>
        <p:blipFill rotWithShape="1">
          <a:blip r:embed="rId4"/>
          <a:srcRect b="13119"/>
          <a:stretch/>
        </p:blipFill>
        <p:spPr>
          <a:xfrm>
            <a:off x="8307372" y="4390943"/>
            <a:ext cx="1567572" cy="1815883"/>
          </a:xfrm>
          <a:prstGeom prst="rect">
            <a:avLst/>
          </a:prstGeom>
          <a:ln w="19050">
            <a:solidFill>
              <a:schemeClr val="bg1"/>
            </a:solidFill>
          </a:ln>
        </p:spPr>
      </p:pic>
      <p:sp>
        <p:nvSpPr>
          <p:cNvPr id="7" name="TextBox 6">
            <a:extLst>
              <a:ext uri="{FF2B5EF4-FFF2-40B4-BE49-F238E27FC236}">
                <a16:creationId xmlns:a16="http://schemas.microsoft.com/office/drawing/2014/main" id="{B001FDB2-4BE7-1633-F3CF-442D49FB5D96}"/>
              </a:ext>
            </a:extLst>
          </p:cNvPr>
          <p:cNvSpPr txBox="1"/>
          <p:nvPr/>
        </p:nvSpPr>
        <p:spPr>
          <a:xfrm>
            <a:off x="5181600" y="4385219"/>
            <a:ext cx="1842386" cy="1815882"/>
          </a:xfrm>
          <a:prstGeom prst="rect">
            <a:avLst/>
          </a:prstGeom>
          <a:solidFill>
            <a:schemeClr val="accent3">
              <a:lumMod val="60000"/>
              <a:lumOff val="40000"/>
            </a:schemeClr>
          </a:solidFill>
          <a:ln w="19050">
            <a:solidFill>
              <a:schemeClr val="bg1"/>
            </a:solidFill>
          </a:ln>
        </p:spPr>
        <p:txBody>
          <a:bodyPr wrap="square" rtlCol="0">
            <a:spAutoFit/>
          </a:bodyPr>
          <a:lstStyle/>
          <a:p>
            <a:pPr algn="ctr"/>
            <a:r>
              <a:rPr lang="en-US" sz="1600" dirty="0"/>
              <a:t>FPF site selection and core studies have identified an ideal site in France just outside the CERN main gate</a:t>
            </a:r>
          </a:p>
        </p:txBody>
      </p:sp>
      <p:sp>
        <p:nvSpPr>
          <p:cNvPr id="4" name="TextBox 3">
            <a:extLst>
              <a:ext uri="{FF2B5EF4-FFF2-40B4-BE49-F238E27FC236}">
                <a16:creationId xmlns:a16="http://schemas.microsoft.com/office/drawing/2014/main" id="{F02A00A8-6ADC-7140-6248-85163CA08B29}"/>
              </a:ext>
            </a:extLst>
          </p:cNvPr>
          <p:cNvSpPr txBox="1"/>
          <p:nvPr/>
        </p:nvSpPr>
        <p:spPr>
          <a:xfrm>
            <a:off x="1417082" y="6167137"/>
            <a:ext cx="2069797" cy="230832"/>
          </a:xfrm>
          <a:prstGeom prst="rect">
            <a:avLst/>
          </a:prstGeom>
          <a:noFill/>
        </p:spPr>
        <p:txBody>
          <a:bodyPr wrap="none" rtlCol="0">
            <a:spAutoFit/>
          </a:bodyPr>
          <a:lstStyle/>
          <a:p>
            <a:r>
              <a:rPr lang="en-US" sz="900" dirty="0">
                <a:solidFill>
                  <a:schemeClr val="bg1"/>
                </a:solidFill>
                <a:latin typeface="Open Sans" panose="020B0606030504020204" pitchFamily="34" charset="0"/>
                <a:hlinkClick r:id="rId5">
                  <a:extLst>
                    <a:ext uri="{A12FA001-AC4F-418D-AE19-62706E023703}">
                      <ahyp:hlinkClr xmlns:ahyp="http://schemas.microsoft.com/office/drawing/2018/hyperlinkcolor" val="tx"/>
                    </a:ext>
                  </a:extLst>
                </a:hlinkClick>
              </a:rPr>
              <a:t>https://cds.cern.ch/record/2851822</a:t>
            </a:r>
            <a:endParaRPr lang="en-US" sz="900" dirty="0">
              <a:solidFill>
                <a:schemeClr val="bg1"/>
              </a:solidFill>
            </a:endParaRPr>
          </a:p>
        </p:txBody>
      </p:sp>
      <p:pic>
        <p:nvPicPr>
          <p:cNvPr id="5" name="Picture 4">
            <a:extLst>
              <a:ext uri="{FF2B5EF4-FFF2-40B4-BE49-F238E27FC236}">
                <a16:creationId xmlns:a16="http://schemas.microsoft.com/office/drawing/2014/main" id="{FD348966-FC02-AFF1-DDE1-7C5AE9807E67}"/>
              </a:ext>
            </a:extLst>
          </p:cNvPr>
          <p:cNvPicPr>
            <a:picLocks noChangeAspect="1"/>
          </p:cNvPicPr>
          <p:nvPr/>
        </p:nvPicPr>
        <p:blipFill>
          <a:blip r:embed="rId6"/>
          <a:stretch>
            <a:fillRect/>
          </a:stretch>
        </p:blipFill>
        <p:spPr>
          <a:xfrm>
            <a:off x="2301014" y="5765814"/>
            <a:ext cx="999239" cy="277749"/>
          </a:xfrm>
          <a:prstGeom prst="rect">
            <a:avLst/>
          </a:prstGeom>
        </p:spPr>
      </p:pic>
      <p:pic>
        <p:nvPicPr>
          <p:cNvPr id="10" name="Picture 9">
            <a:extLst>
              <a:ext uri="{FF2B5EF4-FFF2-40B4-BE49-F238E27FC236}">
                <a16:creationId xmlns:a16="http://schemas.microsoft.com/office/drawing/2014/main" id="{CBE581FB-9AE0-C765-F939-C2E76E701D1B}"/>
              </a:ext>
            </a:extLst>
          </p:cNvPr>
          <p:cNvPicPr>
            <a:picLocks noChangeAspect="1"/>
          </p:cNvPicPr>
          <p:nvPr/>
        </p:nvPicPr>
        <p:blipFill>
          <a:blip r:embed="rId7"/>
          <a:stretch>
            <a:fillRect/>
          </a:stretch>
        </p:blipFill>
        <p:spPr>
          <a:xfrm rot="931415">
            <a:off x="3781300" y="2616262"/>
            <a:ext cx="429949" cy="429949"/>
          </a:xfrm>
          <a:prstGeom prst="rect">
            <a:avLst/>
          </a:prstGeom>
        </p:spPr>
      </p:pic>
      <p:pic>
        <p:nvPicPr>
          <p:cNvPr id="9" name="Picture 8">
            <a:extLst>
              <a:ext uri="{FF2B5EF4-FFF2-40B4-BE49-F238E27FC236}">
                <a16:creationId xmlns:a16="http://schemas.microsoft.com/office/drawing/2014/main" id="{83F87707-3725-6E8E-C887-639728EF7689}"/>
              </a:ext>
            </a:extLst>
          </p:cNvPr>
          <p:cNvPicPr>
            <a:picLocks noChangeAspect="1"/>
          </p:cNvPicPr>
          <p:nvPr/>
        </p:nvPicPr>
        <p:blipFill>
          <a:blip r:embed="rId8"/>
          <a:srcRect t="7741" b="8004"/>
          <a:stretch/>
        </p:blipFill>
        <p:spPr>
          <a:xfrm>
            <a:off x="1447800" y="3755037"/>
            <a:ext cx="2008363" cy="2394608"/>
          </a:xfrm>
          <a:prstGeom prst="rect">
            <a:avLst/>
          </a:prstGeom>
          <a:ln w="19050">
            <a:solidFill>
              <a:schemeClr val="bg1"/>
            </a:solidFill>
          </a:ln>
        </p:spPr>
      </p:pic>
    </p:spTree>
    <p:extLst>
      <p:ext uri="{BB962C8B-B14F-4D97-AF65-F5344CB8AC3E}">
        <p14:creationId xmlns:p14="http://schemas.microsoft.com/office/powerpoint/2010/main" val="333456745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D93B1-D7EE-BD9F-E0EE-B05DF0ADDA1C}"/>
            </a:ext>
          </a:extLst>
        </p:cNvPr>
        <p:cNvGrpSpPr/>
        <p:nvPr/>
      </p:nvGrpSpPr>
      <p:grpSpPr>
        <a:xfrm>
          <a:off x="0" y="0"/>
          <a:ext cx="0" cy="0"/>
          <a:chOff x="0" y="0"/>
          <a:chExt cx="0" cy="0"/>
        </a:xfrm>
      </p:grpSpPr>
      <p:pic>
        <p:nvPicPr>
          <p:cNvPr id="11" name="bandicam 2025-01-17 15-40-03-526">
            <a:hlinkClick r:id="" action="ppaction://media"/>
            <a:extLst>
              <a:ext uri="{FF2B5EF4-FFF2-40B4-BE49-F238E27FC236}">
                <a16:creationId xmlns:a16="http://schemas.microsoft.com/office/drawing/2014/main" id="{156588CE-1C28-AF99-AC66-C895C62FF00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25215" y="819912"/>
            <a:ext cx="8694990" cy="5352288"/>
          </a:xfrm>
          <a:prstGeom prst="rect">
            <a:avLst/>
          </a:prstGeom>
        </p:spPr>
      </p:pic>
      <p:sp>
        <p:nvSpPr>
          <p:cNvPr id="2" name="object 2">
            <a:extLst>
              <a:ext uri="{FF2B5EF4-FFF2-40B4-BE49-F238E27FC236}">
                <a16:creationId xmlns:a16="http://schemas.microsoft.com/office/drawing/2014/main" id="{5C0E52E4-33D8-083F-848F-7FE5EBBD4679}"/>
              </a:ext>
            </a:extLst>
          </p:cNvPr>
          <p:cNvSpPr txBox="1"/>
          <p:nvPr/>
        </p:nvSpPr>
        <p:spPr>
          <a:xfrm>
            <a:off x="1585975" y="1479529"/>
            <a:ext cx="638175" cy="278130"/>
          </a:xfrm>
          <a:prstGeom prst="rect">
            <a:avLst/>
          </a:prstGeom>
        </p:spPr>
        <p:txBody>
          <a:bodyPr vert="horz" wrap="square" lIns="0" tIns="34290" rIns="0" bIns="0" rtlCol="0">
            <a:spAutoFit/>
          </a:bodyPr>
          <a:lstStyle/>
          <a:p>
            <a:pPr marL="12700" marR="5080">
              <a:lnSpc>
                <a:spcPts val="910"/>
              </a:lnSpc>
              <a:spcBef>
                <a:spcPts val="270"/>
              </a:spcBef>
            </a:pPr>
            <a:r>
              <a:rPr sz="900" cap="small" spc="-55" dirty="0">
                <a:latin typeface="Verdana"/>
                <a:cs typeface="Verdana"/>
              </a:rPr>
              <a:t>Engineering</a:t>
            </a:r>
            <a:r>
              <a:rPr sz="900" cap="small" spc="-35" dirty="0">
                <a:latin typeface="Verdana"/>
                <a:cs typeface="Verdana"/>
              </a:rPr>
              <a:t> Department</a:t>
            </a:r>
            <a:endParaRPr sz="900">
              <a:latin typeface="Verdana"/>
              <a:cs typeface="Verdana"/>
            </a:endParaRPr>
          </a:p>
        </p:txBody>
      </p:sp>
      <p:sp>
        <p:nvSpPr>
          <p:cNvPr id="3" name="object 3">
            <a:extLst>
              <a:ext uri="{FF2B5EF4-FFF2-40B4-BE49-F238E27FC236}">
                <a16:creationId xmlns:a16="http://schemas.microsoft.com/office/drawing/2014/main" id="{C9DDF4C8-8850-BF5B-A0AA-A9A30B235B75}"/>
              </a:ext>
            </a:extLst>
          </p:cNvPr>
          <p:cNvSpPr/>
          <p:nvPr/>
        </p:nvSpPr>
        <p:spPr>
          <a:xfrm>
            <a:off x="688835" y="1432716"/>
            <a:ext cx="394970" cy="391795"/>
          </a:xfrm>
          <a:custGeom>
            <a:avLst/>
            <a:gdLst/>
            <a:ahLst/>
            <a:cxnLst/>
            <a:rect l="l" t="t" r="r" b="b"/>
            <a:pathLst>
              <a:path w="394969" h="391795">
                <a:moveTo>
                  <a:pt x="83172" y="112204"/>
                </a:moveTo>
                <a:lnTo>
                  <a:pt x="78397" y="110286"/>
                </a:lnTo>
                <a:lnTo>
                  <a:pt x="70751" y="107416"/>
                </a:lnTo>
                <a:lnTo>
                  <a:pt x="63093" y="107416"/>
                </a:lnTo>
                <a:lnTo>
                  <a:pt x="50507" y="109651"/>
                </a:lnTo>
                <a:lnTo>
                  <a:pt x="40513" y="115925"/>
                </a:lnTo>
                <a:lnTo>
                  <a:pt x="33921" y="125628"/>
                </a:lnTo>
                <a:lnTo>
                  <a:pt x="31546" y="138099"/>
                </a:lnTo>
                <a:lnTo>
                  <a:pt x="33794" y="150037"/>
                </a:lnTo>
                <a:lnTo>
                  <a:pt x="40157" y="159448"/>
                </a:lnTo>
                <a:lnTo>
                  <a:pt x="50101" y="165620"/>
                </a:lnTo>
                <a:lnTo>
                  <a:pt x="63093" y="167843"/>
                </a:lnTo>
                <a:lnTo>
                  <a:pt x="73609" y="167843"/>
                </a:lnTo>
                <a:lnTo>
                  <a:pt x="80302" y="163042"/>
                </a:lnTo>
                <a:lnTo>
                  <a:pt x="82219" y="162077"/>
                </a:lnTo>
                <a:lnTo>
                  <a:pt x="83172" y="155371"/>
                </a:lnTo>
                <a:lnTo>
                  <a:pt x="83172" y="154406"/>
                </a:lnTo>
                <a:lnTo>
                  <a:pt x="78397" y="158242"/>
                </a:lnTo>
                <a:lnTo>
                  <a:pt x="73609" y="163042"/>
                </a:lnTo>
                <a:lnTo>
                  <a:pt x="64058" y="163042"/>
                </a:lnTo>
                <a:lnTo>
                  <a:pt x="55486" y="161417"/>
                </a:lnTo>
                <a:lnTo>
                  <a:pt x="47802" y="156565"/>
                </a:lnTo>
                <a:lnTo>
                  <a:pt x="42278" y="148475"/>
                </a:lnTo>
                <a:lnTo>
                  <a:pt x="40157" y="137147"/>
                </a:lnTo>
                <a:lnTo>
                  <a:pt x="42265" y="125818"/>
                </a:lnTo>
                <a:lnTo>
                  <a:pt x="47688" y="117729"/>
                </a:lnTo>
                <a:lnTo>
                  <a:pt x="55079" y="112864"/>
                </a:lnTo>
                <a:lnTo>
                  <a:pt x="63093" y="111252"/>
                </a:lnTo>
                <a:lnTo>
                  <a:pt x="71704" y="111252"/>
                </a:lnTo>
                <a:lnTo>
                  <a:pt x="77444" y="115087"/>
                </a:lnTo>
                <a:lnTo>
                  <a:pt x="80302" y="118922"/>
                </a:lnTo>
                <a:lnTo>
                  <a:pt x="81267" y="118922"/>
                </a:lnTo>
                <a:lnTo>
                  <a:pt x="81267" y="117005"/>
                </a:lnTo>
                <a:lnTo>
                  <a:pt x="82219" y="114134"/>
                </a:lnTo>
                <a:lnTo>
                  <a:pt x="83172" y="112204"/>
                </a:lnTo>
                <a:close/>
              </a:path>
              <a:path w="394969" h="391795">
                <a:moveTo>
                  <a:pt x="89865" y="258953"/>
                </a:moveTo>
                <a:lnTo>
                  <a:pt x="79705" y="239776"/>
                </a:lnTo>
                <a:lnTo>
                  <a:pt x="73139" y="221424"/>
                </a:lnTo>
                <a:lnTo>
                  <a:pt x="69430" y="204330"/>
                </a:lnTo>
                <a:lnTo>
                  <a:pt x="67881" y="188937"/>
                </a:lnTo>
                <a:lnTo>
                  <a:pt x="60236" y="188937"/>
                </a:lnTo>
                <a:lnTo>
                  <a:pt x="70040" y="237223"/>
                </a:lnTo>
                <a:lnTo>
                  <a:pt x="86042" y="257987"/>
                </a:lnTo>
                <a:lnTo>
                  <a:pt x="89865" y="258953"/>
                </a:lnTo>
                <a:close/>
              </a:path>
              <a:path w="394969" h="391795">
                <a:moveTo>
                  <a:pt x="129057" y="160172"/>
                </a:moveTo>
                <a:lnTo>
                  <a:pt x="123113" y="160718"/>
                </a:lnTo>
                <a:lnTo>
                  <a:pt x="115201" y="161010"/>
                </a:lnTo>
                <a:lnTo>
                  <a:pt x="107276" y="161112"/>
                </a:lnTo>
                <a:lnTo>
                  <a:pt x="101333" y="161124"/>
                </a:lnTo>
                <a:lnTo>
                  <a:pt x="101333" y="139052"/>
                </a:lnTo>
                <a:lnTo>
                  <a:pt x="116636" y="139052"/>
                </a:lnTo>
                <a:lnTo>
                  <a:pt x="122364" y="140030"/>
                </a:lnTo>
                <a:lnTo>
                  <a:pt x="122364" y="139052"/>
                </a:lnTo>
                <a:lnTo>
                  <a:pt x="122364" y="134277"/>
                </a:lnTo>
                <a:lnTo>
                  <a:pt x="122364" y="133311"/>
                </a:lnTo>
                <a:lnTo>
                  <a:pt x="117589" y="134277"/>
                </a:lnTo>
                <a:lnTo>
                  <a:pt x="101333" y="134277"/>
                </a:lnTo>
                <a:lnTo>
                  <a:pt x="101333" y="113169"/>
                </a:lnTo>
                <a:lnTo>
                  <a:pt x="109537" y="113334"/>
                </a:lnTo>
                <a:lnTo>
                  <a:pt x="116751" y="113779"/>
                </a:lnTo>
                <a:lnTo>
                  <a:pt x="122707" y="114388"/>
                </a:lnTo>
                <a:lnTo>
                  <a:pt x="127152" y="115087"/>
                </a:lnTo>
                <a:lnTo>
                  <a:pt x="127152" y="113169"/>
                </a:lnTo>
                <a:lnTo>
                  <a:pt x="127152" y="109334"/>
                </a:lnTo>
                <a:lnTo>
                  <a:pt x="92735" y="109334"/>
                </a:lnTo>
                <a:lnTo>
                  <a:pt x="92735" y="116052"/>
                </a:lnTo>
                <a:lnTo>
                  <a:pt x="93687" y="123710"/>
                </a:lnTo>
                <a:lnTo>
                  <a:pt x="93687" y="151523"/>
                </a:lnTo>
                <a:lnTo>
                  <a:pt x="92735" y="159207"/>
                </a:lnTo>
                <a:lnTo>
                  <a:pt x="92735" y="166878"/>
                </a:lnTo>
                <a:lnTo>
                  <a:pt x="97510" y="165925"/>
                </a:lnTo>
                <a:lnTo>
                  <a:pt x="125234" y="165925"/>
                </a:lnTo>
                <a:lnTo>
                  <a:pt x="129057" y="166878"/>
                </a:lnTo>
                <a:lnTo>
                  <a:pt x="128104" y="165925"/>
                </a:lnTo>
                <a:lnTo>
                  <a:pt x="128104" y="162077"/>
                </a:lnTo>
                <a:lnTo>
                  <a:pt x="129057" y="161124"/>
                </a:lnTo>
                <a:lnTo>
                  <a:pt x="129057" y="160172"/>
                </a:lnTo>
                <a:close/>
              </a:path>
              <a:path w="394969" h="391795">
                <a:moveTo>
                  <a:pt x="159651" y="314566"/>
                </a:moveTo>
                <a:lnTo>
                  <a:pt x="143116" y="307467"/>
                </a:lnTo>
                <a:lnTo>
                  <a:pt x="129184" y="299466"/>
                </a:lnTo>
                <a:lnTo>
                  <a:pt x="117576" y="291109"/>
                </a:lnTo>
                <a:lnTo>
                  <a:pt x="108026" y="282917"/>
                </a:lnTo>
                <a:lnTo>
                  <a:pt x="103251" y="281965"/>
                </a:lnTo>
                <a:lnTo>
                  <a:pt x="97510" y="280047"/>
                </a:lnTo>
                <a:lnTo>
                  <a:pt x="93687" y="279082"/>
                </a:lnTo>
                <a:lnTo>
                  <a:pt x="106857" y="291998"/>
                </a:lnTo>
                <a:lnTo>
                  <a:pt x="121653" y="303301"/>
                </a:lnTo>
                <a:lnTo>
                  <a:pt x="137515" y="312801"/>
                </a:lnTo>
                <a:lnTo>
                  <a:pt x="153911" y="320319"/>
                </a:lnTo>
                <a:lnTo>
                  <a:pt x="159651" y="314566"/>
                </a:lnTo>
                <a:close/>
              </a:path>
              <a:path w="394969" h="391795">
                <a:moveTo>
                  <a:pt x="182587" y="166878"/>
                </a:moveTo>
                <a:lnTo>
                  <a:pt x="181813" y="165925"/>
                </a:lnTo>
                <a:lnTo>
                  <a:pt x="177533" y="160629"/>
                </a:lnTo>
                <a:lnTo>
                  <a:pt x="159651" y="138099"/>
                </a:lnTo>
                <a:lnTo>
                  <a:pt x="165379" y="137147"/>
                </a:lnTo>
                <a:lnTo>
                  <a:pt x="171119" y="135229"/>
                </a:lnTo>
                <a:lnTo>
                  <a:pt x="176860" y="133311"/>
                </a:lnTo>
                <a:lnTo>
                  <a:pt x="176860" y="112204"/>
                </a:lnTo>
                <a:lnTo>
                  <a:pt x="176860" y="111252"/>
                </a:lnTo>
                <a:lnTo>
                  <a:pt x="168249" y="109334"/>
                </a:lnTo>
                <a:lnTo>
                  <a:pt x="168249" y="115087"/>
                </a:lnTo>
                <a:lnTo>
                  <a:pt x="168249" y="133311"/>
                </a:lnTo>
                <a:lnTo>
                  <a:pt x="159651" y="135229"/>
                </a:lnTo>
                <a:lnTo>
                  <a:pt x="147218" y="135229"/>
                </a:lnTo>
                <a:lnTo>
                  <a:pt x="147218" y="113169"/>
                </a:lnTo>
                <a:lnTo>
                  <a:pt x="149136" y="112204"/>
                </a:lnTo>
                <a:lnTo>
                  <a:pt x="161569" y="112204"/>
                </a:lnTo>
                <a:lnTo>
                  <a:pt x="168249" y="115087"/>
                </a:lnTo>
                <a:lnTo>
                  <a:pt x="168249" y="109334"/>
                </a:lnTo>
                <a:lnTo>
                  <a:pt x="138607" y="109334"/>
                </a:lnTo>
                <a:lnTo>
                  <a:pt x="139573" y="116052"/>
                </a:lnTo>
                <a:lnTo>
                  <a:pt x="139573" y="159207"/>
                </a:lnTo>
                <a:lnTo>
                  <a:pt x="138607" y="166878"/>
                </a:lnTo>
                <a:lnTo>
                  <a:pt x="140538" y="165925"/>
                </a:lnTo>
                <a:lnTo>
                  <a:pt x="146265" y="165925"/>
                </a:lnTo>
                <a:lnTo>
                  <a:pt x="148183" y="166878"/>
                </a:lnTo>
                <a:lnTo>
                  <a:pt x="148056" y="165925"/>
                </a:lnTo>
                <a:lnTo>
                  <a:pt x="147218" y="159207"/>
                </a:lnTo>
                <a:lnTo>
                  <a:pt x="147218" y="138099"/>
                </a:lnTo>
                <a:lnTo>
                  <a:pt x="151041" y="138099"/>
                </a:lnTo>
                <a:lnTo>
                  <a:pt x="157162" y="145021"/>
                </a:lnTo>
                <a:lnTo>
                  <a:pt x="163360" y="153212"/>
                </a:lnTo>
                <a:lnTo>
                  <a:pt x="168656" y="161036"/>
                </a:lnTo>
                <a:lnTo>
                  <a:pt x="172072" y="166878"/>
                </a:lnTo>
                <a:lnTo>
                  <a:pt x="173990" y="165925"/>
                </a:lnTo>
                <a:lnTo>
                  <a:pt x="180682" y="165925"/>
                </a:lnTo>
                <a:lnTo>
                  <a:pt x="182587" y="166878"/>
                </a:lnTo>
                <a:close/>
              </a:path>
              <a:path w="394969" h="391795">
                <a:moveTo>
                  <a:pt x="196938" y="165925"/>
                </a:moveTo>
                <a:lnTo>
                  <a:pt x="196938" y="166878"/>
                </a:lnTo>
                <a:lnTo>
                  <a:pt x="196938" y="165925"/>
                </a:lnTo>
                <a:close/>
              </a:path>
              <a:path w="394969" h="391795">
                <a:moveTo>
                  <a:pt x="240906" y="109334"/>
                </a:moveTo>
                <a:lnTo>
                  <a:pt x="234213" y="109334"/>
                </a:lnTo>
                <a:lnTo>
                  <a:pt x="234365" y="115277"/>
                </a:lnTo>
                <a:lnTo>
                  <a:pt x="235013" y="129692"/>
                </a:lnTo>
                <a:lnTo>
                  <a:pt x="235038" y="130733"/>
                </a:lnTo>
                <a:lnTo>
                  <a:pt x="235165" y="151523"/>
                </a:lnTo>
                <a:lnTo>
                  <a:pt x="227520" y="144106"/>
                </a:lnTo>
                <a:lnTo>
                  <a:pt x="214134" y="130314"/>
                </a:lnTo>
                <a:lnTo>
                  <a:pt x="206908" y="122758"/>
                </a:lnTo>
                <a:lnTo>
                  <a:pt x="193116" y="108381"/>
                </a:lnTo>
                <a:lnTo>
                  <a:pt x="191198" y="108381"/>
                </a:lnTo>
                <a:lnTo>
                  <a:pt x="191135" y="144106"/>
                </a:lnTo>
                <a:lnTo>
                  <a:pt x="191020" y="151523"/>
                </a:lnTo>
                <a:lnTo>
                  <a:pt x="190804" y="158877"/>
                </a:lnTo>
                <a:lnTo>
                  <a:pt x="190246" y="166878"/>
                </a:lnTo>
                <a:lnTo>
                  <a:pt x="191198" y="165925"/>
                </a:lnTo>
                <a:lnTo>
                  <a:pt x="196913" y="165925"/>
                </a:lnTo>
                <a:lnTo>
                  <a:pt x="196786" y="160375"/>
                </a:lnTo>
                <a:lnTo>
                  <a:pt x="196126" y="145567"/>
                </a:lnTo>
                <a:lnTo>
                  <a:pt x="196088" y="144106"/>
                </a:lnTo>
                <a:lnTo>
                  <a:pt x="195973" y="122758"/>
                </a:lnTo>
                <a:lnTo>
                  <a:pt x="230390" y="158902"/>
                </a:lnTo>
                <a:lnTo>
                  <a:pt x="238036" y="166878"/>
                </a:lnTo>
                <a:lnTo>
                  <a:pt x="239953" y="166878"/>
                </a:lnTo>
                <a:lnTo>
                  <a:pt x="239966" y="151523"/>
                </a:lnTo>
                <a:lnTo>
                  <a:pt x="240080" y="125755"/>
                </a:lnTo>
                <a:lnTo>
                  <a:pt x="240360" y="116776"/>
                </a:lnTo>
                <a:lnTo>
                  <a:pt x="240906" y="109334"/>
                </a:lnTo>
                <a:close/>
              </a:path>
              <a:path w="394969" h="391795">
                <a:moveTo>
                  <a:pt x="306870" y="281000"/>
                </a:moveTo>
                <a:lnTo>
                  <a:pt x="304952" y="272376"/>
                </a:lnTo>
                <a:lnTo>
                  <a:pt x="284657" y="292150"/>
                </a:lnTo>
                <a:lnTo>
                  <a:pt x="260146" y="307619"/>
                </a:lnTo>
                <a:lnTo>
                  <a:pt x="232232" y="317690"/>
                </a:lnTo>
                <a:lnTo>
                  <a:pt x="201714" y="321284"/>
                </a:lnTo>
                <a:lnTo>
                  <a:pt x="194716" y="321106"/>
                </a:lnTo>
                <a:lnTo>
                  <a:pt x="188087" y="320560"/>
                </a:lnTo>
                <a:lnTo>
                  <a:pt x="181813" y="319659"/>
                </a:lnTo>
                <a:lnTo>
                  <a:pt x="175907" y="318401"/>
                </a:lnTo>
                <a:lnTo>
                  <a:pt x="170167" y="325120"/>
                </a:lnTo>
                <a:lnTo>
                  <a:pt x="178587" y="326936"/>
                </a:lnTo>
                <a:lnTo>
                  <a:pt x="186651" y="328117"/>
                </a:lnTo>
                <a:lnTo>
                  <a:pt x="194360" y="328764"/>
                </a:lnTo>
                <a:lnTo>
                  <a:pt x="201714" y="328955"/>
                </a:lnTo>
                <a:lnTo>
                  <a:pt x="233337" y="325374"/>
                </a:lnTo>
                <a:lnTo>
                  <a:pt x="261823" y="315404"/>
                </a:lnTo>
                <a:lnTo>
                  <a:pt x="286537" y="300228"/>
                </a:lnTo>
                <a:lnTo>
                  <a:pt x="306870" y="281000"/>
                </a:lnTo>
                <a:close/>
              </a:path>
              <a:path w="394969" h="391795">
                <a:moveTo>
                  <a:pt x="362318" y="34531"/>
                </a:moveTo>
                <a:lnTo>
                  <a:pt x="354660" y="34531"/>
                </a:lnTo>
                <a:lnTo>
                  <a:pt x="342239" y="167843"/>
                </a:lnTo>
                <a:lnTo>
                  <a:pt x="341287" y="167843"/>
                </a:lnTo>
                <a:lnTo>
                  <a:pt x="331482" y="128270"/>
                </a:lnTo>
                <a:lnTo>
                  <a:pt x="311645" y="93027"/>
                </a:lnTo>
                <a:lnTo>
                  <a:pt x="263131" y="54432"/>
                </a:lnTo>
                <a:lnTo>
                  <a:pt x="201714" y="40271"/>
                </a:lnTo>
                <a:lnTo>
                  <a:pt x="171018" y="43726"/>
                </a:lnTo>
                <a:lnTo>
                  <a:pt x="142557" y="53467"/>
                </a:lnTo>
                <a:lnTo>
                  <a:pt x="117157" y="68605"/>
                </a:lnTo>
                <a:lnTo>
                  <a:pt x="95605" y="88239"/>
                </a:lnTo>
                <a:lnTo>
                  <a:pt x="102298" y="93027"/>
                </a:lnTo>
                <a:lnTo>
                  <a:pt x="122262" y="74244"/>
                </a:lnTo>
                <a:lnTo>
                  <a:pt x="145910" y="60058"/>
                </a:lnTo>
                <a:lnTo>
                  <a:pt x="172605" y="51092"/>
                </a:lnTo>
                <a:lnTo>
                  <a:pt x="201714" y="47955"/>
                </a:lnTo>
                <a:lnTo>
                  <a:pt x="236512" y="52387"/>
                </a:lnTo>
                <a:lnTo>
                  <a:pt x="292862" y="83553"/>
                </a:lnTo>
                <a:lnTo>
                  <a:pt x="325183" y="131737"/>
                </a:lnTo>
                <a:lnTo>
                  <a:pt x="335991" y="182537"/>
                </a:lnTo>
                <a:lnTo>
                  <a:pt x="334581" y="205244"/>
                </a:lnTo>
                <a:lnTo>
                  <a:pt x="332828" y="214515"/>
                </a:lnTo>
                <a:lnTo>
                  <a:pt x="329806" y="226212"/>
                </a:lnTo>
                <a:lnTo>
                  <a:pt x="324637" y="239903"/>
                </a:lnTo>
                <a:lnTo>
                  <a:pt x="316420" y="255104"/>
                </a:lnTo>
                <a:lnTo>
                  <a:pt x="319290" y="265658"/>
                </a:lnTo>
                <a:lnTo>
                  <a:pt x="329565" y="246926"/>
                </a:lnTo>
                <a:lnTo>
                  <a:pt x="337693" y="225856"/>
                </a:lnTo>
                <a:lnTo>
                  <a:pt x="344030" y="199034"/>
                </a:lnTo>
                <a:lnTo>
                  <a:pt x="348932" y="163042"/>
                </a:lnTo>
                <a:lnTo>
                  <a:pt x="362318" y="34531"/>
                </a:lnTo>
                <a:close/>
              </a:path>
              <a:path w="394969" h="391795">
                <a:moveTo>
                  <a:pt x="394817" y="965"/>
                </a:moveTo>
                <a:lnTo>
                  <a:pt x="147218" y="0"/>
                </a:lnTo>
                <a:lnTo>
                  <a:pt x="137655" y="0"/>
                </a:lnTo>
                <a:lnTo>
                  <a:pt x="130975" y="965"/>
                </a:lnTo>
                <a:lnTo>
                  <a:pt x="129057" y="965"/>
                </a:lnTo>
                <a:lnTo>
                  <a:pt x="87376" y="10185"/>
                </a:lnTo>
                <a:lnTo>
                  <a:pt x="51828" y="31470"/>
                </a:lnTo>
                <a:lnTo>
                  <a:pt x="24231" y="62141"/>
                </a:lnTo>
                <a:lnTo>
                  <a:pt x="6362" y="99542"/>
                </a:lnTo>
                <a:lnTo>
                  <a:pt x="0" y="140982"/>
                </a:lnTo>
                <a:lnTo>
                  <a:pt x="889" y="156857"/>
                </a:lnTo>
                <a:lnTo>
                  <a:pt x="3467" y="174421"/>
                </a:lnTo>
                <a:lnTo>
                  <a:pt x="7670" y="193979"/>
                </a:lnTo>
                <a:lnTo>
                  <a:pt x="13385" y="215785"/>
                </a:lnTo>
                <a:lnTo>
                  <a:pt x="22669" y="247116"/>
                </a:lnTo>
                <a:lnTo>
                  <a:pt x="31115" y="276402"/>
                </a:lnTo>
                <a:lnTo>
                  <a:pt x="36918" y="296837"/>
                </a:lnTo>
                <a:lnTo>
                  <a:pt x="39204" y="304977"/>
                </a:lnTo>
                <a:lnTo>
                  <a:pt x="46850" y="304977"/>
                </a:lnTo>
                <a:lnTo>
                  <a:pt x="19126" y="210985"/>
                </a:lnTo>
                <a:lnTo>
                  <a:pt x="39027" y="238671"/>
                </a:lnTo>
                <a:lnTo>
                  <a:pt x="67157" y="261226"/>
                </a:lnTo>
                <a:lnTo>
                  <a:pt x="101396" y="276402"/>
                </a:lnTo>
                <a:lnTo>
                  <a:pt x="139573" y="281965"/>
                </a:lnTo>
                <a:lnTo>
                  <a:pt x="160667" y="280530"/>
                </a:lnTo>
                <a:lnTo>
                  <a:pt x="180682" y="276212"/>
                </a:lnTo>
                <a:lnTo>
                  <a:pt x="183159" y="275247"/>
                </a:lnTo>
                <a:lnTo>
                  <a:pt x="199263" y="269011"/>
                </a:lnTo>
                <a:lnTo>
                  <a:pt x="216052" y="258953"/>
                </a:lnTo>
                <a:lnTo>
                  <a:pt x="216052" y="259905"/>
                </a:lnTo>
                <a:lnTo>
                  <a:pt x="92735" y="391299"/>
                </a:lnTo>
                <a:lnTo>
                  <a:pt x="103251" y="391299"/>
                </a:lnTo>
                <a:lnTo>
                  <a:pt x="182232" y="306057"/>
                </a:lnTo>
                <a:lnTo>
                  <a:pt x="200431" y="286778"/>
                </a:lnTo>
                <a:lnTo>
                  <a:pt x="218909" y="267576"/>
                </a:lnTo>
                <a:lnTo>
                  <a:pt x="226885" y="258953"/>
                </a:lnTo>
                <a:lnTo>
                  <a:pt x="253199" y="227393"/>
                </a:lnTo>
                <a:lnTo>
                  <a:pt x="272097" y="193370"/>
                </a:lnTo>
                <a:lnTo>
                  <a:pt x="281051" y="144818"/>
                </a:lnTo>
                <a:lnTo>
                  <a:pt x="335546" y="391299"/>
                </a:lnTo>
                <a:lnTo>
                  <a:pt x="343192" y="391299"/>
                </a:lnTo>
                <a:lnTo>
                  <a:pt x="316534" y="274193"/>
                </a:lnTo>
                <a:lnTo>
                  <a:pt x="301879" y="209423"/>
                </a:lnTo>
                <a:lnTo>
                  <a:pt x="294386" y="175234"/>
                </a:lnTo>
                <a:lnTo>
                  <a:pt x="288696" y="147701"/>
                </a:lnTo>
                <a:lnTo>
                  <a:pt x="288010" y="144818"/>
                </a:lnTo>
                <a:lnTo>
                  <a:pt x="274599" y="96024"/>
                </a:lnTo>
                <a:lnTo>
                  <a:pt x="249504" y="60426"/>
                </a:lnTo>
                <a:lnTo>
                  <a:pt x="246646" y="60426"/>
                </a:lnTo>
                <a:lnTo>
                  <a:pt x="257835" y="77190"/>
                </a:lnTo>
                <a:lnTo>
                  <a:pt x="266598" y="96748"/>
                </a:lnTo>
                <a:lnTo>
                  <a:pt x="272326" y="118275"/>
                </a:lnTo>
                <a:lnTo>
                  <a:pt x="274370" y="140982"/>
                </a:lnTo>
                <a:lnTo>
                  <a:pt x="267512" y="183299"/>
                </a:lnTo>
                <a:lnTo>
                  <a:pt x="248462" y="220141"/>
                </a:lnTo>
                <a:lnTo>
                  <a:pt x="219443" y="249250"/>
                </a:lnTo>
                <a:lnTo>
                  <a:pt x="182714" y="268376"/>
                </a:lnTo>
                <a:lnTo>
                  <a:pt x="140538" y="275247"/>
                </a:lnTo>
                <a:lnTo>
                  <a:pt x="98348" y="268376"/>
                </a:lnTo>
                <a:lnTo>
                  <a:pt x="61620" y="249250"/>
                </a:lnTo>
                <a:lnTo>
                  <a:pt x="32613" y="220141"/>
                </a:lnTo>
                <a:lnTo>
                  <a:pt x="27876" y="210985"/>
                </a:lnTo>
                <a:lnTo>
                  <a:pt x="13550" y="183299"/>
                </a:lnTo>
                <a:lnTo>
                  <a:pt x="6692" y="140982"/>
                </a:lnTo>
                <a:lnTo>
                  <a:pt x="13550" y="98666"/>
                </a:lnTo>
                <a:lnTo>
                  <a:pt x="32613" y="61823"/>
                </a:lnTo>
                <a:lnTo>
                  <a:pt x="61620" y="32702"/>
                </a:lnTo>
                <a:lnTo>
                  <a:pt x="98348" y="13589"/>
                </a:lnTo>
                <a:lnTo>
                  <a:pt x="140538" y="6705"/>
                </a:lnTo>
                <a:lnTo>
                  <a:pt x="164477" y="8953"/>
                </a:lnTo>
                <a:lnTo>
                  <a:pt x="187248" y="15341"/>
                </a:lnTo>
                <a:lnTo>
                  <a:pt x="208419" y="25323"/>
                </a:lnTo>
                <a:lnTo>
                  <a:pt x="227520" y="38366"/>
                </a:lnTo>
                <a:lnTo>
                  <a:pt x="231343" y="39319"/>
                </a:lnTo>
                <a:lnTo>
                  <a:pt x="238036" y="40271"/>
                </a:lnTo>
                <a:lnTo>
                  <a:pt x="240906" y="42202"/>
                </a:lnTo>
                <a:lnTo>
                  <a:pt x="227863" y="30162"/>
                </a:lnTo>
                <a:lnTo>
                  <a:pt x="213309" y="20015"/>
                </a:lnTo>
                <a:lnTo>
                  <a:pt x="197485" y="11849"/>
                </a:lnTo>
                <a:lnTo>
                  <a:pt x="183324" y="6705"/>
                </a:lnTo>
                <a:lnTo>
                  <a:pt x="180682" y="5753"/>
                </a:lnTo>
                <a:lnTo>
                  <a:pt x="394817" y="7683"/>
                </a:lnTo>
                <a:lnTo>
                  <a:pt x="394817" y="5753"/>
                </a:lnTo>
                <a:lnTo>
                  <a:pt x="394817" y="965"/>
                </a:lnTo>
                <a:close/>
              </a:path>
            </a:pathLst>
          </a:custGeom>
          <a:solidFill>
            <a:srgbClr val="00339F"/>
          </a:solidFill>
        </p:spPr>
        <p:txBody>
          <a:bodyPr wrap="square" lIns="0" tIns="0" rIns="0" bIns="0" rtlCol="0"/>
          <a:lstStyle/>
          <a:p>
            <a:endParaRPr/>
          </a:p>
        </p:txBody>
      </p:sp>
      <p:pic>
        <p:nvPicPr>
          <p:cNvPr id="4" name="object 4">
            <a:extLst>
              <a:ext uri="{FF2B5EF4-FFF2-40B4-BE49-F238E27FC236}">
                <a16:creationId xmlns:a16="http://schemas.microsoft.com/office/drawing/2014/main" id="{1A5EFCBB-08F8-264B-DDD4-426144C49585}"/>
              </a:ext>
            </a:extLst>
          </p:cNvPr>
          <p:cNvPicPr/>
          <p:nvPr/>
        </p:nvPicPr>
        <p:blipFill>
          <a:blip r:embed="rId6" cstate="print"/>
          <a:stretch>
            <a:fillRect/>
          </a:stretch>
        </p:blipFill>
        <p:spPr>
          <a:xfrm>
            <a:off x="1176255" y="1432707"/>
            <a:ext cx="360329" cy="396093"/>
          </a:xfrm>
          <a:prstGeom prst="rect">
            <a:avLst/>
          </a:prstGeom>
        </p:spPr>
      </p:pic>
      <p:pic>
        <p:nvPicPr>
          <p:cNvPr id="5" name="object 5">
            <a:extLst>
              <a:ext uri="{FF2B5EF4-FFF2-40B4-BE49-F238E27FC236}">
                <a16:creationId xmlns:a16="http://schemas.microsoft.com/office/drawing/2014/main" id="{E2A7C1B6-E75D-06C4-4C87-B39FE61660BF}"/>
              </a:ext>
            </a:extLst>
          </p:cNvPr>
          <p:cNvPicPr/>
          <p:nvPr/>
        </p:nvPicPr>
        <p:blipFill>
          <a:blip r:embed="rId7" cstate="print"/>
          <a:stretch>
            <a:fillRect/>
          </a:stretch>
        </p:blipFill>
        <p:spPr>
          <a:xfrm>
            <a:off x="9804631" y="1512784"/>
            <a:ext cx="1694731" cy="264813"/>
          </a:xfrm>
          <a:prstGeom prst="rect">
            <a:avLst/>
          </a:prstGeom>
        </p:spPr>
      </p:pic>
      <p:sp>
        <p:nvSpPr>
          <p:cNvPr id="6" name="object 6">
            <a:extLst>
              <a:ext uri="{FF2B5EF4-FFF2-40B4-BE49-F238E27FC236}">
                <a16:creationId xmlns:a16="http://schemas.microsoft.com/office/drawing/2014/main" id="{7A24C03C-B627-7D1A-0C11-F8D3705EB277}"/>
              </a:ext>
            </a:extLst>
          </p:cNvPr>
          <p:cNvSpPr txBox="1">
            <a:spLocks noGrp="1"/>
          </p:cNvSpPr>
          <p:nvPr>
            <p:ph type="title"/>
          </p:nvPr>
        </p:nvSpPr>
        <p:spPr>
          <a:xfrm>
            <a:off x="3232857" y="227203"/>
            <a:ext cx="6024245" cy="443711"/>
          </a:xfrm>
          <a:prstGeom prst="rect">
            <a:avLst/>
          </a:prstGeom>
        </p:spPr>
        <p:txBody>
          <a:bodyPr vert="horz" wrap="square" lIns="0" tIns="12700" rIns="0" bIns="0" rtlCol="0">
            <a:spAutoFit/>
          </a:bodyPr>
          <a:lstStyle/>
          <a:p>
            <a:pPr marL="12700">
              <a:spcBef>
                <a:spcPts val="100"/>
              </a:spcBef>
            </a:pPr>
            <a:r>
              <a:rPr lang="fr-FR" spc="65" dirty="0"/>
              <a:t>FORWARD PHYSICS FACILITY</a:t>
            </a:r>
            <a:endParaRPr spc="65" dirty="0"/>
          </a:p>
        </p:txBody>
      </p:sp>
      <p:sp>
        <p:nvSpPr>
          <p:cNvPr id="10" name="Rectangle 9">
            <a:extLst>
              <a:ext uri="{FF2B5EF4-FFF2-40B4-BE49-F238E27FC236}">
                <a16:creationId xmlns:a16="http://schemas.microsoft.com/office/drawing/2014/main" id="{1CC6E2B4-D6A3-93B9-32BE-79A5F3EE1BC0}"/>
              </a:ext>
            </a:extLst>
          </p:cNvPr>
          <p:cNvSpPr/>
          <p:nvPr/>
        </p:nvSpPr>
        <p:spPr>
          <a:xfrm>
            <a:off x="990600" y="838200"/>
            <a:ext cx="10508762" cy="5668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bject 9">
            <a:extLst>
              <a:ext uri="{FF2B5EF4-FFF2-40B4-BE49-F238E27FC236}">
                <a16:creationId xmlns:a16="http://schemas.microsoft.com/office/drawing/2014/main" id="{6B8C7B4B-05E2-7B9B-2AE1-7E101BAEB2A1}"/>
              </a:ext>
            </a:extLst>
          </p:cNvPr>
          <p:cNvSpPr txBox="1">
            <a:spLocks/>
          </p:cNvSpPr>
          <p:nvPr/>
        </p:nvSpPr>
        <p:spPr>
          <a:xfrm>
            <a:off x="3122527" y="6503892"/>
            <a:ext cx="6244907" cy="215444"/>
          </a:xfrm>
          <a:prstGeom prst="rect">
            <a:avLst/>
          </a:prstGeom>
        </p:spPr>
        <p:txBody>
          <a:bodyPr vert="horz" wrap="square" lIns="0" tIns="0" rIns="0" bIns="0" rtlCol="0">
            <a:spAutoFit/>
          </a:bodyPr>
          <a:lstStyle>
            <a:defPPr>
              <a:defRPr lang="en-US" kern="0"/>
            </a:defPPr>
            <a:lvl1pPr algn="l" defTabSz="457200" rtl="0" fontAlgn="base">
              <a:spcBef>
                <a:spcPct val="0"/>
              </a:spcBef>
              <a:spcAft>
                <a:spcPct val="0"/>
              </a:spcAft>
              <a:defRPr sz="900" b="0" i="0" kern="1200">
                <a:solidFill>
                  <a:schemeClr val="tx1"/>
                </a:solidFill>
                <a:latin typeface="Verdana"/>
                <a:ea typeface="ＭＳ Ｐゴシック" charset="0"/>
                <a:cs typeface="Verdana"/>
              </a:defRPr>
            </a:lvl1pPr>
            <a:lvl2pPr marL="457200" algn="l" defTabSz="457200" rtl="0" fontAlgn="base">
              <a:spcBef>
                <a:spcPct val="0"/>
              </a:spcBef>
              <a:spcAft>
                <a:spcPct val="0"/>
              </a:spcAft>
              <a:defRPr kern="1200">
                <a:solidFill>
                  <a:schemeClr val="tx1"/>
                </a:solidFill>
                <a:latin typeface="Arial" charset="0"/>
                <a:ea typeface="ＭＳ Ｐゴシック" charset="0"/>
                <a:cs typeface="Arial"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Arial"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Arial"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a:lstStyle>
          <a:p>
            <a:pPr marL="12700" algn="ctr">
              <a:spcBef>
                <a:spcPts val="90"/>
              </a:spcBef>
            </a:pPr>
            <a:r>
              <a:rPr lang="en-US" sz="1400" spc="-70" dirty="0">
                <a:latin typeface="+mn-lt"/>
              </a:rPr>
              <a:t>Anastasiya</a:t>
            </a:r>
            <a:r>
              <a:rPr lang="en-US" sz="1400" spc="-15" dirty="0">
                <a:latin typeface="+mn-lt"/>
              </a:rPr>
              <a:t> </a:t>
            </a:r>
            <a:r>
              <a:rPr lang="en-US" sz="1400" spc="-50" dirty="0" err="1">
                <a:latin typeface="+mn-lt"/>
              </a:rPr>
              <a:t>Magazinik</a:t>
            </a:r>
            <a:r>
              <a:rPr lang="en-US" sz="1400" spc="-50" dirty="0">
                <a:latin typeface="+mn-lt"/>
              </a:rPr>
              <a:t>, Julien </a:t>
            </a:r>
            <a:r>
              <a:rPr lang="en-US" sz="1400" spc="-50" dirty="0" err="1">
                <a:latin typeface="+mn-lt"/>
              </a:rPr>
              <a:t>Prosic</a:t>
            </a:r>
            <a:r>
              <a:rPr lang="en-US" sz="1400" spc="-50" dirty="0">
                <a:latin typeface="+mn-lt"/>
              </a:rPr>
              <a:t>, talk at FPF9, 5 March 2026</a:t>
            </a:r>
          </a:p>
        </p:txBody>
      </p:sp>
    </p:spTree>
    <p:extLst>
      <p:ext uri="{BB962C8B-B14F-4D97-AF65-F5344CB8AC3E}">
        <p14:creationId xmlns:p14="http://schemas.microsoft.com/office/powerpoint/2010/main" val="3699623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 presetClass="mediacall" presetSubtype="0" fill="hold" nodeType="withEffect">
                                  <p:stCondLst>
                                    <p:cond delay="0"/>
                                  </p:stCondLst>
                                  <p:childTnLst>
                                    <p:cmd type="call" cmd="playFrom(0.0)">
                                      <p:cBhvr>
                                        <p:cTn id="9" dur="25333"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11"/>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0B138-7647-0A70-18BF-0AFB3C3D964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FED2291-D696-AF09-95B0-57E93AE7F35D}"/>
              </a:ext>
            </a:extLst>
          </p:cNvPr>
          <p:cNvSpPr txBox="1"/>
          <p:nvPr/>
        </p:nvSpPr>
        <p:spPr>
          <a:xfrm>
            <a:off x="1585975" y="961222"/>
            <a:ext cx="638175" cy="278130"/>
          </a:xfrm>
          <a:prstGeom prst="rect">
            <a:avLst/>
          </a:prstGeom>
        </p:spPr>
        <p:txBody>
          <a:bodyPr vert="horz" wrap="square" lIns="0" tIns="34290" rIns="0" bIns="0" rtlCol="0">
            <a:spAutoFit/>
          </a:bodyPr>
          <a:lstStyle/>
          <a:p>
            <a:pPr marL="12700" marR="5080">
              <a:lnSpc>
                <a:spcPts val="910"/>
              </a:lnSpc>
              <a:spcBef>
                <a:spcPts val="270"/>
              </a:spcBef>
            </a:pPr>
            <a:r>
              <a:rPr sz="900" cap="small" spc="-55" dirty="0">
                <a:latin typeface="Verdana"/>
                <a:cs typeface="Verdana"/>
              </a:rPr>
              <a:t>Engineering</a:t>
            </a:r>
            <a:r>
              <a:rPr sz="900" cap="small" spc="-35" dirty="0">
                <a:latin typeface="Verdana"/>
                <a:cs typeface="Verdana"/>
              </a:rPr>
              <a:t> Department</a:t>
            </a:r>
            <a:endParaRPr sz="900">
              <a:latin typeface="Verdana"/>
              <a:cs typeface="Verdana"/>
            </a:endParaRPr>
          </a:p>
        </p:txBody>
      </p:sp>
      <p:sp>
        <p:nvSpPr>
          <p:cNvPr id="3" name="object 3">
            <a:extLst>
              <a:ext uri="{FF2B5EF4-FFF2-40B4-BE49-F238E27FC236}">
                <a16:creationId xmlns:a16="http://schemas.microsoft.com/office/drawing/2014/main" id="{9C462965-AAE2-2F4A-09BE-EFA8BB663370}"/>
              </a:ext>
            </a:extLst>
          </p:cNvPr>
          <p:cNvSpPr/>
          <p:nvPr/>
        </p:nvSpPr>
        <p:spPr>
          <a:xfrm>
            <a:off x="688835" y="914409"/>
            <a:ext cx="394970" cy="391795"/>
          </a:xfrm>
          <a:custGeom>
            <a:avLst/>
            <a:gdLst/>
            <a:ahLst/>
            <a:cxnLst/>
            <a:rect l="l" t="t" r="r" b="b"/>
            <a:pathLst>
              <a:path w="394969" h="391795">
                <a:moveTo>
                  <a:pt x="83172" y="112204"/>
                </a:moveTo>
                <a:lnTo>
                  <a:pt x="78397" y="110286"/>
                </a:lnTo>
                <a:lnTo>
                  <a:pt x="70751" y="107416"/>
                </a:lnTo>
                <a:lnTo>
                  <a:pt x="63093" y="107416"/>
                </a:lnTo>
                <a:lnTo>
                  <a:pt x="50507" y="109651"/>
                </a:lnTo>
                <a:lnTo>
                  <a:pt x="40513" y="115925"/>
                </a:lnTo>
                <a:lnTo>
                  <a:pt x="33921" y="125628"/>
                </a:lnTo>
                <a:lnTo>
                  <a:pt x="31546" y="138099"/>
                </a:lnTo>
                <a:lnTo>
                  <a:pt x="33794" y="150037"/>
                </a:lnTo>
                <a:lnTo>
                  <a:pt x="40157" y="159448"/>
                </a:lnTo>
                <a:lnTo>
                  <a:pt x="50101" y="165620"/>
                </a:lnTo>
                <a:lnTo>
                  <a:pt x="63093" y="167843"/>
                </a:lnTo>
                <a:lnTo>
                  <a:pt x="73609" y="167843"/>
                </a:lnTo>
                <a:lnTo>
                  <a:pt x="80302" y="163042"/>
                </a:lnTo>
                <a:lnTo>
                  <a:pt x="82219" y="162077"/>
                </a:lnTo>
                <a:lnTo>
                  <a:pt x="83172" y="155371"/>
                </a:lnTo>
                <a:lnTo>
                  <a:pt x="83172" y="154406"/>
                </a:lnTo>
                <a:lnTo>
                  <a:pt x="78397" y="158242"/>
                </a:lnTo>
                <a:lnTo>
                  <a:pt x="73609" y="163042"/>
                </a:lnTo>
                <a:lnTo>
                  <a:pt x="64058" y="163042"/>
                </a:lnTo>
                <a:lnTo>
                  <a:pt x="55486" y="161417"/>
                </a:lnTo>
                <a:lnTo>
                  <a:pt x="47802" y="156565"/>
                </a:lnTo>
                <a:lnTo>
                  <a:pt x="42278" y="148475"/>
                </a:lnTo>
                <a:lnTo>
                  <a:pt x="40157" y="137147"/>
                </a:lnTo>
                <a:lnTo>
                  <a:pt x="42265" y="125818"/>
                </a:lnTo>
                <a:lnTo>
                  <a:pt x="47688" y="117729"/>
                </a:lnTo>
                <a:lnTo>
                  <a:pt x="55079" y="112864"/>
                </a:lnTo>
                <a:lnTo>
                  <a:pt x="63093" y="111252"/>
                </a:lnTo>
                <a:lnTo>
                  <a:pt x="71704" y="111252"/>
                </a:lnTo>
                <a:lnTo>
                  <a:pt x="77444" y="115087"/>
                </a:lnTo>
                <a:lnTo>
                  <a:pt x="80302" y="118922"/>
                </a:lnTo>
                <a:lnTo>
                  <a:pt x="81267" y="118922"/>
                </a:lnTo>
                <a:lnTo>
                  <a:pt x="81267" y="117005"/>
                </a:lnTo>
                <a:lnTo>
                  <a:pt x="82219" y="114134"/>
                </a:lnTo>
                <a:lnTo>
                  <a:pt x="83172" y="112204"/>
                </a:lnTo>
                <a:close/>
              </a:path>
              <a:path w="394969" h="391795">
                <a:moveTo>
                  <a:pt x="89865" y="258953"/>
                </a:moveTo>
                <a:lnTo>
                  <a:pt x="79705" y="239776"/>
                </a:lnTo>
                <a:lnTo>
                  <a:pt x="73139" y="221424"/>
                </a:lnTo>
                <a:lnTo>
                  <a:pt x="69430" y="204330"/>
                </a:lnTo>
                <a:lnTo>
                  <a:pt x="67881" y="188937"/>
                </a:lnTo>
                <a:lnTo>
                  <a:pt x="60236" y="188937"/>
                </a:lnTo>
                <a:lnTo>
                  <a:pt x="70040" y="237223"/>
                </a:lnTo>
                <a:lnTo>
                  <a:pt x="86042" y="257987"/>
                </a:lnTo>
                <a:lnTo>
                  <a:pt x="89865" y="258953"/>
                </a:lnTo>
                <a:close/>
              </a:path>
              <a:path w="394969" h="391795">
                <a:moveTo>
                  <a:pt x="129057" y="160172"/>
                </a:moveTo>
                <a:lnTo>
                  <a:pt x="123113" y="160718"/>
                </a:lnTo>
                <a:lnTo>
                  <a:pt x="115201" y="161010"/>
                </a:lnTo>
                <a:lnTo>
                  <a:pt x="107276" y="161112"/>
                </a:lnTo>
                <a:lnTo>
                  <a:pt x="101333" y="161124"/>
                </a:lnTo>
                <a:lnTo>
                  <a:pt x="101333" y="139052"/>
                </a:lnTo>
                <a:lnTo>
                  <a:pt x="116636" y="139052"/>
                </a:lnTo>
                <a:lnTo>
                  <a:pt x="122364" y="140030"/>
                </a:lnTo>
                <a:lnTo>
                  <a:pt x="122364" y="139052"/>
                </a:lnTo>
                <a:lnTo>
                  <a:pt x="122364" y="134277"/>
                </a:lnTo>
                <a:lnTo>
                  <a:pt x="122364" y="133311"/>
                </a:lnTo>
                <a:lnTo>
                  <a:pt x="117589" y="134277"/>
                </a:lnTo>
                <a:lnTo>
                  <a:pt x="101333" y="134277"/>
                </a:lnTo>
                <a:lnTo>
                  <a:pt x="101333" y="113169"/>
                </a:lnTo>
                <a:lnTo>
                  <a:pt x="109537" y="113334"/>
                </a:lnTo>
                <a:lnTo>
                  <a:pt x="116751" y="113779"/>
                </a:lnTo>
                <a:lnTo>
                  <a:pt x="122707" y="114388"/>
                </a:lnTo>
                <a:lnTo>
                  <a:pt x="127152" y="115087"/>
                </a:lnTo>
                <a:lnTo>
                  <a:pt x="127152" y="113169"/>
                </a:lnTo>
                <a:lnTo>
                  <a:pt x="127152" y="109334"/>
                </a:lnTo>
                <a:lnTo>
                  <a:pt x="92735" y="109334"/>
                </a:lnTo>
                <a:lnTo>
                  <a:pt x="92735" y="116052"/>
                </a:lnTo>
                <a:lnTo>
                  <a:pt x="93687" y="123710"/>
                </a:lnTo>
                <a:lnTo>
                  <a:pt x="93687" y="151523"/>
                </a:lnTo>
                <a:lnTo>
                  <a:pt x="92735" y="159207"/>
                </a:lnTo>
                <a:lnTo>
                  <a:pt x="92735" y="166878"/>
                </a:lnTo>
                <a:lnTo>
                  <a:pt x="97510" y="165925"/>
                </a:lnTo>
                <a:lnTo>
                  <a:pt x="125234" y="165925"/>
                </a:lnTo>
                <a:lnTo>
                  <a:pt x="129057" y="166878"/>
                </a:lnTo>
                <a:lnTo>
                  <a:pt x="128104" y="165925"/>
                </a:lnTo>
                <a:lnTo>
                  <a:pt x="128104" y="162077"/>
                </a:lnTo>
                <a:lnTo>
                  <a:pt x="129057" y="161124"/>
                </a:lnTo>
                <a:lnTo>
                  <a:pt x="129057" y="160172"/>
                </a:lnTo>
                <a:close/>
              </a:path>
              <a:path w="394969" h="391795">
                <a:moveTo>
                  <a:pt x="159651" y="314566"/>
                </a:moveTo>
                <a:lnTo>
                  <a:pt x="143116" y="307467"/>
                </a:lnTo>
                <a:lnTo>
                  <a:pt x="129184" y="299466"/>
                </a:lnTo>
                <a:lnTo>
                  <a:pt x="117576" y="291109"/>
                </a:lnTo>
                <a:lnTo>
                  <a:pt x="108026" y="282917"/>
                </a:lnTo>
                <a:lnTo>
                  <a:pt x="103251" y="281965"/>
                </a:lnTo>
                <a:lnTo>
                  <a:pt x="97510" y="280047"/>
                </a:lnTo>
                <a:lnTo>
                  <a:pt x="93687" y="279082"/>
                </a:lnTo>
                <a:lnTo>
                  <a:pt x="106857" y="291998"/>
                </a:lnTo>
                <a:lnTo>
                  <a:pt x="121653" y="303301"/>
                </a:lnTo>
                <a:lnTo>
                  <a:pt x="137515" y="312801"/>
                </a:lnTo>
                <a:lnTo>
                  <a:pt x="153911" y="320319"/>
                </a:lnTo>
                <a:lnTo>
                  <a:pt x="159651" y="314566"/>
                </a:lnTo>
                <a:close/>
              </a:path>
              <a:path w="394969" h="391795">
                <a:moveTo>
                  <a:pt x="182587" y="166878"/>
                </a:moveTo>
                <a:lnTo>
                  <a:pt x="181813" y="165925"/>
                </a:lnTo>
                <a:lnTo>
                  <a:pt x="177533" y="160629"/>
                </a:lnTo>
                <a:lnTo>
                  <a:pt x="159651" y="138099"/>
                </a:lnTo>
                <a:lnTo>
                  <a:pt x="165379" y="137147"/>
                </a:lnTo>
                <a:lnTo>
                  <a:pt x="171119" y="135229"/>
                </a:lnTo>
                <a:lnTo>
                  <a:pt x="176860" y="133311"/>
                </a:lnTo>
                <a:lnTo>
                  <a:pt x="176860" y="112204"/>
                </a:lnTo>
                <a:lnTo>
                  <a:pt x="176860" y="111252"/>
                </a:lnTo>
                <a:lnTo>
                  <a:pt x="168249" y="109334"/>
                </a:lnTo>
                <a:lnTo>
                  <a:pt x="168249" y="115087"/>
                </a:lnTo>
                <a:lnTo>
                  <a:pt x="168249" y="133311"/>
                </a:lnTo>
                <a:lnTo>
                  <a:pt x="159651" y="135229"/>
                </a:lnTo>
                <a:lnTo>
                  <a:pt x="147218" y="135229"/>
                </a:lnTo>
                <a:lnTo>
                  <a:pt x="147218" y="113169"/>
                </a:lnTo>
                <a:lnTo>
                  <a:pt x="149136" y="112204"/>
                </a:lnTo>
                <a:lnTo>
                  <a:pt x="161569" y="112204"/>
                </a:lnTo>
                <a:lnTo>
                  <a:pt x="168249" y="115087"/>
                </a:lnTo>
                <a:lnTo>
                  <a:pt x="168249" y="109334"/>
                </a:lnTo>
                <a:lnTo>
                  <a:pt x="138607" y="109334"/>
                </a:lnTo>
                <a:lnTo>
                  <a:pt x="139573" y="116052"/>
                </a:lnTo>
                <a:lnTo>
                  <a:pt x="139573" y="159207"/>
                </a:lnTo>
                <a:lnTo>
                  <a:pt x="138607" y="166878"/>
                </a:lnTo>
                <a:lnTo>
                  <a:pt x="140538" y="165925"/>
                </a:lnTo>
                <a:lnTo>
                  <a:pt x="146265" y="165925"/>
                </a:lnTo>
                <a:lnTo>
                  <a:pt x="148183" y="166878"/>
                </a:lnTo>
                <a:lnTo>
                  <a:pt x="148056" y="165925"/>
                </a:lnTo>
                <a:lnTo>
                  <a:pt x="147218" y="159207"/>
                </a:lnTo>
                <a:lnTo>
                  <a:pt x="147218" y="138099"/>
                </a:lnTo>
                <a:lnTo>
                  <a:pt x="151041" y="138099"/>
                </a:lnTo>
                <a:lnTo>
                  <a:pt x="157162" y="145021"/>
                </a:lnTo>
                <a:lnTo>
                  <a:pt x="163360" y="153212"/>
                </a:lnTo>
                <a:lnTo>
                  <a:pt x="168656" y="161036"/>
                </a:lnTo>
                <a:lnTo>
                  <a:pt x="172072" y="166878"/>
                </a:lnTo>
                <a:lnTo>
                  <a:pt x="173990" y="165925"/>
                </a:lnTo>
                <a:lnTo>
                  <a:pt x="180682" y="165925"/>
                </a:lnTo>
                <a:lnTo>
                  <a:pt x="182587" y="166878"/>
                </a:lnTo>
                <a:close/>
              </a:path>
              <a:path w="394969" h="391795">
                <a:moveTo>
                  <a:pt x="196938" y="165925"/>
                </a:moveTo>
                <a:lnTo>
                  <a:pt x="196938" y="166878"/>
                </a:lnTo>
                <a:lnTo>
                  <a:pt x="196938" y="165925"/>
                </a:lnTo>
                <a:close/>
              </a:path>
              <a:path w="394969" h="391795">
                <a:moveTo>
                  <a:pt x="240906" y="109334"/>
                </a:moveTo>
                <a:lnTo>
                  <a:pt x="234213" y="109334"/>
                </a:lnTo>
                <a:lnTo>
                  <a:pt x="234365" y="115277"/>
                </a:lnTo>
                <a:lnTo>
                  <a:pt x="235013" y="129692"/>
                </a:lnTo>
                <a:lnTo>
                  <a:pt x="235038" y="130733"/>
                </a:lnTo>
                <a:lnTo>
                  <a:pt x="235165" y="151523"/>
                </a:lnTo>
                <a:lnTo>
                  <a:pt x="227520" y="144106"/>
                </a:lnTo>
                <a:lnTo>
                  <a:pt x="214134" y="130314"/>
                </a:lnTo>
                <a:lnTo>
                  <a:pt x="206908" y="122758"/>
                </a:lnTo>
                <a:lnTo>
                  <a:pt x="193116" y="108381"/>
                </a:lnTo>
                <a:lnTo>
                  <a:pt x="191198" y="108381"/>
                </a:lnTo>
                <a:lnTo>
                  <a:pt x="191135" y="144106"/>
                </a:lnTo>
                <a:lnTo>
                  <a:pt x="191020" y="151523"/>
                </a:lnTo>
                <a:lnTo>
                  <a:pt x="190804" y="158877"/>
                </a:lnTo>
                <a:lnTo>
                  <a:pt x="190246" y="166878"/>
                </a:lnTo>
                <a:lnTo>
                  <a:pt x="191198" y="165925"/>
                </a:lnTo>
                <a:lnTo>
                  <a:pt x="196913" y="165925"/>
                </a:lnTo>
                <a:lnTo>
                  <a:pt x="196786" y="160375"/>
                </a:lnTo>
                <a:lnTo>
                  <a:pt x="196126" y="145567"/>
                </a:lnTo>
                <a:lnTo>
                  <a:pt x="196088" y="144106"/>
                </a:lnTo>
                <a:lnTo>
                  <a:pt x="195973" y="122758"/>
                </a:lnTo>
                <a:lnTo>
                  <a:pt x="230390" y="158902"/>
                </a:lnTo>
                <a:lnTo>
                  <a:pt x="238036" y="166878"/>
                </a:lnTo>
                <a:lnTo>
                  <a:pt x="239953" y="166878"/>
                </a:lnTo>
                <a:lnTo>
                  <a:pt x="239966" y="151523"/>
                </a:lnTo>
                <a:lnTo>
                  <a:pt x="240080" y="125755"/>
                </a:lnTo>
                <a:lnTo>
                  <a:pt x="240360" y="116776"/>
                </a:lnTo>
                <a:lnTo>
                  <a:pt x="240906" y="109334"/>
                </a:lnTo>
                <a:close/>
              </a:path>
              <a:path w="394969" h="391795">
                <a:moveTo>
                  <a:pt x="306870" y="281000"/>
                </a:moveTo>
                <a:lnTo>
                  <a:pt x="304952" y="272376"/>
                </a:lnTo>
                <a:lnTo>
                  <a:pt x="284657" y="292150"/>
                </a:lnTo>
                <a:lnTo>
                  <a:pt x="260146" y="307619"/>
                </a:lnTo>
                <a:lnTo>
                  <a:pt x="232232" y="317690"/>
                </a:lnTo>
                <a:lnTo>
                  <a:pt x="201714" y="321284"/>
                </a:lnTo>
                <a:lnTo>
                  <a:pt x="194716" y="321106"/>
                </a:lnTo>
                <a:lnTo>
                  <a:pt x="188087" y="320560"/>
                </a:lnTo>
                <a:lnTo>
                  <a:pt x="181813" y="319659"/>
                </a:lnTo>
                <a:lnTo>
                  <a:pt x="175907" y="318401"/>
                </a:lnTo>
                <a:lnTo>
                  <a:pt x="170167" y="325120"/>
                </a:lnTo>
                <a:lnTo>
                  <a:pt x="178587" y="326936"/>
                </a:lnTo>
                <a:lnTo>
                  <a:pt x="186651" y="328117"/>
                </a:lnTo>
                <a:lnTo>
                  <a:pt x="194360" y="328764"/>
                </a:lnTo>
                <a:lnTo>
                  <a:pt x="201714" y="328955"/>
                </a:lnTo>
                <a:lnTo>
                  <a:pt x="233337" y="325374"/>
                </a:lnTo>
                <a:lnTo>
                  <a:pt x="261823" y="315404"/>
                </a:lnTo>
                <a:lnTo>
                  <a:pt x="286537" y="300228"/>
                </a:lnTo>
                <a:lnTo>
                  <a:pt x="306870" y="281000"/>
                </a:lnTo>
                <a:close/>
              </a:path>
              <a:path w="394969" h="391795">
                <a:moveTo>
                  <a:pt x="362318" y="34531"/>
                </a:moveTo>
                <a:lnTo>
                  <a:pt x="354660" y="34531"/>
                </a:lnTo>
                <a:lnTo>
                  <a:pt x="342239" y="167843"/>
                </a:lnTo>
                <a:lnTo>
                  <a:pt x="341287" y="167843"/>
                </a:lnTo>
                <a:lnTo>
                  <a:pt x="331482" y="128270"/>
                </a:lnTo>
                <a:lnTo>
                  <a:pt x="311645" y="93027"/>
                </a:lnTo>
                <a:lnTo>
                  <a:pt x="263131" y="54432"/>
                </a:lnTo>
                <a:lnTo>
                  <a:pt x="201714" y="40271"/>
                </a:lnTo>
                <a:lnTo>
                  <a:pt x="171018" y="43726"/>
                </a:lnTo>
                <a:lnTo>
                  <a:pt x="142557" y="53467"/>
                </a:lnTo>
                <a:lnTo>
                  <a:pt x="117157" y="68605"/>
                </a:lnTo>
                <a:lnTo>
                  <a:pt x="95605" y="88239"/>
                </a:lnTo>
                <a:lnTo>
                  <a:pt x="102298" y="93027"/>
                </a:lnTo>
                <a:lnTo>
                  <a:pt x="122262" y="74244"/>
                </a:lnTo>
                <a:lnTo>
                  <a:pt x="145910" y="60058"/>
                </a:lnTo>
                <a:lnTo>
                  <a:pt x="172605" y="51092"/>
                </a:lnTo>
                <a:lnTo>
                  <a:pt x="201714" y="47955"/>
                </a:lnTo>
                <a:lnTo>
                  <a:pt x="236512" y="52387"/>
                </a:lnTo>
                <a:lnTo>
                  <a:pt x="292862" y="83553"/>
                </a:lnTo>
                <a:lnTo>
                  <a:pt x="325183" y="131737"/>
                </a:lnTo>
                <a:lnTo>
                  <a:pt x="335991" y="182537"/>
                </a:lnTo>
                <a:lnTo>
                  <a:pt x="334581" y="205244"/>
                </a:lnTo>
                <a:lnTo>
                  <a:pt x="332828" y="214515"/>
                </a:lnTo>
                <a:lnTo>
                  <a:pt x="329806" y="226212"/>
                </a:lnTo>
                <a:lnTo>
                  <a:pt x="324637" y="239903"/>
                </a:lnTo>
                <a:lnTo>
                  <a:pt x="316420" y="255104"/>
                </a:lnTo>
                <a:lnTo>
                  <a:pt x="319290" y="265658"/>
                </a:lnTo>
                <a:lnTo>
                  <a:pt x="329565" y="246926"/>
                </a:lnTo>
                <a:lnTo>
                  <a:pt x="337693" y="225856"/>
                </a:lnTo>
                <a:lnTo>
                  <a:pt x="344030" y="199034"/>
                </a:lnTo>
                <a:lnTo>
                  <a:pt x="348932" y="163042"/>
                </a:lnTo>
                <a:lnTo>
                  <a:pt x="362318" y="34531"/>
                </a:lnTo>
                <a:close/>
              </a:path>
              <a:path w="394969" h="391795">
                <a:moveTo>
                  <a:pt x="394817" y="965"/>
                </a:moveTo>
                <a:lnTo>
                  <a:pt x="147218" y="0"/>
                </a:lnTo>
                <a:lnTo>
                  <a:pt x="137655" y="0"/>
                </a:lnTo>
                <a:lnTo>
                  <a:pt x="130975" y="965"/>
                </a:lnTo>
                <a:lnTo>
                  <a:pt x="129057" y="965"/>
                </a:lnTo>
                <a:lnTo>
                  <a:pt x="87376" y="10185"/>
                </a:lnTo>
                <a:lnTo>
                  <a:pt x="51828" y="31470"/>
                </a:lnTo>
                <a:lnTo>
                  <a:pt x="24231" y="62141"/>
                </a:lnTo>
                <a:lnTo>
                  <a:pt x="6362" y="99542"/>
                </a:lnTo>
                <a:lnTo>
                  <a:pt x="0" y="140982"/>
                </a:lnTo>
                <a:lnTo>
                  <a:pt x="889" y="156857"/>
                </a:lnTo>
                <a:lnTo>
                  <a:pt x="3467" y="174421"/>
                </a:lnTo>
                <a:lnTo>
                  <a:pt x="7670" y="193979"/>
                </a:lnTo>
                <a:lnTo>
                  <a:pt x="13385" y="215785"/>
                </a:lnTo>
                <a:lnTo>
                  <a:pt x="22669" y="247116"/>
                </a:lnTo>
                <a:lnTo>
                  <a:pt x="31115" y="276402"/>
                </a:lnTo>
                <a:lnTo>
                  <a:pt x="36918" y="296837"/>
                </a:lnTo>
                <a:lnTo>
                  <a:pt x="39204" y="304977"/>
                </a:lnTo>
                <a:lnTo>
                  <a:pt x="46850" y="304977"/>
                </a:lnTo>
                <a:lnTo>
                  <a:pt x="19126" y="210985"/>
                </a:lnTo>
                <a:lnTo>
                  <a:pt x="39027" y="238671"/>
                </a:lnTo>
                <a:lnTo>
                  <a:pt x="67157" y="261226"/>
                </a:lnTo>
                <a:lnTo>
                  <a:pt x="101396" y="276402"/>
                </a:lnTo>
                <a:lnTo>
                  <a:pt x="139573" y="281965"/>
                </a:lnTo>
                <a:lnTo>
                  <a:pt x="160667" y="280530"/>
                </a:lnTo>
                <a:lnTo>
                  <a:pt x="180682" y="276212"/>
                </a:lnTo>
                <a:lnTo>
                  <a:pt x="183159" y="275247"/>
                </a:lnTo>
                <a:lnTo>
                  <a:pt x="199263" y="269011"/>
                </a:lnTo>
                <a:lnTo>
                  <a:pt x="216052" y="258953"/>
                </a:lnTo>
                <a:lnTo>
                  <a:pt x="216052" y="259905"/>
                </a:lnTo>
                <a:lnTo>
                  <a:pt x="92735" y="391299"/>
                </a:lnTo>
                <a:lnTo>
                  <a:pt x="103251" y="391299"/>
                </a:lnTo>
                <a:lnTo>
                  <a:pt x="182232" y="306057"/>
                </a:lnTo>
                <a:lnTo>
                  <a:pt x="200431" y="286778"/>
                </a:lnTo>
                <a:lnTo>
                  <a:pt x="218909" y="267576"/>
                </a:lnTo>
                <a:lnTo>
                  <a:pt x="226885" y="258953"/>
                </a:lnTo>
                <a:lnTo>
                  <a:pt x="253199" y="227393"/>
                </a:lnTo>
                <a:lnTo>
                  <a:pt x="272097" y="193370"/>
                </a:lnTo>
                <a:lnTo>
                  <a:pt x="281051" y="144818"/>
                </a:lnTo>
                <a:lnTo>
                  <a:pt x="335546" y="391299"/>
                </a:lnTo>
                <a:lnTo>
                  <a:pt x="343192" y="391299"/>
                </a:lnTo>
                <a:lnTo>
                  <a:pt x="316534" y="274193"/>
                </a:lnTo>
                <a:lnTo>
                  <a:pt x="301879" y="209423"/>
                </a:lnTo>
                <a:lnTo>
                  <a:pt x="294386" y="175234"/>
                </a:lnTo>
                <a:lnTo>
                  <a:pt x="288696" y="147701"/>
                </a:lnTo>
                <a:lnTo>
                  <a:pt x="288010" y="144818"/>
                </a:lnTo>
                <a:lnTo>
                  <a:pt x="274599" y="96024"/>
                </a:lnTo>
                <a:lnTo>
                  <a:pt x="249504" y="60426"/>
                </a:lnTo>
                <a:lnTo>
                  <a:pt x="246646" y="60426"/>
                </a:lnTo>
                <a:lnTo>
                  <a:pt x="257835" y="77190"/>
                </a:lnTo>
                <a:lnTo>
                  <a:pt x="266598" y="96748"/>
                </a:lnTo>
                <a:lnTo>
                  <a:pt x="272326" y="118275"/>
                </a:lnTo>
                <a:lnTo>
                  <a:pt x="274370" y="140982"/>
                </a:lnTo>
                <a:lnTo>
                  <a:pt x="267512" y="183299"/>
                </a:lnTo>
                <a:lnTo>
                  <a:pt x="248462" y="220141"/>
                </a:lnTo>
                <a:lnTo>
                  <a:pt x="219443" y="249250"/>
                </a:lnTo>
                <a:lnTo>
                  <a:pt x="182714" y="268376"/>
                </a:lnTo>
                <a:lnTo>
                  <a:pt x="140538" y="275247"/>
                </a:lnTo>
                <a:lnTo>
                  <a:pt x="98348" y="268376"/>
                </a:lnTo>
                <a:lnTo>
                  <a:pt x="61620" y="249250"/>
                </a:lnTo>
                <a:lnTo>
                  <a:pt x="32613" y="220141"/>
                </a:lnTo>
                <a:lnTo>
                  <a:pt x="27876" y="210985"/>
                </a:lnTo>
                <a:lnTo>
                  <a:pt x="13550" y="183299"/>
                </a:lnTo>
                <a:lnTo>
                  <a:pt x="6692" y="140982"/>
                </a:lnTo>
                <a:lnTo>
                  <a:pt x="13550" y="98666"/>
                </a:lnTo>
                <a:lnTo>
                  <a:pt x="32613" y="61823"/>
                </a:lnTo>
                <a:lnTo>
                  <a:pt x="61620" y="32702"/>
                </a:lnTo>
                <a:lnTo>
                  <a:pt x="98348" y="13589"/>
                </a:lnTo>
                <a:lnTo>
                  <a:pt x="140538" y="6705"/>
                </a:lnTo>
                <a:lnTo>
                  <a:pt x="164477" y="8953"/>
                </a:lnTo>
                <a:lnTo>
                  <a:pt x="187248" y="15341"/>
                </a:lnTo>
                <a:lnTo>
                  <a:pt x="208419" y="25323"/>
                </a:lnTo>
                <a:lnTo>
                  <a:pt x="227520" y="38366"/>
                </a:lnTo>
                <a:lnTo>
                  <a:pt x="231343" y="39319"/>
                </a:lnTo>
                <a:lnTo>
                  <a:pt x="238036" y="40271"/>
                </a:lnTo>
                <a:lnTo>
                  <a:pt x="240906" y="42202"/>
                </a:lnTo>
                <a:lnTo>
                  <a:pt x="227863" y="30162"/>
                </a:lnTo>
                <a:lnTo>
                  <a:pt x="213309" y="20015"/>
                </a:lnTo>
                <a:lnTo>
                  <a:pt x="197485" y="11849"/>
                </a:lnTo>
                <a:lnTo>
                  <a:pt x="183324" y="6705"/>
                </a:lnTo>
                <a:lnTo>
                  <a:pt x="180682" y="5753"/>
                </a:lnTo>
                <a:lnTo>
                  <a:pt x="394817" y="7683"/>
                </a:lnTo>
                <a:lnTo>
                  <a:pt x="394817" y="5753"/>
                </a:lnTo>
                <a:lnTo>
                  <a:pt x="394817" y="965"/>
                </a:lnTo>
                <a:close/>
              </a:path>
            </a:pathLst>
          </a:custGeom>
          <a:solidFill>
            <a:srgbClr val="00339F"/>
          </a:solidFill>
        </p:spPr>
        <p:txBody>
          <a:bodyPr wrap="square" lIns="0" tIns="0" rIns="0" bIns="0" rtlCol="0"/>
          <a:lstStyle/>
          <a:p>
            <a:endParaRPr/>
          </a:p>
        </p:txBody>
      </p:sp>
      <p:pic>
        <p:nvPicPr>
          <p:cNvPr id="4" name="object 4">
            <a:extLst>
              <a:ext uri="{FF2B5EF4-FFF2-40B4-BE49-F238E27FC236}">
                <a16:creationId xmlns:a16="http://schemas.microsoft.com/office/drawing/2014/main" id="{3969A15C-5176-3033-2CE5-88287077B671}"/>
              </a:ext>
            </a:extLst>
          </p:cNvPr>
          <p:cNvPicPr/>
          <p:nvPr/>
        </p:nvPicPr>
        <p:blipFill>
          <a:blip r:embed="rId5" cstate="print"/>
          <a:stretch>
            <a:fillRect/>
          </a:stretch>
        </p:blipFill>
        <p:spPr>
          <a:xfrm>
            <a:off x="1176255" y="914400"/>
            <a:ext cx="360329" cy="396093"/>
          </a:xfrm>
          <a:prstGeom prst="rect">
            <a:avLst/>
          </a:prstGeom>
        </p:spPr>
      </p:pic>
      <p:sp>
        <p:nvSpPr>
          <p:cNvPr id="6" name="object 6">
            <a:extLst>
              <a:ext uri="{FF2B5EF4-FFF2-40B4-BE49-F238E27FC236}">
                <a16:creationId xmlns:a16="http://schemas.microsoft.com/office/drawing/2014/main" id="{B9C6AECF-D0CE-C371-6A0B-7F02A52B1E2E}"/>
              </a:ext>
            </a:extLst>
          </p:cNvPr>
          <p:cNvSpPr txBox="1">
            <a:spLocks noGrp="1"/>
          </p:cNvSpPr>
          <p:nvPr>
            <p:ph type="title"/>
          </p:nvPr>
        </p:nvSpPr>
        <p:spPr>
          <a:xfrm>
            <a:off x="0" y="227203"/>
            <a:ext cx="12191999" cy="443711"/>
          </a:xfrm>
          <a:prstGeom prst="rect">
            <a:avLst/>
          </a:prstGeom>
        </p:spPr>
        <p:txBody>
          <a:bodyPr vert="horz" wrap="square" lIns="0" tIns="12700" rIns="0" bIns="0" rtlCol="0">
            <a:spAutoFit/>
          </a:bodyPr>
          <a:lstStyle/>
          <a:p>
            <a:pPr marL="12700">
              <a:spcBef>
                <a:spcPts val="100"/>
              </a:spcBef>
            </a:pPr>
            <a:r>
              <a:rPr lang="fr-FR" spc="65" dirty="0"/>
              <a:t>FORWARD PHYSICS FACILITY: SAFETY DESIGN</a:t>
            </a:r>
            <a:endParaRPr spc="65" dirty="0"/>
          </a:p>
        </p:txBody>
      </p:sp>
      <p:sp>
        <p:nvSpPr>
          <p:cNvPr id="9" name="object 9">
            <a:extLst>
              <a:ext uri="{FF2B5EF4-FFF2-40B4-BE49-F238E27FC236}">
                <a16:creationId xmlns:a16="http://schemas.microsoft.com/office/drawing/2014/main" id="{268B4B10-7F72-034C-B72F-C27AA3747358}"/>
              </a:ext>
            </a:extLst>
          </p:cNvPr>
          <p:cNvSpPr txBox="1">
            <a:spLocks/>
          </p:cNvSpPr>
          <p:nvPr/>
        </p:nvSpPr>
        <p:spPr>
          <a:xfrm>
            <a:off x="3122527" y="6503892"/>
            <a:ext cx="6244907" cy="215444"/>
          </a:xfrm>
          <a:prstGeom prst="rect">
            <a:avLst/>
          </a:prstGeom>
        </p:spPr>
        <p:txBody>
          <a:bodyPr vert="horz" wrap="square" lIns="0" tIns="0" rIns="0" bIns="0" rtlCol="0">
            <a:spAutoFit/>
          </a:bodyPr>
          <a:lstStyle>
            <a:defPPr>
              <a:defRPr lang="en-US" kern="0"/>
            </a:defPPr>
            <a:lvl1pPr algn="l" defTabSz="457200" rtl="0" fontAlgn="base">
              <a:spcBef>
                <a:spcPct val="0"/>
              </a:spcBef>
              <a:spcAft>
                <a:spcPct val="0"/>
              </a:spcAft>
              <a:defRPr sz="900" b="0" i="0" kern="1200">
                <a:solidFill>
                  <a:schemeClr val="tx1"/>
                </a:solidFill>
                <a:latin typeface="Verdana"/>
                <a:ea typeface="ＭＳ Ｐゴシック" charset="0"/>
                <a:cs typeface="Verdana"/>
              </a:defRPr>
            </a:lvl1pPr>
            <a:lvl2pPr marL="457200" algn="l" defTabSz="457200" rtl="0" fontAlgn="base">
              <a:spcBef>
                <a:spcPct val="0"/>
              </a:spcBef>
              <a:spcAft>
                <a:spcPct val="0"/>
              </a:spcAft>
              <a:defRPr kern="1200">
                <a:solidFill>
                  <a:schemeClr val="tx1"/>
                </a:solidFill>
                <a:latin typeface="Arial" charset="0"/>
                <a:ea typeface="ＭＳ Ｐゴシック" charset="0"/>
                <a:cs typeface="Arial"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Arial"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Arial"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a:lstStyle>
          <a:p>
            <a:pPr marL="12700" algn="ctr">
              <a:spcBef>
                <a:spcPts val="90"/>
              </a:spcBef>
            </a:pPr>
            <a:r>
              <a:rPr lang="en-US" sz="1400" spc="-70" dirty="0">
                <a:latin typeface="+mn-lt"/>
              </a:rPr>
              <a:t>Anastasiya</a:t>
            </a:r>
            <a:r>
              <a:rPr lang="en-US" sz="1400" spc="-15" dirty="0">
                <a:latin typeface="+mn-lt"/>
              </a:rPr>
              <a:t> </a:t>
            </a:r>
            <a:r>
              <a:rPr lang="en-US" sz="1400" spc="-50" dirty="0" err="1">
                <a:latin typeface="+mn-lt"/>
              </a:rPr>
              <a:t>Magazinik</a:t>
            </a:r>
            <a:r>
              <a:rPr lang="en-US" sz="1400" spc="-50" dirty="0">
                <a:latin typeface="+mn-lt"/>
              </a:rPr>
              <a:t>, Julien </a:t>
            </a:r>
            <a:r>
              <a:rPr lang="en-US" sz="1400" spc="-50" dirty="0" err="1">
                <a:latin typeface="+mn-lt"/>
              </a:rPr>
              <a:t>Prosic</a:t>
            </a:r>
            <a:r>
              <a:rPr lang="en-US" sz="1400" spc="-50" dirty="0">
                <a:latin typeface="+mn-lt"/>
              </a:rPr>
              <a:t>, talk at FPF9, 5 March 2026</a:t>
            </a:r>
          </a:p>
        </p:txBody>
      </p:sp>
      <p:pic>
        <p:nvPicPr>
          <p:cNvPr id="7" name="bandicam 2025-01-17 15-03-38-704">
            <a:hlinkClick r:id="" action="ppaction://media"/>
            <a:extLst>
              <a:ext uri="{FF2B5EF4-FFF2-40B4-BE49-F238E27FC236}">
                <a16:creationId xmlns:a16="http://schemas.microsoft.com/office/drawing/2014/main" id="{63365E5C-0D40-ABED-4724-8D58948BAED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555793" y="1142818"/>
            <a:ext cx="5955932" cy="5348082"/>
          </a:xfrm>
          <a:prstGeom prst="rect">
            <a:avLst/>
          </a:prstGeom>
        </p:spPr>
      </p:pic>
      <p:pic>
        <p:nvPicPr>
          <p:cNvPr id="12" name="Picture 11">
            <a:extLst>
              <a:ext uri="{FF2B5EF4-FFF2-40B4-BE49-F238E27FC236}">
                <a16:creationId xmlns:a16="http://schemas.microsoft.com/office/drawing/2014/main" id="{E48E851F-D441-CE36-3D3B-9761452C3C4E}"/>
              </a:ext>
            </a:extLst>
          </p:cNvPr>
          <p:cNvPicPr>
            <a:picLocks noChangeAspect="1"/>
          </p:cNvPicPr>
          <p:nvPr/>
        </p:nvPicPr>
        <p:blipFill>
          <a:blip r:embed="rId7"/>
          <a:stretch>
            <a:fillRect/>
          </a:stretch>
        </p:blipFill>
        <p:spPr>
          <a:xfrm>
            <a:off x="689443" y="2037670"/>
            <a:ext cx="761371" cy="1402373"/>
          </a:xfrm>
          <a:prstGeom prst="rect">
            <a:avLst/>
          </a:prstGeom>
        </p:spPr>
      </p:pic>
      <p:pic>
        <p:nvPicPr>
          <p:cNvPr id="13" name="Picture 12">
            <a:extLst>
              <a:ext uri="{FF2B5EF4-FFF2-40B4-BE49-F238E27FC236}">
                <a16:creationId xmlns:a16="http://schemas.microsoft.com/office/drawing/2014/main" id="{0BE034DB-3F20-6DB5-BE30-D8D47AC86C02}"/>
              </a:ext>
            </a:extLst>
          </p:cNvPr>
          <p:cNvPicPr>
            <a:picLocks noChangeAspect="1"/>
          </p:cNvPicPr>
          <p:nvPr/>
        </p:nvPicPr>
        <p:blipFill>
          <a:blip r:embed="rId8"/>
          <a:stretch>
            <a:fillRect/>
          </a:stretch>
        </p:blipFill>
        <p:spPr>
          <a:xfrm>
            <a:off x="2208821" y="1735816"/>
            <a:ext cx="807019" cy="2006079"/>
          </a:xfrm>
          <a:prstGeom prst="rect">
            <a:avLst/>
          </a:prstGeom>
        </p:spPr>
      </p:pic>
      <p:pic>
        <p:nvPicPr>
          <p:cNvPr id="14" name="Picture 13">
            <a:extLst>
              <a:ext uri="{FF2B5EF4-FFF2-40B4-BE49-F238E27FC236}">
                <a16:creationId xmlns:a16="http://schemas.microsoft.com/office/drawing/2014/main" id="{4D5238B2-138B-7876-A054-4F0E8E5AD605}"/>
              </a:ext>
            </a:extLst>
          </p:cNvPr>
          <p:cNvPicPr>
            <a:picLocks noChangeAspect="1"/>
          </p:cNvPicPr>
          <p:nvPr/>
        </p:nvPicPr>
        <p:blipFill>
          <a:blip r:embed="rId9"/>
          <a:stretch>
            <a:fillRect/>
          </a:stretch>
        </p:blipFill>
        <p:spPr>
          <a:xfrm>
            <a:off x="3624526" y="1753880"/>
            <a:ext cx="1749006" cy="1969955"/>
          </a:xfrm>
          <a:prstGeom prst="rect">
            <a:avLst/>
          </a:prstGeom>
        </p:spPr>
      </p:pic>
      <p:pic>
        <p:nvPicPr>
          <p:cNvPr id="15" name="Picture 14">
            <a:extLst>
              <a:ext uri="{FF2B5EF4-FFF2-40B4-BE49-F238E27FC236}">
                <a16:creationId xmlns:a16="http://schemas.microsoft.com/office/drawing/2014/main" id="{05C38CBE-883E-4B15-C325-16B38AD65A3A}"/>
              </a:ext>
            </a:extLst>
          </p:cNvPr>
          <p:cNvPicPr>
            <a:picLocks noChangeAspect="1"/>
          </p:cNvPicPr>
          <p:nvPr/>
        </p:nvPicPr>
        <p:blipFill>
          <a:blip r:embed="rId10"/>
          <a:stretch>
            <a:fillRect/>
          </a:stretch>
        </p:blipFill>
        <p:spPr>
          <a:xfrm>
            <a:off x="710589" y="4466588"/>
            <a:ext cx="1061674" cy="1252641"/>
          </a:xfrm>
          <a:prstGeom prst="rect">
            <a:avLst/>
          </a:prstGeom>
        </p:spPr>
      </p:pic>
      <p:pic>
        <p:nvPicPr>
          <p:cNvPr id="16" name="Picture 15">
            <a:extLst>
              <a:ext uri="{FF2B5EF4-FFF2-40B4-BE49-F238E27FC236}">
                <a16:creationId xmlns:a16="http://schemas.microsoft.com/office/drawing/2014/main" id="{D415B242-EF69-B685-DA6C-41C56567B732}"/>
              </a:ext>
            </a:extLst>
          </p:cNvPr>
          <p:cNvPicPr>
            <a:picLocks noChangeAspect="1"/>
          </p:cNvPicPr>
          <p:nvPr/>
        </p:nvPicPr>
        <p:blipFill>
          <a:blip r:embed="rId11"/>
          <a:stretch>
            <a:fillRect/>
          </a:stretch>
        </p:blipFill>
        <p:spPr>
          <a:xfrm>
            <a:off x="2212192" y="4310038"/>
            <a:ext cx="800281" cy="1802952"/>
          </a:xfrm>
          <a:prstGeom prst="rect">
            <a:avLst/>
          </a:prstGeom>
        </p:spPr>
      </p:pic>
      <p:pic>
        <p:nvPicPr>
          <p:cNvPr id="17" name="Picture 16">
            <a:extLst>
              <a:ext uri="{FF2B5EF4-FFF2-40B4-BE49-F238E27FC236}">
                <a16:creationId xmlns:a16="http://schemas.microsoft.com/office/drawing/2014/main" id="{D085F298-DD15-4048-0BE1-ECD6860A5731}"/>
              </a:ext>
            </a:extLst>
          </p:cNvPr>
          <p:cNvPicPr>
            <a:picLocks noChangeAspect="1"/>
          </p:cNvPicPr>
          <p:nvPr/>
        </p:nvPicPr>
        <p:blipFill>
          <a:blip r:embed="rId12">
            <a:clrChange>
              <a:clrFrom>
                <a:srgbClr val="FFFFFF"/>
              </a:clrFrom>
              <a:clrTo>
                <a:srgbClr val="FFFFFF">
                  <a:alpha val="0"/>
                </a:srgbClr>
              </a:clrTo>
            </a:clrChange>
          </a:blip>
          <a:stretch>
            <a:fillRect/>
          </a:stretch>
        </p:blipFill>
        <p:spPr>
          <a:xfrm rot="5400000">
            <a:off x="3852279" y="3985355"/>
            <a:ext cx="1390447" cy="2394202"/>
          </a:xfrm>
          <a:prstGeom prst="rect">
            <a:avLst/>
          </a:prstGeom>
        </p:spPr>
      </p:pic>
      <p:sp>
        <p:nvSpPr>
          <p:cNvPr id="18" name="TextBox 17">
            <a:extLst>
              <a:ext uri="{FF2B5EF4-FFF2-40B4-BE49-F238E27FC236}">
                <a16:creationId xmlns:a16="http://schemas.microsoft.com/office/drawing/2014/main" id="{4BD51ED8-6C26-BB30-A6DC-872C61ED9B90}"/>
              </a:ext>
            </a:extLst>
          </p:cNvPr>
          <p:cNvSpPr txBox="1"/>
          <p:nvPr/>
        </p:nvSpPr>
        <p:spPr>
          <a:xfrm>
            <a:off x="528184" y="3624819"/>
            <a:ext cx="1109745" cy="646331"/>
          </a:xfrm>
          <a:prstGeom prst="rect">
            <a:avLst/>
          </a:prstGeom>
          <a:noFill/>
        </p:spPr>
        <p:txBody>
          <a:bodyPr wrap="square" rtlCol="0">
            <a:spAutoFit/>
          </a:bodyPr>
          <a:lstStyle/>
          <a:p>
            <a:pPr algn="ctr"/>
            <a:r>
              <a:rPr lang="fr-FR" dirty="0"/>
              <a:t>Fire detector</a:t>
            </a:r>
            <a:endParaRPr lang="en-GB" dirty="0"/>
          </a:p>
        </p:txBody>
      </p:sp>
      <p:sp>
        <p:nvSpPr>
          <p:cNvPr id="19" name="TextBox 18">
            <a:extLst>
              <a:ext uri="{FF2B5EF4-FFF2-40B4-BE49-F238E27FC236}">
                <a16:creationId xmlns:a16="http://schemas.microsoft.com/office/drawing/2014/main" id="{A4E9DA99-BF8F-09BC-906A-21DBCB165DE7}"/>
              </a:ext>
            </a:extLst>
          </p:cNvPr>
          <p:cNvSpPr txBox="1"/>
          <p:nvPr/>
        </p:nvSpPr>
        <p:spPr>
          <a:xfrm>
            <a:off x="1979982" y="3624820"/>
            <a:ext cx="1344939" cy="646331"/>
          </a:xfrm>
          <a:prstGeom prst="rect">
            <a:avLst/>
          </a:prstGeom>
          <a:noFill/>
        </p:spPr>
        <p:txBody>
          <a:bodyPr wrap="square" rtlCol="0">
            <a:spAutoFit/>
          </a:bodyPr>
          <a:lstStyle/>
          <a:p>
            <a:pPr algn="ctr"/>
            <a:r>
              <a:rPr lang="fr-FR" dirty="0"/>
              <a:t>Evacuation panel</a:t>
            </a:r>
            <a:endParaRPr lang="en-GB" dirty="0"/>
          </a:p>
        </p:txBody>
      </p:sp>
      <p:sp>
        <p:nvSpPr>
          <p:cNvPr id="20" name="TextBox 19">
            <a:extLst>
              <a:ext uri="{FF2B5EF4-FFF2-40B4-BE49-F238E27FC236}">
                <a16:creationId xmlns:a16="http://schemas.microsoft.com/office/drawing/2014/main" id="{66F6CEC6-8267-841D-5683-2483C97F08D9}"/>
              </a:ext>
            </a:extLst>
          </p:cNvPr>
          <p:cNvSpPr txBox="1"/>
          <p:nvPr/>
        </p:nvSpPr>
        <p:spPr>
          <a:xfrm>
            <a:off x="3676787" y="3763318"/>
            <a:ext cx="1749006" cy="369332"/>
          </a:xfrm>
          <a:prstGeom prst="rect">
            <a:avLst/>
          </a:prstGeom>
          <a:noFill/>
        </p:spPr>
        <p:txBody>
          <a:bodyPr wrap="square" rtlCol="0">
            <a:spAutoFit/>
          </a:bodyPr>
          <a:lstStyle/>
          <a:p>
            <a:pPr algn="ctr"/>
            <a:r>
              <a:rPr lang="fr-FR" dirty="0"/>
              <a:t>Anti Panic light</a:t>
            </a:r>
            <a:endParaRPr lang="en-GB" dirty="0"/>
          </a:p>
        </p:txBody>
      </p:sp>
      <p:sp>
        <p:nvSpPr>
          <p:cNvPr id="21" name="TextBox 20">
            <a:extLst>
              <a:ext uri="{FF2B5EF4-FFF2-40B4-BE49-F238E27FC236}">
                <a16:creationId xmlns:a16="http://schemas.microsoft.com/office/drawing/2014/main" id="{FBE8DAEB-B0FF-023E-CFC8-10F80A714251}"/>
              </a:ext>
            </a:extLst>
          </p:cNvPr>
          <p:cNvSpPr txBox="1"/>
          <p:nvPr/>
        </p:nvSpPr>
        <p:spPr>
          <a:xfrm>
            <a:off x="681204" y="6121568"/>
            <a:ext cx="1109745" cy="369332"/>
          </a:xfrm>
          <a:prstGeom prst="rect">
            <a:avLst/>
          </a:prstGeom>
          <a:noFill/>
        </p:spPr>
        <p:txBody>
          <a:bodyPr wrap="square" rtlCol="0">
            <a:spAutoFit/>
          </a:bodyPr>
          <a:lstStyle/>
          <a:p>
            <a:pPr algn="ctr"/>
            <a:r>
              <a:rPr lang="fr-FR" dirty="0"/>
              <a:t>WIFI</a:t>
            </a:r>
            <a:endParaRPr lang="en-GB" dirty="0"/>
          </a:p>
        </p:txBody>
      </p:sp>
      <p:sp>
        <p:nvSpPr>
          <p:cNvPr id="22" name="TextBox 21">
            <a:extLst>
              <a:ext uri="{FF2B5EF4-FFF2-40B4-BE49-F238E27FC236}">
                <a16:creationId xmlns:a16="http://schemas.microsoft.com/office/drawing/2014/main" id="{E3F3DF1B-3FF0-AA35-D24C-5658541EF181}"/>
              </a:ext>
            </a:extLst>
          </p:cNvPr>
          <p:cNvSpPr txBox="1"/>
          <p:nvPr/>
        </p:nvSpPr>
        <p:spPr>
          <a:xfrm>
            <a:off x="1866687" y="5983069"/>
            <a:ext cx="1491289" cy="646331"/>
          </a:xfrm>
          <a:prstGeom prst="rect">
            <a:avLst/>
          </a:prstGeom>
          <a:noFill/>
        </p:spPr>
        <p:txBody>
          <a:bodyPr wrap="square" rtlCol="0">
            <a:spAutoFit/>
          </a:bodyPr>
          <a:lstStyle/>
          <a:p>
            <a:pPr algn="ctr"/>
            <a:r>
              <a:rPr lang="fr-FR" dirty="0"/>
              <a:t>Fire </a:t>
            </a:r>
            <a:r>
              <a:rPr lang="fr-FR" dirty="0" err="1"/>
              <a:t>extinguisher</a:t>
            </a:r>
            <a:endParaRPr lang="en-GB" dirty="0"/>
          </a:p>
        </p:txBody>
      </p:sp>
      <p:sp>
        <p:nvSpPr>
          <p:cNvPr id="23" name="TextBox 22">
            <a:extLst>
              <a:ext uri="{FF2B5EF4-FFF2-40B4-BE49-F238E27FC236}">
                <a16:creationId xmlns:a16="http://schemas.microsoft.com/office/drawing/2014/main" id="{EACF5FEA-0078-5A19-C7F5-C5E2B9C8C177}"/>
              </a:ext>
            </a:extLst>
          </p:cNvPr>
          <p:cNvSpPr txBox="1"/>
          <p:nvPr/>
        </p:nvSpPr>
        <p:spPr>
          <a:xfrm>
            <a:off x="3587246" y="6121568"/>
            <a:ext cx="1795033" cy="369332"/>
          </a:xfrm>
          <a:prstGeom prst="rect">
            <a:avLst/>
          </a:prstGeom>
          <a:noFill/>
        </p:spPr>
        <p:txBody>
          <a:bodyPr wrap="square" rtlCol="0">
            <a:spAutoFit/>
          </a:bodyPr>
          <a:lstStyle/>
          <a:p>
            <a:pPr algn="ctr"/>
            <a:r>
              <a:rPr lang="fr-FR" dirty="0" err="1"/>
              <a:t>Electrical</a:t>
            </a:r>
            <a:r>
              <a:rPr lang="fr-FR" dirty="0"/>
              <a:t> boxes</a:t>
            </a:r>
            <a:endParaRPr lang="en-GB" dirty="0"/>
          </a:p>
        </p:txBody>
      </p:sp>
      <p:pic>
        <p:nvPicPr>
          <p:cNvPr id="24" name="Picture 23">
            <a:extLst>
              <a:ext uri="{FF2B5EF4-FFF2-40B4-BE49-F238E27FC236}">
                <a16:creationId xmlns:a16="http://schemas.microsoft.com/office/drawing/2014/main" id="{0590B3AC-CE4D-6C91-A275-942C3E2FD289}"/>
              </a:ext>
            </a:extLst>
          </p:cNvPr>
          <p:cNvPicPr>
            <a:picLocks noChangeAspect="1"/>
          </p:cNvPicPr>
          <p:nvPr/>
        </p:nvPicPr>
        <p:blipFill>
          <a:blip r:embed="rId13"/>
          <a:stretch>
            <a:fillRect/>
          </a:stretch>
        </p:blipFill>
        <p:spPr>
          <a:xfrm>
            <a:off x="6676982" y="1477839"/>
            <a:ext cx="3962400" cy="4860722"/>
          </a:xfrm>
          <a:prstGeom prst="rect">
            <a:avLst/>
          </a:prstGeom>
        </p:spPr>
      </p:pic>
      <p:sp>
        <p:nvSpPr>
          <p:cNvPr id="10" name="Rectangle 9">
            <a:extLst>
              <a:ext uri="{FF2B5EF4-FFF2-40B4-BE49-F238E27FC236}">
                <a16:creationId xmlns:a16="http://schemas.microsoft.com/office/drawing/2014/main" id="{7A4E08C4-4946-E5CC-361A-148D2A4BF52A}"/>
              </a:ext>
            </a:extLst>
          </p:cNvPr>
          <p:cNvSpPr/>
          <p:nvPr/>
        </p:nvSpPr>
        <p:spPr>
          <a:xfrm>
            <a:off x="2406411" y="838200"/>
            <a:ext cx="6961024" cy="5668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object 5">
            <a:extLst>
              <a:ext uri="{FF2B5EF4-FFF2-40B4-BE49-F238E27FC236}">
                <a16:creationId xmlns:a16="http://schemas.microsoft.com/office/drawing/2014/main" id="{2A6655D3-8A38-DA66-3732-E30FB0C30BBA}"/>
              </a:ext>
            </a:extLst>
          </p:cNvPr>
          <p:cNvPicPr/>
          <p:nvPr/>
        </p:nvPicPr>
        <p:blipFill>
          <a:blip r:embed="rId14" cstate="print"/>
          <a:stretch>
            <a:fillRect/>
          </a:stretch>
        </p:blipFill>
        <p:spPr>
          <a:xfrm>
            <a:off x="9804631" y="1066800"/>
            <a:ext cx="1694731" cy="264813"/>
          </a:xfrm>
          <a:prstGeom prst="rect">
            <a:avLst/>
          </a:prstGeom>
        </p:spPr>
      </p:pic>
    </p:spTree>
    <p:extLst>
      <p:ext uri="{BB962C8B-B14F-4D97-AF65-F5344CB8AC3E}">
        <p14:creationId xmlns:p14="http://schemas.microsoft.com/office/powerpoint/2010/main" val="713501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567" fill="hold"/>
                                        <p:tgtEl>
                                          <p:spTgt spid="7"/>
                                        </p:tgtEl>
                                      </p:cBhvr>
                                    </p:cmd>
                                  </p:childTnLst>
                                </p:cTn>
                              </p:par>
                              <p:par>
                                <p:cTn id="7" presetID="3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 calcmode="lin" valueType="num">
                                      <p:cBhvr>
                                        <p:cTn id="9" dur="2000" fill="hold"/>
                                        <p:tgtEl>
                                          <p:spTgt spid="12"/>
                                        </p:tgtEl>
                                        <p:attrNameLst>
                                          <p:attrName>ppt_w</p:attrName>
                                        </p:attrNameLst>
                                      </p:cBhvr>
                                      <p:tavLst>
                                        <p:tav tm="0">
                                          <p:val>
                                            <p:fltVal val="0"/>
                                          </p:val>
                                        </p:tav>
                                        <p:tav tm="100000">
                                          <p:val>
                                            <p:strVal val="#ppt_w"/>
                                          </p:val>
                                        </p:tav>
                                      </p:tavLst>
                                    </p:anim>
                                    <p:anim calcmode="lin" valueType="num">
                                      <p:cBhvr>
                                        <p:cTn id="10" dur="2000" fill="hold"/>
                                        <p:tgtEl>
                                          <p:spTgt spid="12"/>
                                        </p:tgtEl>
                                        <p:attrNameLst>
                                          <p:attrName>ppt_h</p:attrName>
                                        </p:attrNameLst>
                                      </p:cBhvr>
                                      <p:tavLst>
                                        <p:tav tm="0">
                                          <p:val>
                                            <p:fltVal val="0"/>
                                          </p:val>
                                        </p:tav>
                                        <p:tav tm="100000">
                                          <p:val>
                                            <p:strVal val="#ppt_h"/>
                                          </p:val>
                                        </p:tav>
                                      </p:tavLst>
                                    </p:anim>
                                    <p:anim calcmode="lin" valueType="num">
                                      <p:cBhvr>
                                        <p:cTn id="11" dur="2000" fill="hold"/>
                                        <p:tgtEl>
                                          <p:spTgt spid="12"/>
                                        </p:tgtEl>
                                        <p:attrNameLst>
                                          <p:attrName>style.rotation</p:attrName>
                                        </p:attrNameLst>
                                      </p:cBhvr>
                                      <p:tavLst>
                                        <p:tav tm="0">
                                          <p:val>
                                            <p:fltVal val="90"/>
                                          </p:val>
                                        </p:tav>
                                        <p:tav tm="100000">
                                          <p:val>
                                            <p:fltVal val="0"/>
                                          </p:val>
                                        </p:tav>
                                      </p:tavLst>
                                    </p:anim>
                                    <p:animEffect transition="in" filter="fade">
                                      <p:cBhvr>
                                        <p:cTn id="12" dur="2000"/>
                                        <p:tgtEl>
                                          <p:spTgt spid="12"/>
                                        </p:tgtEl>
                                      </p:cBhvr>
                                    </p:animEffect>
                                  </p:childTnLst>
                                </p:cTn>
                              </p:par>
                              <p:par>
                                <p:cTn id="13" presetID="3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2000" fill="hold"/>
                                        <p:tgtEl>
                                          <p:spTgt spid="18"/>
                                        </p:tgtEl>
                                        <p:attrNameLst>
                                          <p:attrName>ppt_w</p:attrName>
                                        </p:attrNameLst>
                                      </p:cBhvr>
                                      <p:tavLst>
                                        <p:tav tm="0">
                                          <p:val>
                                            <p:fltVal val="0"/>
                                          </p:val>
                                        </p:tav>
                                        <p:tav tm="100000">
                                          <p:val>
                                            <p:strVal val="#ppt_w"/>
                                          </p:val>
                                        </p:tav>
                                      </p:tavLst>
                                    </p:anim>
                                    <p:anim calcmode="lin" valueType="num">
                                      <p:cBhvr>
                                        <p:cTn id="16" dur="2000" fill="hold"/>
                                        <p:tgtEl>
                                          <p:spTgt spid="18"/>
                                        </p:tgtEl>
                                        <p:attrNameLst>
                                          <p:attrName>ppt_h</p:attrName>
                                        </p:attrNameLst>
                                      </p:cBhvr>
                                      <p:tavLst>
                                        <p:tav tm="0">
                                          <p:val>
                                            <p:fltVal val="0"/>
                                          </p:val>
                                        </p:tav>
                                        <p:tav tm="100000">
                                          <p:val>
                                            <p:strVal val="#ppt_h"/>
                                          </p:val>
                                        </p:tav>
                                      </p:tavLst>
                                    </p:anim>
                                    <p:anim calcmode="lin" valueType="num">
                                      <p:cBhvr>
                                        <p:cTn id="17" dur="2000" fill="hold"/>
                                        <p:tgtEl>
                                          <p:spTgt spid="18"/>
                                        </p:tgtEl>
                                        <p:attrNameLst>
                                          <p:attrName>style.rotation</p:attrName>
                                        </p:attrNameLst>
                                      </p:cBhvr>
                                      <p:tavLst>
                                        <p:tav tm="0">
                                          <p:val>
                                            <p:fltVal val="90"/>
                                          </p:val>
                                        </p:tav>
                                        <p:tav tm="100000">
                                          <p:val>
                                            <p:fltVal val="0"/>
                                          </p:val>
                                        </p:tav>
                                      </p:tavLst>
                                    </p:anim>
                                    <p:animEffect transition="in" filter="fade">
                                      <p:cBhvr>
                                        <p:cTn id="18" dur="2000"/>
                                        <p:tgtEl>
                                          <p:spTgt spid="18"/>
                                        </p:tgtEl>
                                      </p:cBhvr>
                                    </p:animEffect>
                                  </p:childTnLst>
                                </p:cTn>
                              </p:par>
                              <p:par>
                                <p:cTn id="19" presetID="31" presetClass="entr" presetSubtype="0" fill="hold" nodeType="withEffect">
                                  <p:stCondLst>
                                    <p:cond delay="2000"/>
                                  </p:stCondLst>
                                  <p:childTnLst>
                                    <p:set>
                                      <p:cBhvr>
                                        <p:cTn id="20" dur="1" fill="hold">
                                          <p:stCondLst>
                                            <p:cond delay="0"/>
                                          </p:stCondLst>
                                        </p:cTn>
                                        <p:tgtEl>
                                          <p:spTgt spid="13"/>
                                        </p:tgtEl>
                                        <p:attrNameLst>
                                          <p:attrName>style.visibility</p:attrName>
                                        </p:attrNameLst>
                                      </p:cBhvr>
                                      <p:to>
                                        <p:strVal val="visible"/>
                                      </p:to>
                                    </p:set>
                                    <p:anim calcmode="lin" valueType="num">
                                      <p:cBhvr>
                                        <p:cTn id="21" dur="2000" fill="hold"/>
                                        <p:tgtEl>
                                          <p:spTgt spid="13"/>
                                        </p:tgtEl>
                                        <p:attrNameLst>
                                          <p:attrName>ppt_w</p:attrName>
                                        </p:attrNameLst>
                                      </p:cBhvr>
                                      <p:tavLst>
                                        <p:tav tm="0">
                                          <p:val>
                                            <p:fltVal val="0"/>
                                          </p:val>
                                        </p:tav>
                                        <p:tav tm="100000">
                                          <p:val>
                                            <p:strVal val="#ppt_w"/>
                                          </p:val>
                                        </p:tav>
                                      </p:tavLst>
                                    </p:anim>
                                    <p:anim calcmode="lin" valueType="num">
                                      <p:cBhvr>
                                        <p:cTn id="22" dur="2000" fill="hold"/>
                                        <p:tgtEl>
                                          <p:spTgt spid="13"/>
                                        </p:tgtEl>
                                        <p:attrNameLst>
                                          <p:attrName>ppt_h</p:attrName>
                                        </p:attrNameLst>
                                      </p:cBhvr>
                                      <p:tavLst>
                                        <p:tav tm="0">
                                          <p:val>
                                            <p:fltVal val="0"/>
                                          </p:val>
                                        </p:tav>
                                        <p:tav tm="100000">
                                          <p:val>
                                            <p:strVal val="#ppt_h"/>
                                          </p:val>
                                        </p:tav>
                                      </p:tavLst>
                                    </p:anim>
                                    <p:anim calcmode="lin" valueType="num">
                                      <p:cBhvr>
                                        <p:cTn id="23" dur="2000" fill="hold"/>
                                        <p:tgtEl>
                                          <p:spTgt spid="13"/>
                                        </p:tgtEl>
                                        <p:attrNameLst>
                                          <p:attrName>style.rotation</p:attrName>
                                        </p:attrNameLst>
                                      </p:cBhvr>
                                      <p:tavLst>
                                        <p:tav tm="0">
                                          <p:val>
                                            <p:fltVal val="90"/>
                                          </p:val>
                                        </p:tav>
                                        <p:tav tm="100000">
                                          <p:val>
                                            <p:fltVal val="0"/>
                                          </p:val>
                                        </p:tav>
                                      </p:tavLst>
                                    </p:anim>
                                    <p:animEffect transition="in" filter="fade">
                                      <p:cBhvr>
                                        <p:cTn id="24" dur="2000"/>
                                        <p:tgtEl>
                                          <p:spTgt spid="13"/>
                                        </p:tgtEl>
                                      </p:cBhvr>
                                    </p:animEffect>
                                  </p:childTnLst>
                                </p:cTn>
                              </p:par>
                              <p:par>
                                <p:cTn id="25" presetID="31" presetClass="entr" presetSubtype="0" fill="hold" grpId="0" nodeType="withEffect">
                                  <p:stCondLst>
                                    <p:cond delay="2000"/>
                                  </p:stCondLst>
                                  <p:childTnLst>
                                    <p:set>
                                      <p:cBhvr>
                                        <p:cTn id="26" dur="1" fill="hold">
                                          <p:stCondLst>
                                            <p:cond delay="0"/>
                                          </p:stCondLst>
                                        </p:cTn>
                                        <p:tgtEl>
                                          <p:spTgt spid="19"/>
                                        </p:tgtEl>
                                        <p:attrNameLst>
                                          <p:attrName>style.visibility</p:attrName>
                                        </p:attrNameLst>
                                      </p:cBhvr>
                                      <p:to>
                                        <p:strVal val="visible"/>
                                      </p:to>
                                    </p:set>
                                    <p:anim calcmode="lin" valueType="num">
                                      <p:cBhvr>
                                        <p:cTn id="27" dur="2000" fill="hold"/>
                                        <p:tgtEl>
                                          <p:spTgt spid="19"/>
                                        </p:tgtEl>
                                        <p:attrNameLst>
                                          <p:attrName>ppt_w</p:attrName>
                                        </p:attrNameLst>
                                      </p:cBhvr>
                                      <p:tavLst>
                                        <p:tav tm="0">
                                          <p:val>
                                            <p:fltVal val="0"/>
                                          </p:val>
                                        </p:tav>
                                        <p:tav tm="100000">
                                          <p:val>
                                            <p:strVal val="#ppt_w"/>
                                          </p:val>
                                        </p:tav>
                                      </p:tavLst>
                                    </p:anim>
                                    <p:anim calcmode="lin" valueType="num">
                                      <p:cBhvr>
                                        <p:cTn id="28" dur="2000" fill="hold"/>
                                        <p:tgtEl>
                                          <p:spTgt spid="19"/>
                                        </p:tgtEl>
                                        <p:attrNameLst>
                                          <p:attrName>ppt_h</p:attrName>
                                        </p:attrNameLst>
                                      </p:cBhvr>
                                      <p:tavLst>
                                        <p:tav tm="0">
                                          <p:val>
                                            <p:fltVal val="0"/>
                                          </p:val>
                                        </p:tav>
                                        <p:tav tm="100000">
                                          <p:val>
                                            <p:strVal val="#ppt_h"/>
                                          </p:val>
                                        </p:tav>
                                      </p:tavLst>
                                    </p:anim>
                                    <p:anim calcmode="lin" valueType="num">
                                      <p:cBhvr>
                                        <p:cTn id="29" dur="2000" fill="hold"/>
                                        <p:tgtEl>
                                          <p:spTgt spid="19"/>
                                        </p:tgtEl>
                                        <p:attrNameLst>
                                          <p:attrName>style.rotation</p:attrName>
                                        </p:attrNameLst>
                                      </p:cBhvr>
                                      <p:tavLst>
                                        <p:tav tm="0">
                                          <p:val>
                                            <p:fltVal val="90"/>
                                          </p:val>
                                        </p:tav>
                                        <p:tav tm="100000">
                                          <p:val>
                                            <p:fltVal val="0"/>
                                          </p:val>
                                        </p:tav>
                                      </p:tavLst>
                                    </p:anim>
                                    <p:animEffect transition="in" filter="fade">
                                      <p:cBhvr>
                                        <p:cTn id="30" dur="2000"/>
                                        <p:tgtEl>
                                          <p:spTgt spid="19"/>
                                        </p:tgtEl>
                                      </p:cBhvr>
                                    </p:animEffect>
                                  </p:childTnLst>
                                </p:cTn>
                              </p:par>
                              <p:par>
                                <p:cTn id="31" presetID="31" presetClass="entr" presetSubtype="0" fill="hold" nodeType="withEffect">
                                  <p:stCondLst>
                                    <p:cond delay="4000"/>
                                  </p:stCondLst>
                                  <p:childTnLst>
                                    <p:set>
                                      <p:cBhvr>
                                        <p:cTn id="32" dur="1" fill="hold">
                                          <p:stCondLst>
                                            <p:cond delay="0"/>
                                          </p:stCondLst>
                                        </p:cTn>
                                        <p:tgtEl>
                                          <p:spTgt spid="14"/>
                                        </p:tgtEl>
                                        <p:attrNameLst>
                                          <p:attrName>style.visibility</p:attrName>
                                        </p:attrNameLst>
                                      </p:cBhvr>
                                      <p:to>
                                        <p:strVal val="visible"/>
                                      </p:to>
                                    </p:set>
                                    <p:anim calcmode="lin" valueType="num">
                                      <p:cBhvr>
                                        <p:cTn id="33" dur="2000" fill="hold"/>
                                        <p:tgtEl>
                                          <p:spTgt spid="14"/>
                                        </p:tgtEl>
                                        <p:attrNameLst>
                                          <p:attrName>ppt_w</p:attrName>
                                        </p:attrNameLst>
                                      </p:cBhvr>
                                      <p:tavLst>
                                        <p:tav tm="0">
                                          <p:val>
                                            <p:fltVal val="0"/>
                                          </p:val>
                                        </p:tav>
                                        <p:tav tm="100000">
                                          <p:val>
                                            <p:strVal val="#ppt_w"/>
                                          </p:val>
                                        </p:tav>
                                      </p:tavLst>
                                    </p:anim>
                                    <p:anim calcmode="lin" valueType="num">
                                      <p:cBhvr>
                                        <p:cTn id="34" dur="2000" fill="hold"/>
                                        <p:tgtEl>
                                          <p:spTgt spid="14"/>
                                        </p:tgtEl>
                                        <p:attrNameLst>
                                          <p:attrName>ppt_h</p:attrName>
                                        </p:attrNameLst>
                                      </p:cBhvr>
                                      <p:tavLst>
                                        <p:tav tm="0">
                                          <p:val>
                                            <p:fltVal val="0"/>
                                          </p:val>
                                        </p:tav>
                                        <p:tav tm="100000">
                                          <p:val>
                                            <p:strVal val="#ppt_h"/>
                                          </p:val>
                                        </p:tav>
                                      </p:tavLst>
                                    </p:anim>
                                    <p:anim calcmode="lin" valueType="num">
                                      <p:cBhvr>
                                        <p:cTn id="35" dur="2000" fill="hold"/>
                                        <p:tgtEl>
                                          <p:spTgt spid="14"/>
                                        </p:tgtEl>
                                        <p:attrNameLst>
                                          <p:attrName>style.rotation</p:attrName>
                                        </p:attrNameLst>
                                      </p:cBhvr>
                                      <p:tavLst>
                                        <p:tav tm="0">
                                          <p:val>
                                            <p:fltVal val="90"/>
                                          </p:val>
                                        </p:tav>
                                        <p:tav tm="100000">
                                          <p:val>
                                            <p:fltVal val="0"/>
                                          </p:val>
                                        </p:tav>
                                      </p:tavLst>
                                    </p:anim>
                                    <p:animEffect transition="in" filter="fade">
                                      <p:cBhvr>
                                        <p:cTn id="36" dur="2000"/>
                                        <p:tgtEl>
                                          <p:spTgt spid="14"/>
                                        </p:tgtEl>
                                      </p:cBhvr>
                                    </p:animEffect>
                                  </p:childTnLst>
                                </p:cTn>
                              </p:par>
                              <p:par>
                                <p:cTn id="37" presetID="31" presetClass="entr" presetSubtype="0" fill="hold" grpId="0" nodeType="withEffect">
                                  <p:stCondLst>
                                    <p:cond delay="4000"/>
                                  </p:stCondLst>
                                  <p:childTnLst>
                                    <p:set>
                                      <p:cBhvr>
                                        <p:cTn id="38" dur="1" fill="hold">
                                          <p:stCondLst>
                                            <p:cond delay="0"/>
                                          </p:stCondLst>
                                        </p:cTn>
                                        <p:tgtEl>
                                          <p:spTgt spid="20"/>
                                        </p:tgtEl>
                                        <p:attrNameLst>
                                          <p:attrName>style.visibility</p:attrName>
                                        </p:attrNameLst>
                                      </p:cBhvr>
                                      <p:to>
                                        <p:strVal val="visible"/>
                                      </p:to>
                                    </p:set>
                                    <p:anim calcmode="lin" valueType="num">
                                      <p:cBhvr>
                                        <p:cTn id="39" dur="2000" fill="hold"/>
                                        <p:tgtEl>
                                          <p:spTgt spid="20"/>
                                        </p:tgtEl>
                                        <p:attrNameLst>
                                          <p:attrName>ppt_w</p:attrName>
                                        </p:attrNameLst>
                                      </p:cBhvr>
                                      <p:tavLst>
                                        <p:tav tm="0">
                                          <p:val>
                                            <p:fltVal val="0"/>
                                          </p:val>
                                        </p:tav>
                                        <p:tav tm="100000">
                                          <p:val>
                                            <p:strVal val="#ppt_w"/>
                                          </p:val>
                                        </p:tav>
                                      </p:tavLst>
                                    </p:anim>
                                    <p:anim calcmode="lin" valueType="num">
                                      <p:cBhvr>
                                        <p:cTn id="40" dur="2000" fill="hold"/>
                                        <p:tgtEl>
                                          <p:spTgt spid="20"/>
                                        </p:tgtEl>
                                        <p:attrNameLst>
                                          <p:attrName>ppt_h</p:attrName>
                                        </p:attrNameLst>
                                      </p:cBhvr>
                                      <p:tavLst>
                                        <p:tav tm="0">
                                          <p:val>
                                            <p:fltVal val="0"/>
                                          </p:val>
                                        </p:tav>
                                        <p:tav tm="100000">
                                          <p:val>
                                            <p:strVal val="#ppt_h"/>
                                          </p:val>
                                        </p:tav>
                                      </p:tavLst>
                                    </p:anim>
                                    <p:anim calcmode="lin" valueType="num">
                                      <p:cBhvr>
                                        <p:cTn id="41" dur="2000" fill="hold"/>
                                        <p:tgtEl>
                                          <p:spTgt spid="20"/>
                                        </p:tgtEl>
                                        <p:attrNameLst>
                                          <p:attrName>style.rotation</p:attrName>
                                        </p:attrNameLst>
                                      </p:cBhvr>
                                      <p:tavLst>
                                        <p:tav tm="0">
                                          <p:val>
                                            <p:fltVal val="90"/>
                                          </p:val>
                                        </p:tav>
                                        <p:tav tm="100000">
                                          <p:val>
                                            <p:fltVal val="0"/>
                                          </p:val>
                                        </p:tav>
                                      </p:tavLst>
                                    </p:anim>
                                    <p:animEffect transition="in" filter="fade">
                                      <p:cBhvr>
                                        <p:cTn id="42" dur="2000"/>
                                        <p:tgtEl>
                                          <p:spTgt spid="20"/>
                                        </p:tgtEl>
                                      </p:cBhvr>
                                    </p:animEffect>
                                  </p:childTnLst>
                                </p:cTn>
                              </p:par>
                              <p:par>
                                <p:cTn id="43" presetID="31" presetClass="entr" presetSubtype="0" fill="hold" nodeType="withEffect">
                                  <p:stCondLst>
                                    <p:cond delay="6000"/>
                                  </p:stCondLst>
                                  <p:childTnLst>
                                    <p:set>
                                      <p:cBhvr>
                                        <p:cTn id="44" dur="1" fill="hold">
                                          <p:stCondLst>
                                            <p:cond delay="0"/>
                                          </p:stCondLst>
                                        </p:cTn>
                                        <p:tgtEl>
                                          <p:spTgt spid="15"/>
                                        </p:tgtEl>
                                        <p:attrNameLst>
                                          <p:attrName>style.visibility</p:attrName>
                                        </p:attrNameLst>
                                      </p:cBhvr>
                                      <p:to>
                                        <p:strVal val="visible"/>
                                      </p:to>
                                    </p:set>
                                    <p:anim calcmode="lin" valueType="num">
                                      <p:cBhvr>
                                        <p:cTn id="45" dur="2000" fill="hold"/>
                                        <p:tgtEl>
                                          <p:spTgt spid="15"/>
                                        </p:tgtEl>
                                        <p:attrNameLst>
                                          <p:attrName>ppt_w</p:attrName>
                                        </p:attrNameLst>
                                      </p:cBhvr>
                                      <p:tavLst>
                                        <p:tav tm="0">
                                          <p:val>
                                            <p:fltVal val="0"/>
                                          </p:val>
                                        </p:tav>
                                        <p:tav tm="100000">
                                          <p:val>
                                            <p:strVal val="#ppt_w"/>
                                          </p:val>
                                        </p:tav>
                                      </p:tavLst>
                                    </p:anim>
                                    <p:anim calcmode="lin" valueType="num">
                                      <p:cBhvr>
                                        <p:cTn id="46" dur="2000" fill="hold"/>
                                        <p:tgtEl>
                                          <p:spTgt spid="15"/>
                                        </p:tgtEl>
                                        <p:attrNameLst>
                                          <p:attrName>ppt_h</p:attrName>
                                        </p:attrNameLst>
                                      </p:cBhvr>
                                      <p:tavLst>
                                        <p:tav tm="0">
                                          <p:val>
                                            <p:fltVal val="0"/>
                                          </p:val>
                                        </p:tav>
                                        <p:tav tm="100000">
                                          <p:val>
                                            <p:strVal val="#ppt_h"/>
                                          </p:val>
                                        </p:tav>
                                      </p:tavLst>
                                    </p:anim>
                                    <p:anim calcmode="lin" valueType="num">
                                      <p:cBhvr>
                                        <p:cTn id="47" dur="2000" fill="hold"/>
                                        <p:tgtEl>
                                          <p:spTgt spid="15"/>
                                        </p:tgtEl>
                                        <p:attrNameLst>
                                          <p:attrName>style.rotation</p:attrName>
                                        </p:attrNameLst>
                                      </p:cBhvr>
                                      <p:tavLst>
                                        <p:tav tm="0">
                                          <p:val>
                                            <p:fltVal val="90"/>
                                          </p:val>
                                        </p:tav>
                                        <p:tav tm="100000">
                                          <p:val>
                                            <p:fltVal val="0"/>
                                          </p:val>
                                        </p:tav>
                                      </p:tavLst>
                                    </p:anim>
                                    <p:animEffect transition="in" filter="fade">
                                      <p:cBhvr>
                                        <p:cTn id="48" dur="2000"/>
                                        <p:tgtEl>
                                          <p:spTgt spid="15"/>
                                        </p:tgtEl>
                                      </p:cBhvr>
                                    </p:animEffect>
                                  </p:childTnLst>
                                </p:cTn>
                              </p:par>
                              <p:par>
                                <p:cTn id="49" presetID="31" presetClass="entr" presetSubtype="0" fill="hold" grpId="0" nodeType="withEffect">
                                  <p:stCondLst>
                                    <p:cond delay="6000"/>
                                  </p:stCondLst>
                                  <p:childTnLst>
                                    <p:set>
                                      <p:cBhvr>
                                        <p:cTn id="50" dur="1" fill="hold">
                                          <p:stCondLst>
                                            <p:cond delay="0"/>
                                          </p:stCondLst>
                                        </p:cTn>
                                        <p:tgtEl>
                                          <p:spTgt spid="21"/>
                                        </p:tgtEl>
                                        <p:attrNameLst>
                                          <p:attrName>style.visibility</p:attrName>
                                        </p:attrNameLst>
                                      </p:cBhvr>
                                      <p:to>
                                        <p:strVal val="visible"/>
                                      </p:to>
                                    </p:set>
                                    <p:anim calcmode="lin" valueType="num">
                                      <p:cBhvr>
                                        <p:cTn id="51" dur="2000" fill="hold"/>
                                        <p:tgtEl>
                                          <p:spTgt spid="21"/>
                                        </p:tgtEl>
                                        <p:attrNameLst>
                                          <p:attrName>ppt_w</p:attrName>
                                        </p:attrNameLst>
                                      </p:cBhvr>
                                      <p:tavLst>
                                        <p:tav tm="0">
                                          <p:val>
                                            <p:fltVal val="0"/>
                                          </p:val>
                                        </p:tav>
                                        <p:tav tm="100000">
                                          <p:val>
                                            <p:strVal val="#ppt_w"/>
                                          </p:val>
                                        </p:tav>
                                      </p:tavLst>
                                    </p:anim>
                                    <p:anim calcmode="lin" valueType="num">
                                      <p:cBhvr>
                                        <p:cTn id="52" dur="2000" fill="hold"/>
                                        <p:tgtEl>
                                          <p:spTgt spid="21"/>
                                        </p:tgtEl>
                                        <p:attrNameLst>
                                          <p:attrName>ppt_h</p:attrName>
                                        </p:attrNameLst>
                                      </p:cBhvr>
                                      <p:tavLst>
                                        <p:tav tm="0">
                                          <p:val>
                                            <p:fltVal val="0"/>
                                          </p:val>
                                        </p:tav>
                                        <p:tav tm="100000">
                                          <p:val>
                                            <p:strVal val="#ppt_h"/>
                                          </p:val>
                                        </p:tav>
                                      </p:tavLst>
                                    </p:anim>
                                    <p:anim calcmode="lin" valueType="num">
                                      <p:cBhvr>
                                        <p:cTn id="53" dur="2000" fill="hold"/>
                                        <p:tgtEl>
                                          <p:spTgt spid="21"/>
                                        </p:tgtEl>
                                        <p:attrNameLst>
                                          <p:attrName>style.rotation</p:attrName>
                                        </p:attrNameLst>
                                      </p:cBhvr>
                                      <p:tavLst>
                                        <p:tav tm="0">
                                          <p:val>
                                            <p:fltVal val="90"/>
                                          </p:val>
                                        </p:tav>
                                        <p:tav tm="100000">
                                          <p:val>
                                            <p:fltVal val="0"/>
                                          </p:val>
                                        </p:tav>
                                      </p:tavLst>
                                    </p:anim>
                                    <p:animEffect transition="in" filter="fade">
                                      <p:cBhvr>
                                        <p:cTn id="54" dur="2000"/>
                                        <p:tgtEl>
                                          <p:spTgt spid="21"/>
                                        </p:tgtEl>
                                      </p:cBhvr>
                                    </p:animEffect>
                                  </p:childTnLst>
                                </p:cTn>
                              </p:par>
                              <p:par>
                                <p:cTn id="55" presetID="31" presetClass="entr" presetSubtype="0" fill="hold" nodeType="withEffect">
                                  <p:stCondLst>
                                    <p:cond delay="8000"/>
                                  </p:stCondLst>
                                  <p:childTnLst>
                                    <p:set>
                                      <p:cBhvr>
                                        <p:cTn id="56" dur="1" fill="hold">
                                          <p:stCondLst>
                                            <p:cond delay="0"/>
                                          </p:stCondLst>
                                        </p:cTn>
                                        <p:tgtEl>
                                          <p:spTgt spid="16"/>
                                        </p:tgtEl>
                                        <p:attrNameLst>
                                          <p:attrName>style.visibility</p:attrName>
                                        </p:attrNameLst>
                                      </p:cBhvr>
                                      <p:to>
                                        <p:strVal val="visible"/>
                                      </p:to>
                                    </p:set>
                                    <p:anim calcmode="lin" valueType="num">
                                      <p:cBhvr>
                                        <p:cTn id="57" dur="2000" fill="hold"/>
                                        <p:tgtEl>
                                          <p:spTgt spid="16"/>
                                        </p:tgtEl>
                                        <p:attrNameLst>
                                          <p:attrName>ppt_w</p:attrName>
                                        </p:attrNameLst>
                                      </p:cBhvr>
                                      <p:tavLst>
                                        <p:tav tm="0">
                                          <p:val>
                                            <p:fltVal val="0"/>
                                          </p:val>
                                        </p:tav>
                                        <p:tav tm="100000">
                                          <p:val>
                                            <p:strVal val="#ppt_w"/>
                                          </p:val>
                                        </p:tav>
                                      </p:tavLst>
                                    </p:anim>
                                    <p:anim calcmode="lin" valueType="num">
                                      <p:cBhvr>
                                        <p:cTn id="58" dur="2000" fill="hold"/>
                                        <p:tgtEl>
                                          <p:spTgt spid="16"/>
                                        </p:tgtEl>
                                        <p:attrNameLst>
                                          <p:attrName>ppt_h</p:attrName>
                                        </p:attrNameLst>
                                      </p:cBhvr>
                                      <p:tavLst>
                                        <p:tav tm="0">
                                          <p:val>
                                            <p:fltVal val="0"/>
                                          </p:val>
                                        </p:tav>
                                        <p:tav tm="100000">
                                          <p:val>
                                            <p:strVal val="#ppt_h"/>
                                          </p:val>
                                        </p:tav>
                                      </p:tavLst>
                                    </p:anim>
                                    <p:anim calcmode="lin" valueType="num">
                                      <p:cBhvr>
                                        <p:cTn id="59" dur="2000" fill="hold"/>
                                        <p:tgtEl>
                                          <p:spTgt spid="16"/>
                                        </p:tgtEl>
                                        <p:attrNameLst>
                                          <p:attrName>style.rotation</p:attrName>
                                        </p:attrNameLst>
                                      </p:cBhvr>
                                      <p:tavLst>
                                        <p:tav tm="0">
                                          <p:val>
                                            <p:fltVal val="90"/>
                                          </p:val>
                                        </p:tav>
                                        <p:tav tm="100000">
                                          <p:val>
                                            <p:fltVal val="0"/>
                                          </p:val>
                                        </p:tav>
                                      </p:tavLst>
                                    </p:anim>
                                    <p:animEffect transition="in" filter="fade">
                                      <p:cBhvr>
                                        <p:cTn id="60" dur="2000"/>
                                        <p:tgtEl>
                                          <p:spTgt spid="16"/>
                                        </p:tgtEl>
                                      </p:cBhvr>
                                    </p:animEffect>
                                  </p:childTnLst>
                                </p:cTn>
                              </p:par>
                              <p:par>
                                <p:cTn id="61" presetID="31" presetClass="entr" presetSubtype="0" fill="hold" grpId="0" nodeType="withEffect">
                                  <p:stCondLst>
                                    <p:cond delay="8000"/>
                                  </p:stCondLst>
                                  <p:childTnLst>
                                    <p:set>
                                      <p:cBhvr>
                                        <p:cTn id="62" dur="1" fill="hold">
                                          <p:stCondLst>
                                            <p:cond delay="0"/>
                                          </p:stCondLst>
                                        </p:cTn>
                                        <p:tgtEl>
                                          <p:spTgt spid="22"/>
                                        </p:tgtEl>
                                        <p:attrNameLst>
                                          <p:attrName>style.visibility</p:attrName>
                                        </p:attrNameLst>
                                      </p:cBhvr>
                                      <p:to>
                                        <p:strVal val="visible"/>
                                      </p:to>
                                    </p:set>
                                    <p:anim calcmode="lin" valueType="num">
                                      <p:cBhvr>
                                        <p:cTn id="63" dur="2000" fill="hold"/>
                                        <p:tgtEl>
                                          <p:spTgt spid="22"/>
                                        </p:tgtEl>
                                        <p:attrNameLst>
                                          <p:attrName>ppt_w</p:attrName>
                                        </p:attrNameLst>
                                      </p:cBhvr>
                                      <p:tavLst>
                                        <p:tav tm="0">
                                          <p:val>
                                            <p:fltVal val="0"/>
                                          </p:val>
                                        </p:tav>
                                        <p:tav tm="100000">
                                          <p:val>
                                            <p:strVal val="#ppt_w"/>
                                          </p:val>
                                        </p:tav>
                                      </p:tavLst>
                                    </p:anim>
                                    <p:anim calcmode="lin" valueType="num">
                                      <p:cBhvr>
                                        <p:cTn id="64" dur="2000" fill="hold"/>
                                        <p:tgtEl>
                                          <p:spTgt spid="22"/>
                                        </p:tgtEl>
                                        <p:attrNameLst>
                                          <p:attrName>ppt_h</p:attrName>
                                        </p:attrNameLst>
                                      </p:cBhvr>
                                      <p:tavLst>
                                        <p:tav tm="0">
                                          <p:val>
                                            <p:fltVal val="0"/>
                                          </p:val>
                                        </p:tav>
                                        <p:tav tm="100000">
                                          <p:val>
                                            <p:strVal val="#ppt_h"/>
                                          </p:val>
                                        </p:tav>
                                      </p:tavLst>
                                    </p:anim>
                                    <p:anim calcmode="lin" valueType="num">
                                      <p:cBhvr>
                                        <p:cTn id="65" dur="2000" fill="hold"/>
                                        <p:tgtEl>
                                          <p:spTgt spid="22"/>
                                        </p:tgtEl>
                                        <p:attrNameLst>
                                          <p:attrName>style.rotation</p:attrName>
                                        </p:attrNameLst>
                                      </p:cBhvr>
                                      <p:tavLst>
                                        <p:tav tm="0">
                                          <p:val>
                                            <p:fltVal val="90"/>
                                          </p:val>
                                        </p:tav>
                                        <p:tav tm="100000">
                                          <p:val>
                                            <p:fltVal val="0"/>
                                          </p:val>
                                        </p:tav>
                                      </p:tavLst>
                                    </p:anim>
                                    <p:animEffect transition="in" filter="fade">
                                      <p:cBhvr>
                                        <p:cTn id="66" dur="2000"/>
                                        <p:tgtEl>
                                          <p:spTgt spid="22"/>
                                        </p:tgtEl>
                                      </p:cBhvr>
                                    </p:animEffect>
                                  </p:childTnLst>
                                </p:cTn>
                              </p:par>
                              <p:par>
                                <p:cTn id="67" presetID="31" presetClass="entr" presetSubtype="0" fill="hold" nodeType="withEffect">
                                  <p:stCondLst>
                                    <p:cond delay="9900"/>
                                  </p:stCondLst>
                                  <p:childTnLst>
                                    <p:set>
                                      <p:cBhvr>
                                        <p:cTn id="68" dur="1" fill="hold">
                                          <p:stCondLst>
                                            <p:cond delay="0"/>
                                          </p:stCondLst>
                                        </p:cTn>
                                        <p:tgtEl>
                                          <p:spTgt spid="17"/>
                                        </p:tgtEl>
                                        <p:attrNameLst>
                                          <p:attrName>style.visibility</p:attrName>
                                        </p:attrNameLst>
                                      </p:cBhvr>
                                      <p:to>
                                        <p:strVal val="visible"/>
                                      </p:to>
                                    </p:set>
                                    <p:anim calcmode="lin" valueType="num">
                                      <p:cBhvr>
                                        <p:cTn id="69" dur="2000" fill="hold"/>
                                        <p:tgtEl>
                                          <p:spTgt spid="17"/>
                                        </p:tgtEl>
                                        <p:attrNameLst>
                                          <p:attrName>ppt_w</p:attrName>
                                        </p:attrNameLst>
                                      </p:cBhvr>
                                      <p:tavLst>
                                        <p:tav tm="0">
                                          <p:val>
                                            <p:fltVal val="0"/>
                                          </p:val>
                                        </p:tav>
                                        <p:tav tm="100000">
                                          <p:val>
                                            <p:strVal val="#ppt_w"/>
                                          </p:val>
                                        </p:tav>
                                      </p:tavLst>
                                    </p:anim>
                                    <p:anim calcmode="lin" valueType="num">
                                      <p:cBhvr>
                                        <p:cTn id="70" dur="2000" fill="hold"/>
                                        <p:tgtEl>
                                          <p:spTgt spid="17"/>
                                        </p:tgtEl>
                                        <p:attrNameLst>
                                          <p:attrName>ppt_h</p:attrName>
                                        </p:attrNameLst>
                                      </p:cBhvr>
                                      <p:tavLst>
                                        <p:tav tm="0">
                                          <p:val>
                                            <p:fltVal val="0"/>
                                          </p:val>
                                        </p:tav>
                                        <p:tav tm="100000">
                                          <p:val>
                                            <p:strVal val="#ppt_h"/>
                                          </p:val>
                                        </p:tav>
                                      </p:tavLst>
                                    </p:anim>
                                    <p:anim calcmode="lin" valueType="num">
                                      <p:cBhvr>
                                        <p:cTn id="71" dur="2000" fill="hold"/>
                                        <p:tgtEl>
                                          <p:spTgt spid="17"/>
                                        </p:tgtEl>
                                        <p:attrNameLst>
                                          <p:attrName>style.rotation</p:attrName>
                                        </p:attrNameLst>
                                      </p:cBhvr>
                                      <p:tavLst>
                                        <p:tav tm="0">
                                          <p:val>
                                            <p:fltVal val="90"/>
                                          </p:val>
                                        </p:tav>
                                        <p:tav tm="100000">
                                          <p:val>
                                            <p:fltVal val="0"/>
                                          </p:val>
                                        </p:tav>
                                      </p:tavLst>
                                    </p:anim>
                                    <p:animEffect transition="in" filter="fade">
                                      <p:cBhvr>
                                        <p:cTn id="72" dur="2000"/>
                                        <p:tgtEl>
                                          <p:spTgt spid="17"/>
                                        </p:tgtEl>
                                      </p:cBhvr>
                                    </p:animEffect>
                                  </p:childTnLst>
                                </p:cTn>
                              </p:par>
                              <p:par>
                                <p:cTn id="73" presetID="31" presetClass="entr" presetSubtype="0" fill="hold" grpId="0" nodeType="withEffect">
                                  <p:stCondLst>
                                    <p:cond delay="9900"/>
                                  </p:stCondLst>
                                  <p:childTnLst>
                                    <p:set>
                                      <p:cBhvr>
                                        <p:cTn id="74" dur="1" fill="hold">
                                          <p:stCondLst>
                                            <p:cond delay="0"/>
                                          </p:stCondLst>
                                        </p:cTn>
                                        <p:tgtEl>
                                          <p:spTgt spid="23"/>
                                        </p:tgtEl>
                                        <p:attrNameLst>
                                          <p:attrName>style.visibility</p:attrName>
                                        </p:attrNameLst>
                                      </p:cBhvr>
                                      <p:to>
                                        <p:strVal val="visible"/>
                                      </p:to>
                                    </p:set>
                                    <p:anim calcmode="lin" valueType="num">
                                      <p:cBhvr>
                                        <p:cTn id="75" dur="2000" fill="hold"/>
                                        <p:tgtEl>
                                          <p:spTgt spid="23"/>
                                        </p:tgtEl>
                                        <p:attrNameLst>
                                          <p:attrName>ppt_w</p:attrName>
                                        </p:attrNameLst>
                                      </p:cBhvr>
                                      <p:tavLst>
                                        <p:tav tm="0">
                                          <p:val>
                                            <p:fltVal val="0"/>
                                          </p:val>
                                        </p:tav>
                                        <p:tav tm="100000">
                                          <p:val>
                                            <p:strVal val="#ppt_w"/>
                                          </p:val>
                                        </p:tav>
                                      </p:tavLst>
                                    </p:anim>
                                    <p:anim calcmode="lin" valueType="num">
                                      <p:cBhvr>
                                        <p:cTn id="76" dur="2000" fill="hold"/>
                                        <p:tgtEl>
                                          <p:spTgt spid="23"/>
                                        </p:tgtEl>
                                        <p:attrNameLst>
                                          <p:attrName>ppt_h</p:attrName>
                                        </p:attrNameLst>
                                      </p:cBhvr>
                                      <p:tavLst>
                                        <p:tav tm="0">
                                          <p:val>
                                            <p:fltVal val="0"/>
                                          </p:val>
                                        </p:tav>
                                        <p:tav tm="100000">
                                          <p:val>
                                            <p:strVal val="#ppt_h"/>
                                          </p:val>
                                        </p:tav>
                                      </p:tavLst>
                                    </p:anim>
                                    <p:anim calcmode="lin" valueType="num">
                                      <p:cBhvr>
                                        <p:cTn id="77" dur="2000" fill="hold"/>
                                        <p:tgtEl>
                                          <p:spTgt spid="23"/>
                                        </p:tgtEl>
                                        <p:attrNameLst>
                                          <p:attrName>style.rotation</p:attrName>
                                        </p:attrNameLst>
                                      </p:cBhvr>
                                      <p:tavLst>
                                        <p:tav tm="0">
                                          <p:val>
                                            <p:fltVal val="90"/>
                                          </p:val>
                                        </p:tav>
                                        <p:tav tm="100000">
                                          <p:val>
                                            <p:fltVal val="0"/>
                                          </p:val>
                                        </p:tav>
                                      </p:tavLst>
                                    </p:anim>
                                    <p:animEffect transition="in" filter="fade">
                                      <p:cBhvr>
                                        <p:cTn id="78" dur="2000"/>
                                        <p:tgtEl>
                                          <p:spTgt spid="23"/>
                                        </p:tgtEl>
                                      </p:cBhvr>
                                    </p:animEffect>
                                  </p:childTnLst>
                                </p:cTn>
                              </p:par>
                              <p:par>
                                <p:cTn id="79" presetID="1" presetClass="exit" presetSubtype="0" fill="hold" nodeType="withEffect">
                                  <p:stCondLst>
                                    <p:cond delay="18600"/>
                                  </p:stCondLst>
                                  <p:childTnLst>
                                    <p:set>
                                      <p:cBhvr>
                                        <p:cTn id="80" dur="1" fill="hold">
                                          <p:stCondLst>
                                            <p:cond delay="0"/>
                                          </p:stCondLst>
                                        </p:cTn>
                                        <p:tgtEl>
                                          <p:spTgt spid="7"/>
                                        </p:tgtEl>
                                        <p:attrNameLst>
                                          <p:attrName>style.visibility</p:attrName>
                                        </p:attrNameLst>
                                      </p:cBhvr>
                                      <p:to>
                                        <p:strVal val="hidden"/>
                                      </p:to>
                                    </p:set>
                                    <p:cmd type="call" cmd="stop">
                                      <p:cBhvr>
                                        <p:cTn id="81" dur="1">
                                          <p:stCondLst>
                                            <p:cond delay="0"/>
                                          </p:stCondLst>
                                        </p:cTn>
                                        <p:tgtEl>
                                          <p:spTgt spid="7"/>
                                        </p:tgtEl>
                                      </p:cBhvr>
                                    </p:cmd>
                                  </p:childTnLst>
                                </p:cTn>
                              </p:par>
                              <p:par>
                                <p:cTn id="82" presetID="10" presetClass="entr" presetSubtype="0" fill="hold" nodeType="withEffect">
                                  <p:stCondLst>
                                    <p:cond delay="18600"/>
                                  </p:stCondLst>
                                  <p:childTnLst>
                                    <p:set>
                                      <p:cBhvr>
                                        <p:cTn id="83" dur="1" fill="hold">
                                          <p:stCondLst>
                                            <p:cond delay="0"/>
                                          </p:stCondLst>
                                        </p:cTn>
                                        <p:tgtEl>
                                          <p:spTgt spid="24"/>
                                        </p:tgtEl>
                                        <p:attrNameLst>
                                          <p:attrName>style.visibility</p:attrName>
                                        </p:attrNameLst>
                                      </p:cBhvr>
                                      <p:to>
                                        <p:strVal val="visible"/>
                                      </p:to>
                                    </p:set>
                                    <p:animEffect transition="in" filter="fade">
                                      <p:cBhvr>
                                        <p:cTn id="8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5" fill="hold" display="0">
                  <p:stCondLst>
                    <p:cond delay="indefinite"/>
                  </p:stCondLst>
                </p:cTn>
                <p:tgtEl>
                  <p:spTgt spid="7"/>
                </p:tgtEl>
              </p:cMediaNode>
            </p:video>
          </p:childTnLst>
        </p:cTn>
      </p:par>
    </p:tnLst>
    <p:bldLst>
      <p:bldP spid="18" grpId="0"/>
      <p:bldP spid="19" grpId="0"/>
      <p:bldP spid="20" grpId="0"/>
      <p:bldP spid="21" grpId="0"/>
      <p:bldP spid="22" grpId="0"/>
      <p:bldP spid="2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79E2B-6BE3-232C-769E-59034570CE44}"/>
            </a:ext>
          </a:extLst>
        </p:cNvPr>
        <p:cNvGrpSpPr/>
        <p:nvPr/>
      </p:nvGrpSpPr>
      <p:grpSpPr>
        <a:xfrm>
          <a:off x="0" y="0"/>
          <a:ext cx="0" cy="0"/>
          <a:chOff x="0" y="0"/>
          <a:chExt cx="0" cy="0"/>
        </a:xfrm>
      </p:grpSpPr>
      <p:pic>
        <p:nvPicPr>
          <p:cNvPr id="56" name="Picture 55">
            <a:extLst>
              <a:ext uri="{FF2B5EF4-FFF2-40B4-BE49-F238E27FC236}">
                <a16:creationId xmlns:a16="http://schemas.microsoft.com/office/drawing/2014/main" id="{7E6FE158-9054-96C7-9F73-396C6CC2A42B}"/>
              </a:ext>
            </a:extLst>
          </p:cNvPr>
          <p:cNvPicPr>
            <a:picLocks noChangeAspect="1"/>
          </p:cNvPicPr>
          <p:nvPr/>
        </p:nvPicPr>
        <p:blipFill>
          <a:blip r:embed="rId3"/>
          <a:stretch>
            <a:fillRect/>
          </a:stretch>
        </p:blipFill>
        <p:spPr>
          <a:xfrm>
            <a:off x="1666643" y="1609436"/>
            <a:ext cx="8858714" cy="4867564"/>
          </a:xfrm>
          <a:prstGeom prst="rect">
            <a:avLst/>
          </a:prstGeom>
        </p:spPr>
      </p:pic>
      <p:sp>
        <p:nvSpPr>
          <p:cNvPr id="2" name="object 2">
            <a:extLst>
              <a:ext uri="{FF2B5EF4-FFF2-40B4-BE49-F238E27FC236}">
                <a16:creationId xmlns:a16="http://schemas.microsoft.com/office/drawing/2014/main" id="{F49B4E14-729B-8CB0-C33F-48DFD12C9207}"/>
              </a:ext>
            </a:extLst>
          </p:cNvPr>
          <p:cNvSpPr txBox="1"/>
          <p:nvPr/>
        </p:nvSpPr>
        <p:spPr>
          <a:xfrm>
            <a:off x="1585975" y="4146529"/>
            <a:ext cx="638175" cy="278130"/>
          </a:xfrm>
          <a:prstGeom prst="rect">
            <a:avLst/>
          </a:prstGeom>
        </p:spPr>
        <p:txBody>
          <a:bodyPr vert="horz" wrap="square" lIns="0" tIns="34290" rIns="0" bIns="0" rtlCol="0">
            <a:spAutoFit/>
          </a:bodyPr>
          <a:lstStyle/>
          <a:p>
            <a:pPr marL="12700" marR="5080">
              <a:lnSpc>
                <a:spcPts val="910"/>
              </a:lnSpc>
              <a:spcBef>
                <a:spcPts val="270"/>
              </a:spcBef>
            </a:pPr>
            <a:r>
              <a:rPr sz="900" cap="small" spc="-55" dirty="0">
                <a:latin typeface="Verdana"/>
                <a:cs typeface="Verdana"/>
              </a:rPr>
              <a:t>Engineering</a:t>
            </a:r>
            <a:r>
              <a:rPr sz="900" cap="small" spc="-35" dirty="0">
                <a:latin typeface="Verdana"/>
                <a:cs typeface="Verdana"/>
              </a:rPr>
              <a:t> Department</a:t>
            </a:r>
            <a:endParaRPr sz="900">
              <a:latin typeface="Verdana"/>
              <a:cs typeface="Verdana"/>
            </a:endParaRPr>
          </a:p>
        </p:txBody>
      </p:sp>
      <p:sp>
        <p:nvSpPr>
          <p:cNvPr id="3" name="object 3">
            <a:extLst>
              <a:ext uri="{FF2B5EF4-FFF2-40B4-BE49-F238E27FC236}">
                <a16:creationId xmlns:a16="http://schemas.microsoft.com/office/drawing/2014/main" id="{5CC6CE51-49F7-AD8F-214E-A9E904DE4EBD}"/>
              </a:ext>
            </a:extLst>
          </p:cNvPr>
          <p:cNvSpPr/>
          <p:nvPr/>
        </p:nvSpPr>
        <p:spPr>
          <a:xfrm>
            <a:off x="688835" y="4099716"/>
            <a:ext cx="394970" cy="391795"/>
          </a:xfrm>
          <a:custGeom>
            <a:avLst/>
            <a:gdLst/>
            <a:ahLst/>
            <a:cxnLst/>
            <a:rect l="l" t="t" r="r" b="b"/>
            <a:pathLst>
              <a:path w="394969" h="391795">
                <a:moveTo>
                  <a:pt x="83172" y="112204"/>
                </a:moveTo>
                <a:lnTo>
                  <a:pt x="78397" y="110286"/>
                </a:lnTo>
                <a:lnTo>
                  <a:pt x="70751" y="107416"/>
                </a:lnTo>
                <a:lnTo>
                  <a:pt x="63093" y="107416"/>
                </a:lnTo>
                <a:lnTo>
                  <a:pt x="50507" y="109651"/>
                </a:lnTo>
                <a:lnTo>
                  <a:pt x="40513" y="115925"/>
                </a:lnTo>
                <a:lnTo>
                  <a:pt x="33921" y="125628"/>
                </a:lnTo>
                <a:lnTo>
                  <a:pt x="31546" y="138099"/>
                </a:lnTo>
                <a:lnTo>
                  <a:pt x="33794" y="150037"/>
                </a:lnTo>
                <a:lnTo>
                  <a:pt x="40157" y="159448"/>
                </a:lnTo>
                <a:lnTo>
                  <a:pt x="50101" y="165620"/>
                </a:lnTo>
                <a:lnTo>
                  <a:pt x="63093" y="167843"/>
                </a:lnTo>
                <a:lnTo>
                  <a:pt x="73609" y="167843"/>
                </a:lnTo>
                <a:lnTo>
                  <a:pt x="80302" y="163042"/>
                </a:lnTo>
                <a:lnTo>
                  <a:pt x="82219" y="162077"/>
                </a:lnTo>
                <a:lnTo>
                  <a:pt x="83172" y="155371"/>
                </a:lnTo>
                <a:lnTo>
                  <a:pt x="83172" y="154406"/>
                </a:lnTo>
                <a:lnTo>
                  <a:pt x="78397" y="158242"/>
                </a:lnTo>
                <a:lnTo>
                  <a:pt x="73609" y="163042"/>
                </a:lnTo>
                <a:lnTo>
                  <a:pt x="64058" y="163042"/>
                </a:lnTo>
                <a:lnTo>
                  <a:pt x="55486" y="161417"/>
                </a:lnTo>
                <a:lnTo>
                  <a:pt x="47802" y="156565"/>
                </a:lnTo>
                <a:lnTo>
                  <a:pt x="42278" y="148475"/>
                </a:lnTo>
                <a:lnTo>
                  <a:pt x="40157" y="137147"/>
                </a:lnTo>
                <a:lnTo>
                  <a:pt x="42265" y="125818"/>
                </a:lnTo>
                <a:lnTo>
                  <a:pt x="47688" y="117729"/>
                </a:lnTo>
                <a:lnTo>
                  <a:pt x="55079" y="112864"/>
                </a:lnTo>
                <a:lnTo>
                  <a:pt x="63093" y="111252"/>
                </a:lnTo>
                <a:lnTo>
                  <a:pt x="71704" y="111252"/>
                </a:lnTo>
                <a:lnTo>
                  <a:pt x="77444" y="115087"/>
                </a:lnTo>
                <a:lnTo>
                  <a:pt x="80302" y="118922"/>
                </a:lnTo>
                <a:lnTo>
                  <a:pt x="81267" y="118922"/>
                </a:lnTo>
                <a:lnTo>
                  <a:pt x="81267" y="117005"/>
                </a:lnTo>
                <a:lnTo>
                  <a:pt x="82219" y="114134"/>
                </a:lnTo>
                <a:lnTo>
                  <a:pt x="83172" y="112204"/>
                </a:lnTo>
                <a:close/>
              </a:path>
              <a:path w="394969" h="391795">
                <a:moveTo>
                  <a:pt x="89865" y="258953"/>
                </a:moveTo>
                <a:lnTo>
                  <a:pt x="79705" y="239776"/>
                </a:lnTo>
                <a:lnTo>
                  <a:pt x="73139" y="221424"/>
                </a:lnTo>
                <a:lnTo>
                  <a:pt x="69430" y="204330"/>
                </a:lnTo>
                <a:lnTo>
                  <a:pt x="67881" y="188937"/>
                </a:lnTo>
                <a:lnTo>
                  <a:pt x="60236" y="188937"/>
                </a:lnTo>
                <a:lnTo>
                  <a:pt x="70040" y="237223"/>
                </a:lnTo>
                <a:lnTo>
                  <a:pt x="86042" y="257987"/>
                </a:lnTo>
                <a:lnTo>
                  <a:pt x="89865" y="258953"/>
                </a:lnTo>
                <a:close/>
              </a:path>
              <a:path w="394969" h="391795">
                <a:moveTo>
                  <a:pt x="129057" y="160172"/>
                </a:moveTo>
                <a:lnTo>
                  <a:pt x="123113" y="160718"/>
                </a:lnTo>
                <a:lnTo>
                  <a:pt x="115201" y="161010"/>
                </a:lnTo>
                <a:lnTo>
                  <a:pt x="107276" y="161112"/>
                </a:lnTo>
                <a:lnTo>
                  <a:pt x="101333" y="161124"/>
                </a:lnTo>
                <a:lnTo>
                  <a:pt x="101333" y="139052"/>
                </a:lnTo>
                <a:lnTo>
                  <a:pt x="116636" y="139052"/>
                </a:lnTo>
                <a:lnTo>
                  <a:pt x="122364" y="140030"/>
                </a:lnTo>
                <a:lnTo>
                  <a:pt x="122364" y="139052"/>
                </a:lnTo>
                <a:lnTo>
                  <a:pt x="122364" y="134277"/>
                </a:lnTo>
                <a:lnTo>
                  <a:pt x="122364" y="133311"/>
                </a:lnTo>
                <a:lnTo>
                  <a:pt x="117589" y="134277"/>
                </a:lnTo>
                <a:lnTo>
                  <a:pt x="101333" y="134277"/>
                </a:lnTo>
                <a:lnTo>
                  <a:pt x="101333" y="113169"/>
                </a:lnTo>
                <a:lnTo>
                  <a:pt x="109537" y="113334"/>
                </a:lnTo>
                <a:lnTo>
                  <a:pt x="116751" y="113779"/>
                </a:lnTo>
                <a:lnTo>
                  <a:pt x="122707" y="114388"/>
                </a:lnTo>
                <a:lnTo>
                  <a:pt x="127152" y="115087"/>
                </a:lnTo>
                <a:lnTo>
                  <a:pt x="127152" y="113169"/>
                </a:lnTo>
                <a:lnTo>
                  <a:pt x="127152" y="109334"/>
                </a:lnTo>
                <a:lnTo>
                  <a:pt x="92735" y="109334"/>
                </a:lnTo>
                <a:lnTo>
                  <a:pt x="92735" y="116052"/>
                </a:lnTo>
                <a:lnTo>
                  <a:pt x="93687" y="123710"/>
                </a:lnTo>
                <a:lnTo>
                  <a:pt x="93687" y="151523"/>
                </a:lnTo>
                <a:lnTo>
                  <a:pt x="92735" y="159207"/>
                </a:lnTo>
                <a:lnTo>
                  <a:pt x="92735" y="166878"/>
                </a:lnTo>
                <a:lnTo>
                  <a:pt x="97510" y="165925"/>
                </a:lnTo>
                <a:lnTo>
                  <a:pt x="125234" y="165925"/>
                </a:lnTo>
                <a:lnTo>
                  <a:pt x="129057" y="166878"/>
                </a:lnTo>
                <a:lnTo>
                  <a:pt x="128104" y="165925"/>
                </a:lnTo>
                <a:lnTo>
                  <a:pt x="128104" y="162077"/>
                </a:lnTo>
                <a:lnTo>
                  <a:pt x="129057" y="161124"/>
                </a:lnTo>
                <a:lnTo>
                  <a:pt x="129057" y="160172"/>
                </a:lnTo>
                <a:close/>
              </a:path>
              <a:path w="394969" h="391795">
                <a:moveTo>
                  <a:pt x="159651" y="314566"/>
                </a:moveTo>
                <a:lnTo>
                  <a:pt x="143116" y="307467"/>
                </a:lnTo>
                <a:lnTo>
                  <a:pt x="129184" y="299466"/>
                </a:lnTo>
                <a:lnTo>
                  <a:pt x="117576" y="291109"/>
                </a:lnTo>
                <a:lnTo>
                  <a:pt x="108026" y="282917"/>
                </a:lnTo>
                <a:lnTo>
                  <a:pt x="103251" y="281965"/>
                </a:lnTo>
                <a:lnTo>
                  <a:pt x="97510" y="280047"/>
                </a:lnTo>
                <a:lnTo>
                  <a:pt x="93687" y="279082"/>
                </a:lnTo>
                <a:lnTo>
                  <a:pt x="106857" y="291998"/>
                </a:lnTo>
                <a:lnTo>
                  <a:pt x="121653" y="303301"/>
                </a:lnTo>
                <a:lnTo>
                  <a:pt x="137515" y="312801"/>
                </a:lnTo>
                <a:lnTo>
                  <a:pt x="153911" y="320319"/>
                </a:lnTo>
                <a:lnTo>
                  <a:pt x="159651" y="314566"/>
                </a:lnTo>
                <a:close/>
              </a:path>
              <a:path w="394969" h="391795">
                <a:moveTo>
                  <a:pt x="182587" y="166878"/>
                </a:moveTo>
                <a:lnTo>
                  <a:pt x="181813" y="165925"/>
                </a:lnTo>
                <a:lnTo>
                  <a:pt x="177533" y="160629"/>
                </a:lnTo>
                <a:lnTo>
                  <a:pt x="159651" y="138099"/>
                </a:lnTo>
                <a:lnTo>
                  <a:pt x="165379" y="137147"/>
                </a:lnTo>
                <a:lnTo>
                  <a:pt x="171119" y="135229"/>
                </a:lnTo>
                <a:lnTo>
                  <a:pt x="176860" y="133311"/>
                </a:lnTo>
                <a:lnTo>
                  <a:pt x="176860" y="112204"/>
                </a:lnTo>
                <a:lnTo>
                  <a:pt x="176860" y="111252"/>
                </a:lnTo>
                <a:lnTo>
                  <a:pt x="168249" y="109334"/>
                </a:lnTo>
                <a:lnTo>
                  <a:pt x="168249" y="115087"/>
                </a:lnTo>
                <a:lnTo>
                  <a:pt x="168249" y="133311"/>
                </a:lnTo>
                <a:lnTo>
                  <a:pt x="159651" y="135229"/>
                </a:lnTo>
                <a:lnTo>
                  <a:pt x="147218" y="135229"/>
                </a:lnTo>
                <a:lnTo>
                  <a:pt x="147218" y="113169"/>
                </a:lnTo>
                <a:lnTo>
                  <a:pt x="149136" y="112204"/>
                </a:lnTo>
                <a:lnTo>
                  <a:pt x="161569" y="112204"/>
                </a:lnTo>
                <a:lnTo>
                  <a:pt x="168249" y="115087"/>
                </a:lnTo>
                <a:lnTo>
                  <a:pt x="168249" y="109334"/>
                </a:lnTo>
                <a:lnTo>
                  <a:pt x="138607" y="109334"/>
                </a:lnTo>
                <a:lnTo>
                  <a:pt x="139573" y="116052"/>
                </a:lnTo>
                <a:lnTo>
                  <a:pt x="139573" y="159207"/>
                </a:lnTo>
                <a:lnTo>
                  <a:pt x="138607" y="166878"/>
                </a:lnTo>
                <a:lnTo>
                  <a:pt x="140538" y="165925"/>
                </a:lnTo>
                <a:lnTo>
                  <a:pt x="146265" y="165925"/>
                </a:lnTo>
                <a:lnTo>
                  <a:pt x="148183" y="166878"/>
                </a:lnTo>
                <a:lnTo>
                  <a:pt x="148056" y="165925"/>
                </a:lnTo>
                <a:lnTo>
                  <a:pt x="147218" y="159207"/>
                </a:lnTo>
                <a:lnTo>
                  <a:pt x="147218" y="138099"/>
                </a:lnTo>
                <a:lnTo>
                  <a:pt x="151041" y="138099"/>
                </a:lnTo>
                <a:lnTo>
                  <a:pt x="157162" y="145021"/>
                </a:lnTo>
                <a:lnTo>
                  <a:pt x="163360" y="153212"/>
                </a:lnTo>
                <a:lnTo>
                  <a:pt x="168656" y="161036"/>
                </a:lnTo>
                <a:lnTo>
                  <a:pt x="172072" y="166878"/>
                </a:lnTo>
                <a:lnTo>
                  <a:pt x="173990" y="165925"/>
                </a:lnTo>
                <a:lnTo>
                  <a:pt x="180682" y="165925"/>
                </a:lnTo>
                <a:lnTo>
                  <a:pt x="182587" y="166878"/>
                </a:lnTo>
                <a:close/>
              </a:path>
              <a:path w="394969" h="391795">
                <a:moveTo>
                  <a:pt x="196938" y="165925"/>
                </a:moveTo>
                <a:lnTo>
                  <a:pt x="196938" y="166878"/>
                </a:lnTo>
                <a:lnTo>
                  <a:pt x="196938" y="165925"/>
                </a:lnTo>
                <a:close/>
              </a:path>
              <a:path w="394969" h="391795">
                <a:moveTo>
                  <a:pt x="240906" y="109334"/>
                </a:moveTo>
                <a:lnTo>
                  <a:pt x="234213" y="109334"/>
                </a:lnTo>
                <a:lnTo>
                  <a:pt x="234365" y="115277"/>
                </a:lnTo>
                <a:lnTo>
                  <a:pt x="235013" y="129692"/>
                </a:lnTo>
                <a:lnTo>
                  <a:pt x="235038" y="130733"/>
                </a:lnTo>
                <a:lnTo>
                  <a:pt x="235165" y="151523"/>
                </a:lnTo>
                <a:lnTo>
                  <a:pt x="227520" y="144106"/>
                </a:lnTo>
                <a:lnTo>
                  <a:pt x="214134" y="130314"/>
                </a:lnTo>
                <a:lnTo>
                  <a:pt x="206908" y="122758"/>
                </a:lnTo>
                <a:lnTo>
                  <a:pt x="193116" y="108381"/>
                </a:lnTo>
                <a:lnTo>
                  <a:pt x="191198" y="108381"/>
                </a:lnTo>
                <a:lnTo>
                  <a:pt x="191135" y="144106"/>
                </a:lnTo>
                <a:lnTo>
                  <a:pt x="191020" y="151523"/>
                </a:lnTo>
                <a:lnTo>
                  <a:pt x="190804" y="158877"/>
                </a:lnTo>
                <a:lnTo>
                  <a:pt x="190246" y="166878"/>
                </a:lnTo>
                <a:lnTo>
                  <a:pt x="191198" y="165925"/>
                </a:lnTo>
                <a:lnTo>
                  <a:pt x="196913" y="165925"/>
                </a:lnTo>
                <a:lnTo>
                  <a:pt x="196786" y="160375"/>
                </a:lnTo>
                <a:lnTo>
                  <a:pt x="196126" y="145567"/>
                </a:lnTo>
                <a:lnTo>
                  <a:pt x="196088" y="144106"/>
                </a:lnTo>
                <a:lnTo>
                  <a:pt x="195973" y="122758"/>
                </a:lnTo>
                <a:lnTo>
                  <a:pt x="230390" y="158902"/>
                </a:lnTo>
                <a:lnTo>
                  <a:pt x="238036" y="166878"/>
                </a:lnTo>
                <a:lnTo>
                  <a:pt x="239953" y="166878"/>
                </a:lnTo>
                <a:lnTo>
                  <a:pt x="239966" y="151523"/>
                </a:lnTo>
                <a:lnTo>
                  <a:pt x="240080" y="125755"/>
                </a:lnTo>
                <a:lnTo>
                  <a:pt x="240360" y="116776"/>
                </a:lnTo>
                <a:lnTo>
                  <a:pt x="240906" y="109334"/>
                </a:lnTo>
                <a:close/>
              </a:path>
              <a:path w="394969" h="391795">
                <a:moveTo>
                  <a:pt x="306870" y="281000"/>
                </a:moveTo>
                <a:lnTo>
                  <a:pt x="304952" y="272376"/>
                </a:lnTo>
                <a:lnTo>
                  <a:pt x="284657" y="292150"/>
                </a:lnTo>
                <a:lnTo>
                  <a:pt x="260146" y="307619"/>
                </a:lnTo>
                <a:lnTo>
                  <a:pt x="232232" y="317690"/>
                </a:lnTo>
                <a:lnTo>
                  <a:pt x="201714" y="321284"/>
                </a:lnTo>
                <a:lnTo>
                  <a:pt x="194716" y="321106"/>
                </a:lnTo>
                <a:lnTo>
                  <a:pt x="188087" y="320560"/>
                </a:lnTo>
                <a:lnTo>
                  <a:pt x="181813" y="319659"/>
                </a:lnTo>
                <a:lnTo>
                  <a:pt x="175907" y="318401"/>
                </a:lnTo>
                <a:lnTo>
                  <a:pt x="170167" y="325120"/>
                </a:lnTo>
                <a:lnTo>
                  <a:pt x="178587" y="326936"/>
                </a:lnTo>
                <a:lnTo>
                  <a:pt x="186651" y="328117"/>
                </a:lnTo>
                <a:lnTo>
                  <a:pt x="194360" y="328764"/>
                </a:lnTo>
                <a:lnTo>
                  <a:pt x="201714" y="328955"/>
                </a:lnTo>
                <a:lnTo>
                  <a:pt x="233337" y="325374"/>
                </a:lnTo>
                <a:lnTo>
                  <a:pt x="261823" y="315404"/>
                </a:lnTo>
                <a:lnTo>
                  <a:pt x="286537" y="300228"/>
                </a:lnTo>
                <a:lnTo>
                  <a:pt x="306870" y="281000"/>
                </a:lnTo>
                <a:close/>
              </a:path>
              <a:path w="394969" h="391795">
                <a:moveTo>
                  <a:pt x="362318" y="34531"/>
                </a:moveTo>
                <a:lnTo>
                  <a:pt x="354660" y="34531"/>
                </a:lnTo>
                <a:lnTo>
                  <a:pt x="342239" y="167843"/>
                </a:lnTo>
                <a:lnTo>
                  <a:pt x="341287" y="167843"/>
                </a:lnTo>
                <a:lnTo>
                  <a:pt x="331482" y="128270"/>
                </a:lnTo>
                <a:lnTo>
                  <a:pt x="311645" y="93027"/>
                </a:lnTo>
                <a:lnTo>
                  <a:pt x="263131" y="54432"/>
                </a:lnTo>
                <a:lnTo>
                  <a:pt x="201714" y="40271"/>
                </a:lnTo>
                <a:lnTo>
                  <a:pt x="171018" y="43726"/>
                </a:lnTo>
                <a:lnTo>
                  <a:pt x="142557" y="53467"/>
                </a:lnTo>
                <a:lnTo>
                  <a:pt x="117157" y="68605"/>
                </a:lnTo>
                <a:lnTo>
                  <a:pt x="95605" y="88239"/>
                </a:lnTo>
                <a:lnTo>
                  <a:pt x="102298" y="93027"/>
                </a:lnTo>
                <a:lnTo>
                  <a:pt x="122262" y="74244"/>
                </a:lnTo>
                <a:lnTo>
                  <a:pt x="145910" y="60058"/>
                </a:lnTo>
                <a:lnTo>
                  <a:pt x="172605" y="51092"/>
                </a:lnTo>
                <a:lnTo>
                  <a:pt x="201714" y="47955"/>
                </a:lnTo>
                <a:lnTo>
                  <a:pt x="236512" y="52387"/>
                </a:lnTo>
                <a:lnTo>
                  <a:pt x="292862" y="83553"/>
                </a:lnTo>
                <a:lnTo>
                  <a:pt x="325183" y="131737"/>
                </a:lnTo>
                <a:lnTo>
                  <a:pt x="335991" y="182537"/>
                </a:lnTo>
                <a:lnTo>
                  <a:pt x="334581" y="205244"/>
                </a:lnTo>
                <a:lnTo>
                  <a:pt x="332828" y="214515"/>
                </a:lnTo>
                <a:lnTo>
                  <a:pt x="329806" y="226212"/>
                </a:lnTo>
                <a:lnTo>
                  <a:pt x="324637" y="239903"/>
                </a:lnTo>
                <a:lnTo>
                  <a:pt x="316420" y="255104"/>
                </a:lnTo>
                <a:lnTo>
                  <a:pt x="319290" y="265658"/>
                </a:lnTo>
                <a:lnTo>
                  <a:pt x="329565" y="246926"/>
                </a:lnTo>
                <a:lnTo>
                  <a:pt x="337693" y="225856"/>
                </a:lnTo>
                <a:lnTo>
                  <a:pt x="344030" y="199034"/>
                </a:lnTo>
                <a:lnTo>
                  <a:pt x="348932" y="163042"/>
                </a:lnTo>
                <a:lnTo>
                  <a:pt x="362318" y="34531"/>
                </a:lnTo>
                <a:close/>
              </a:path>
              <a:path w="394969" h="391795">
                <a:moveTo>
                  <a:pt x="394817" y="965"/>
                </a:moveTo>
                <a:lnTo>
                  <a:pt x="147218" y="0"/>
                </a:lnTo>
                <a:lnTo>
                  <a:pt x="137655" y="0"/>
                </a:lnTo>
                <a:lnTo>
                  <a:pt x="130975" y="965"/>
                </a:lnTo>
                <a:lnTo>
                  <a:pt x="129057" y="965"/>
                </a:lnTo>
                <a:lnTo>
                  <a:pt x="87376" y="10185"/>
                </a:lnTo>
                <a:lnTo>
                  <a:pt x="51828" y="31470"/>
                </a:lnTo>
                <a:lnTo>
                  <a:pt x="24231" y="62141"/>
                </a:lnTo>
                <a:lnTo>
                  <a:pt x="6362" y="99542"/>
                </a:lnTo>
                <a:lnTo>
                  <a:pt x="0" y="140982"/>
                </a:lnTo>
                <a:lnTo>
                  <a:pt x="889" y="156857"/>
                </a:lnTo>
                <a:lnTo>
                  <a:pt x="3467" y="174421"/>
                </a:lnTo>
                <a:lnTo>
                  <a:pt x="7670" y="193979"/>
                </a:lnTo>
                <a:lnTo>
                  <a:pt x="13385" y="215785"/>
                </a:lnTo>
                <a:lnTo>
                  <a:pt x="22669" y="247116"/>
                </a:lnTo>
                <a:lnTo>
                  <a:pt x="31115" y="276402"/>
                </a:lnTo>
                <a:lnTo>
                  <a:pt x="36918" y="296837"/>
                </a:lnTo>
                <a:lnTo>
                  <a:pt x="39204" y="304977"/>
                </a:lnTo>
                <a:lnTo>
                  <a:pt x="46850" y="304977"/>
                </a:lnTo>
                <a:lnTo>
                  <a:pt x="19126" y="210985"/>
                </a:lnTo>
                <a:lnTo>
                  <a:pt x="39027" y="238671"/>
                </a:lnTo>
                <a:lnTo>
                  <a:pt x="67157" y="261226"/>
                </a:lnTo>
                <a:lnTo>
                  <a:pt x="101396" y="276402"/>
                </a:lnTo>
                <a:lnTo>
                  <a:pt x="139573" y="281965"/>
                </a:lnTo>
                <a:lnTo>
                  <a:pt x="160667" y="280530"/>
                </a:lnTo>
                <a:lnTo>
                  <a:pt x="180682" y="276212"/>
                </a:lnTo>
                <a:lnTo>
                  <a:pt x="183159" y="275247"/>
                </a:lnTo>
                <a:lnTo>
                  <a:pt x="199263" y="269011"/>
                </a:lnTo>
                <a:lnTo>
                  <a:pt x="216052" y="258953"/>
                </a:lnTo>
                <a:lnTo>
                  <a:pt x="216052" y="259905"/>
                </a:lnTo>
                <a:lnTo>
                  <a:pt x="92735" y="391299"/>
                </a:lnTo>
                <a:lnTo>
                  <a:pt x="103251" y="391299"/>
                </a:lnTo>
                <a:lnTo>
                  <a:pt x="182232" y="306057"/>
                </a:lnTo>
                <a:lnTo>
                  <a:pt x="200431" y="286778"/>
                </a:lnTo>
                <a:lnTo>
                  <a:pt x="218909" y="267576"/>
                </a:lnTo>
                <a:lnTo>
                  <a:pt x="226885" y="258953"/>
                </a:lnTo>
                <a:lnTo>
                  <a:pt x="253199" y="227393"/>
                </a:lnTo>
                <a:lnTo>
                  <a:pt x="272097" y="193370"/>
                </a:lnTo>
                <a:lnTo>
                  <a:pt x="281051" y="144818"/>
                </a:lnTo>
                <a:lnTo>
                  <a:pt x="335546" y="391299"/>
                </a:lnTo>
                <a:lnTo>
                  <a:pt x="343192" y="391299"/>
                </a:lnTo>
                <a:lnTo>
                  <a:pt x="316534" y="274193"/>
                </a:lnTo>
                <a:lnTo>
                  <a:pt x="301879" y="209423"/>
                </a:lnTo>
                <a:lnTo>
                  <a:pt x="294386" y="175234"/>
                </a:lnTo>
                <a:lnTo>
                  <a:pt x="288696" y="147701"/>
                </a:lnTo>
                <a:lnTo>
                  <a:pt x="288010" y="144818"/>
                </a:lnTo>
                <a:lnTo>
                  <a:pt x="274599" y="96024"/>
                </a:lnTo>
                <a:lnTo>
                  <a:pt x="249504" y="60426"/>
                </a:lnTo>
                <a:lnTo>
                  <a:pt x="246646" y="60426"/>
                </a:lnTo>
                <a:lnTo>
                  <a:pt x="257835" y="77190"/>
                </a:lnTo>
                <a:lnTo>
                  <a:pt x="266598" y="96748"/>
                </a:lnTo>
                <a:lnTo>
                  <a:pt x="272326" y="118275"/>
                </a:lnTo>
                <a:lnTo>
                  <a:pt x="274370" y="140982"/>
                </a:lnTo>
                <a:lnTo>
                  <a:pt x="267512" y="183299"/>
                </a:lnTo>
                <a:lnTo>
                  <a:pt x="248462" y="220141"/>
                </a:lnTo>
                <a:lnTo>
                  <a:pt x="219443" y="249250"/>
                </a:lnTo>
                <a:lnTo>
                  <a:pt x="182714" y="268376"/>
                </a:lnTo>
                <a:lnTo>
                  <a:pt x="140538" y="275247"/>
                </a:lnTo>
                <a:lnTo>
                  <a:pt x="98348" y="268376"/>
                </a:lnTo>
                <a:lnTo>
                  <a:pt x="61620" y="249250"/>
                </a:lnTo>
                <a:lnTo>
                  <a:pt x="32613" y="220141"/>
                </a:lnTo>
                <a:lnTo>
                  <a:pt x="27876" y="210985"/>
                </a:lnTo>
                <a:lnTo>
                  <a:pt x="13550" y="183299"/>
                </a:lnTo>
                <a:lnTo>
                  <a:pt x="6692" y="140982"/>
                </a:lnTo>
                <a:lnTo>
                  <a:pt x="13550" y="98666"/>
                </a:lnTo>
                <a:lnTo>
                  <a:pt x="32613" y="61823"/>
                </a:lnTo>
                <a:lnTo>
                  <a:pt x="61620" y="32702"/>
                </a:lnTo>
                <a:lnTo>
                  <a:pt x="98348" y="13589"/>
                </a:lnTo>
                <a:lnTo>
                  <a:pt x="140538" y="6705"/>
                </a:lnTo>
                <a:lnTo>
                  <a:pt x="164477" y="8953"/>
                </a:lnTo>
                <a:lnTo>
                  <a:pt x="187248" y="15341"/>
                </a:lnTo>
                <a:lnTo>
                  <a:pt x="208419" y="25323"/>
                </a:lnTo>
                <a:lnTo>
                  <a:pt x="227520" y="38366"/>
                </a:lnTo>
                <a:lnTo>
                  <a:pt x="231343" y="39319"/>
                </a:lnTo>
                <a:lnTo>
                  <a:pt x="238036" y="40271"/>
                </a:lnTo>
                <a:lnTo>
                  <a:pt x="240906" y="42202"/>
                </a:lnTo>
                <a:lnTo>
                  <a:pt x="227863" y="30162"/>
                </a:lnTo>
                <a:lnTo>
                  <a:pt x="213309" y="20015"/>
                </a:lnTo>
                <a:lnTo>
                  <a:pt x="197485" y="11849"/>
                </a:lnTo>
                <a:lnTo>
                  <a:pt x="183324" y="6705"/>
                </a:lnTo>
                <a:lnTo>
                  <a:pt x="180682" y="5753"/>
                </a:lnTo>
                <a:lnTo>
                  <a:pt x="394817" y="7683"/>
                </a:lnTo>
                <a:lnTo>
                  <a:pt x="394817" y="5753"/>
                </a:lnTo>
                <a:lnTo>
                  <a:pt x="394817" y="965"/>
                </a:lnTo>
                <a:close/>
              </a:path>
            </a:pathLst>
          </a:custGeom>
          <a:solidFill>
            <a:srgbClr val="00339F"/>
          </a:solidFill>
        </p:spPr>
        <p:txBody>
          <a:bodyPr wrap="square" lIns="0" tIns="0" rIns="0" bIns="0" rtlCol="0"/>
          <a:lstStyle/>
          <a:p>
            <a:endParaRPr/>
          </a:p>
        </p:txBody>
      </p:sp>
      <p:pic>
        <p:nvPicPr>
          <p:cNvPr id="4" name="object 4">
            <a:extLst>
              <a:ext uri="{FF2B5EF4-FFF2-40B4-BE49-F238E27FC236}">
                <a16:creationId xmlns:a16="http://schemas.microsoft.com/office/drawing/2014/main" id="{D1FE55EC-D821-C188-9439-A16E62E9DAF6}"/>
              </a:ext>
            </a:extLst>
          </p:cNvPr>
          <p:cNvPicPr/>
          <p:nvPr/>
        </p:nvPicPr>
        <p:blipFill>
          <a:blip r:embed="rId4" cstate="print"/>
          <a:stretch>
            <a:fillRect/>
          </a:stretch>
        </p:blipFill>
        <p:spPr>
          <a:xfrm>
            <a:off x="1176255" y="4099707"/>
            <a:ext cx="360329" cy="396093"/>
          </a:xfrm>
          <a:prstGeom prst="rect">
            <a:avLst/>
          </a:prstGeom>
        </p:spPr>
      </p:pic>
      <p:pic>
        <p:nvPicPr>
          <p:cNvPr id="5" name="object 5">
            <a:extLst>
              <a:ext uri="{FF2B5EF4-FFF2-40B4-BE49-F238E27FC236}">
                <a16:creationId xmlns:a16="http://schemas.microsoft.com/office/drawing/2014/main" id="{AB70FFED-23E3-50FA-731A-48E98005D92B}"/>
              </a:ext>
            </a:extLst>
          </p:cNvPr>
          <p:cNvPicPr/>
          <p:nvPr/>
        </p:nvPicPr>
        <p:blipFill>
          <a:blip r:embed="rId5" cstate="print"/>
          <a:stretch>
            <a:fillRect/>
          </a:stretch>
        </p:blipFill>
        <p:spPr>
          <a:xfrm>
            <a:off x="9804631" y="3810000"/>
            <a:ext cx="1694731" cy="264813"/>
          </a:xfrm>
          <a:prstGeom prst="rect">
            <a:avLst/>
          </a:prstGeom>
        </p:spPr>
      </p:pic>
      <p:sp>
        <p:nvSpPr>
          <p:cNvPr id="36" name="TextBox 35">
            <a:extLst>
              <a:ext uri="{FF2B5EF4-FFF2-40B4-BE49-F238E27FC236}">
                <a16:creationId xmlns:a16="http://schemas.microsoft.com/office/drawing/2014/main" id="{3C9B11C4-9DF2-01FB-E984-C46884EAB03B}"/>
              </a:ext>
            </a:extLst>
          </p:cNvPr>
          <p:cNvSpPr txBox="1"/>
          <p:nvPr/>
        </p:nvSpPr>
        <p:spPr>
          <a:xfrm>
            <a:off x="1951397" y="5306353"/>
            <a:ext cx="1371600" cy="369332"/>
          </a:xfrm>
          <a:prstGeom prst="rect">
            <a:avLst/>
          </a:prstGeom>
          <a:noFill/>
        </p:spPr>
        <p:txBody>
          <a:bodyPr wrap="square" rtlCol="0">
            <a:spAutoFit/>
          </a:bodyPr>
          <a:lstStyle/>
          <a:p>
            <a:pPr algn="ctr"/>
            <a:r>
              <a:rPr lang="fr-FR" dirty="0"/>
              <a:t>FORMOSA</a:t>
            </a:r>
            <a:endParaRPr lang="en-GB" dirty="0"/>
          </a:p>
        </p:txBody>
      </p:sp>
      <p:sp>
        <p:nvSpPr>
          <p:cNvPr id="40" name="TextBox 39">
            <a:extLst>
              <a:ext uri="{FF2B5EF4-FFF2-40B4-BE49-F238E27FC236}">
                <a16:creationId xmlns:a16="http://schemas.microsoft.com/office/drawing/2014/main" id="{C200A5B7-532C-4F32-69BA-C34E0A777EBB}"/>
              </a:ext>
            </a:extLst>
          </p:cNvPr>
          <p:cNvSpPr txBox="1"/>
          <p:nvPr/>
        </p:nvSpPr>
        <p:spPr>
          <a:xfrm>
            <a:off x="7971197" y="3421679"/>
            <a:ext cx="1371600" cy="369332"/>
          </a:xfrm>
          <a:prstGeom prst="rect">
            <a:avLst/>
          </a:prstGeom>
          <a:noFill/>
        </p:spPr>
        <p:txBody>
          <a:bodyPr wrap="square" rtlCol="0">
            <a:spAutoFit/>
          </a:bodyPr>
          <a:lstStyle/>
          <a:p>
            <a:pPr algn="ctr"/>
            <a:r>
              <a:rPr lang="fr-FR" dirty="0" err="1"/>
              <a:t>FLArE</a:t>
            </a:r>
            <a:endParaRPr lang="en-GB" dirty="0"/>
          </a:p>
        </p:txBody>
      </p:sp>
      <p:sp>
        <p:nvSpPr>
          <p:cNvPr id="41" name="TextBox 40">
            <a:extLst>
              <a:ext uri="{FF2B5EF4-FFF2-40B4-BE49-F238E27FC236}">
                <a16:creationId xmlns:a16="http://schemas.microsoft.com/office/drawing/2014/main" id="{9F947DF9-1C5C-8072-B629-C968C0AA6BD5}"/>
              </a:ext>
            </a:extLst>
          </p:cNvPr>
          <p:cNvSpPr txBox="1"/>
          <p:nvPr/>
        </p:nvSpPr>
        <p:spPr>
          <a:xfrm>
            <a:off x="6066197" y="3020353"/>
            <a:ext cx="1524000" cy="369332"/>
          </a:xfrm>
          <a:prstGeom prst="rect">
            <a:avLst/>
          </a:prstGeom>
          <a:noFill/>
        </p:spPr>
        <p:txBody>
          <a:bodyPr wrap="square" rtlCol="0">
            <a:spAutoFit/>
          </a:bodyPr>
          <a:lstStyle/>
          <a:p>
            <a:pPr marL="12700" algn="ctr">
              <a:lnSpc>
                <a:spcPct val="100000"/>
              </a:lnSpc>
              <a:spcBef>
                <a:spcPts val="1475"/>
              </a:spcBef>
              <a:tabLst>
                <a:tab pos="240665" algn="l"/>
              </a:tabLst>
            </a:pPr>
            <a:r>
              <a:rPr lang="en-GB" sz="1800" spc="-10" dirty="0">
                <a:latin typeface="Verdana"/>
                <a:cs typeface="Verdana"/>
              </a:rPr>
              <a:t>FASER</a:t>
            </a:r>
            <a:r>
              <a:rPr lang="fr-FR" sz="1800" spc="-10" dirty="0">
                <a:latin typeface="Verdana"/>
                <a:cs typeface="Verdana"/>
              </a:rPr>
              <a:t>nu</a:t>
            </a:r>
            <a:r>
              <a:rPr lang="el-GR" sz="1800" spc="-10" dirty="0">
                <a:latin typeface="Verdana"/>
                <a:cs typeface="Verdana"/>
              </a:rPr>
              <a:t>2</a:t>
            </a:r>
            <a:r>
              <a:rPr lang="fr-FR" sz="1800" spc="-10" dirty="0">
                <a:latin typeface="Verdana"/>
                <a:cs typeface="Verdana"/>
              </a:rPr>
              <a:t> </a:t>
            </a:r>
            <a:endParaRPr lang="el-GR" sz="1800" dirty="0">
              <a:latin typeface="Verdana"/>
              <a:cs typeface="Verdana"/>
            </a:endParaRPr>
          </a:p>
        </p:txBody>
      </p:sp>
      <p:sp>
        <p:nvSpPr>
          <p:cNvPr id="42" name="TextBox 41">
            <a:extLst>
              <a:ext uri="{FF2B5EF4-FFF2-40B4-BE49-F238E27FC236}">
                <a16:creationId xmlns:a16="http://schemas.microsoft.com/office/drawing/2014/main" id="{5ADEFE6C-3621-F99E-DD35-4BD95FBDA288}"/>
              </a:ext>
            </a:extLst>
          </p:cNvPr>
          <p:cNvSpPr txBox="1"/>
          <p:nvPr/>
        </p:nvSpPr>
        <p:spPr>
          <a:xfrm>
            <a:off x="4039150" y="2410753"/>
            <a:ext cx="1371600" cy="369332"/>
          </a:xfrm>
          <a:prstGeom prst="rect">
            <a:avLst/>
          </a:prstGeom>
          <a:noFill/>
        </p:spPr>
        <p:txBody>
          <a:bodyPr wrap="square" rtlCol="0">
            <a:spAutoFit/>
          </a:bodyPr>
          <a:lstStyle/>
          <a:p>
            <a:pPr algn="ctr"/>
            <a:r>
              <a:rPr lang="fr-FR" dirty="0"/>
              <a:t>FASER2</a:t>
            </a:r>
            <a:endParaRPr lang="en-GB" dirty="0"/>
          </a:p>
        </p:txBody>
      </p:sp>
      <p:cxnSp>
        <p:nvCxnSpPr>
          <p:cNvPr id="44" name="Connector: Elbow 43">
            <a:extLst>
              <a:ext uri="{FF2B5EF4-FFF2-40B4-BE49-F238E27FC236}">
                <a16:creationId xmlns:a16="http://schemas.microsoft.com/office/drawing/2014/main" id="{7698CF9C-2B1C-E0DE-8BA5-356AE74AFD1C}"/>
              </a:ext>
            </a:extLst>
          </p:cNvPr>
          <p:cNvCxnSpPr>
            <a:cxnSpLocks/>
            <a:stCxn id="42" idx="2"/>
          </p:cNvCxnSpPr>
          <p:nvPr/>
        </p:nvCxnSpPr>
        <p:spPr>
          <a:xfrm rot="16200000" flipH="1">
            <a:off x="4436284" y="3068751"/>
            <a:ext cx="1263133" cy="685800"/>
          </a:xfrm>
          <a:prstGeom prst="bentConnector3">
            <a:avLst>
              <a:gd name="adj1" fmla="val 21235"/>
            </a:avLst>
          </a:prstGeom>
        </p:spPr>
        <p:style>
          <a:lnRef idx="1">
            <a:schemeClr val="accent1"/>
          </a:lnRef>
          <a:fillRef idx="0">
            <a:schemeClr val="accent1"/>
          </a:fillRef>
          <a:effectRef idx="0">
            <a:schemeClr val="accent1"/>
          </a:effectRef>
          <a:fontRef idx="minor">
            <a:schemeClr val="tx1"/>
          </a:fontRef>
        </p:style>
      </p:cxnSp>
      <p:cxnSp>
        <p:nvCxnSpPr>
          <p:cNvPr id="50" name="Connector: Elbow 49">
            <a:extLst>
              <a:ext uri="{FF2B5EF4-FFF2-40B4-BE49-F238E27FC236}">
                <a16:creationId xmlns:a16="http://schemas.microsoft.com/office/drawing/2014/main" id="{43019A9F-A229-8D3A-19EB-EE2DABFF9850}"/>
              </a:ext>
            </a:extLst>
          </p:cNvPr>
          <p:cNvCxnSpPr>
            <a:cxnSpLocks/>
            <a:stCxn id="41" idx="2"/>
          </p:cNvCxnSpPr>
          <p:nvPr/>
        </p:nvCxnSpPr>
        <p:spPr>
          <a:xfrm rot="16200000" flipH="1">
            <a:off x="6441363" y="3776519"/>
            <a:ext cx="1307068" cy="533400"/>
          </a:xfrm>
          <a:prstGeom prst="bentConnector3">
            <a:avLst>
              <a:gd name="adj1" fmla="val 15253"/>
            </a:avLst>
          </a:prstGeom>
        </p:spPr>
        <p:style>
          <a:lnRef idx="1">
            <a:schemeClr val="accent1"/>
          </a:lnRef>
          <a:fillRef idx="0">
            <a:schemeClr val="accent1"/>
          </a:fillRef>
          <a:effectRef idx="0">
            <a:schemeClr val="accent1"/>
          </a:effectRef>
          <a:fontRef idx="minor">
            <a:schemeClr val="tx1"/>
          </a:fontRef>
        </p:style>
      </p:cxnSp>
      <p:cxnSp>
        <p:nvCxnSpPr>
          <p:cNvPr id="53" name="Connector: Elbow 52">
            <a:extLst>
              <a:ext uri="{FF2B5EF4-FFF2-40B4-BE49-F238E27FC236}">
                <a16:creationId xmlns:a16="http://schemas.microsoft.com/office/drawing/2014/main" id="{C405BEC1-5209-BEA2-CFAA-EB3F2D553CC7}"/>
              </a:ext>
            </a:extLst>
          </p:cNvPr>
          <p:cNvCxnSpPr>
            <a:stCxn id="40" idx="2"/>
          </p:cNvCxnSpPr>
          <p:nvPr/>
        </p:nvCxnSpPr>
        <p:spPr>
          <a:xfrm rot="16200000" flipH="1">
            <a:off x="8208163" y="4239845"/>
            <a:ext cx="1050068" cy="152400"/>
          </a:xfrm>
          <a:prstGeom prst="bentConnector3">
            <a:avLst>
              <a:gd name="adj1" fmla="val 15399"/>
            </a:avLst>
          </a:prstGeom>
        </p:spPr>
        <p:style>
          <a:lnRef idx="1">
            <a:schemeClr val="accent1"/>
          </a:lnRef>
          <a:fillRef idx="0">
            <a:schemeClr val="accent1"/>
          </a:fillRef>
          <a:effectRef idx="0">
            <a:schemeClr val="accent1"/>
          </a:effectRef>
          <a:fontRef idx="minor">
            <a:schemeClr val="tx1"/>
          </a:fontRef>
        </p:style>
      </p:cxnSp>
      <p:cxnSp>
        <p:nvCxnSpPr>
          <p:cNvPr id="69" name="Connector: Elbow 68">
            <a:extLst>
              <a:ext uri="{FF2B5EF4-FFF2-40B4-BE49-F238E27FC236}">
                <a16:creationId xmlns:a16="http://schemas.microsoft.com/office/drawing/2014/main" id="{9D06DBAB-BB06-B0F4-0658-A47F32CB29A5}"/>
              </a:ext>
            </a:extLst>
          </p:cNvPr>
          <p:cNvCxnSpPr>
            <a:stCxn id="36" idx="0"/>
          </p:cNvCxnSpPr>
          <p:nvPr/>
        </p:nvCxnSpPr>
        <p:spPr>
          <a:xfrm rot="5400000" flipH="1" flipV="1">
            <a:off x="2527226" y="3900982"/>
            <a:ext cx="1515342" cy="1295400"/>
          </a:xfrm>
          <a:prstGeom prst="bentConnector3">
            <a:avLst>
              <a:gd name="adj1" fmla="val 33616"/>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9858528-1A84-2BE2-BD4C-7F5313D3B1FC}"/>
              </a:ext>
            </a:extLst>
          </p:cNvPr>
          <p:cNvCxnSpPr>
            <a:cxnSpLocks/>
          </p:cNvCxnSpPr>
          <p:nvPr/>
        </p:nvCxnSpPr>
        <p:spPr>
          <a:xfrm flipH="1" flipV="1">
            <a:off x="3810000" y="3609343"/>
            <a:ext cx="7880721" cy="2246118"/>
          </a:xfrm>
          <a:prstGeom prst="line">
            <a:avLst/>
          </a:prstGeom>
          <a:ln w="19050">
            <a:solidFill>
              <a:srgbClr val="FF0000"/>
            </a:solidFill>
            <a:prstDash val="dashDot"/>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56FCA95-B949-9E3C-448E-236AEB820F0E}"/>
              </a:ext>
            </a:extLst>
          </p:cNvPr>
          <p:cNvSpPr txBox="1"/>
          <p:nvPr/>
        </p:nvSpPr>
        <p:spPr>
          <a:xfrm rot="967277">
            <a:off x="10608145" y="4749143"/>
            <a:ext cx="1206026" cy="923330"/>
          </a:xfrm>
          <a:prstGeom prst="rect">
            <a:avLst/>
          </a:prstGeom>
          <a:noFill/>
        </p:spPr>
        <p:txBody>
          <a:bodyPr wrap="square" rtlCol="0">
            <a:spAutoFit/>
          </a:bodyPr>
          <a:lstStyle/>
          <a:p>
            <a:r>
              <a:rPr lang="fr-FR" dirty="0">
                <a:solidFill>
                  <a:srgbClr val="FF0000"/>
                </a:solidFill>
              </a:rPr>
              <a:t>Nominal Beam Axis</a:t>
            </a:r>
            <a:endParaRPr lang="en-GB" dirty="0">
              <a:solidFill>
                <a:srgbClr val="FF0000"/>
              </a:solidFill>
            </a:endParaRPr>
          </a:p>
        </p:txBody>
      </p:sp>
      <p:sp>
        <p:nvSpPr>
          <p:cNvPr id="11" name="object 6">
            <a:extLst>
              <a:ext uri="{FF2B5EF4-FFF2-40B4-BE49-F238E27FC236}">
                <a16:creationId xmlns:a16="http://schemas.microsoft.com/office/drawing/2014/main" id="{506A6A65-8BA7-D828-3D81-472F42E4E5BD}"/>
              </a:ext>
            </a:extLst>
          </p:cNvPr>
          <p:cNvSpPr txBox="1">
            <a:spLocks noGrp="1"/>
          </p:cNvSpPr>
          <p:nvPr>
            <p:ph type="title"/>
          </p:nvPr>
        </p:nvSpPr>
        <p:spPr>
          <a:xfrm>
            <a:off x="3232857" y="227203"/>
            <a:ext cx="6024245" cy="443711"/>
          </a:xfrm>
          <a:prstGeom prst="rect">
            <a:avLst/>
          </a:prstGeom>
        </p:spPr>
        <p:txBody>
          <a:bodyPr vert="horz" wrap="square" lIns="0" tIns="12700" rIns="0" bIns="0" rtlCol="0">
            <a:spAutoFit/>
          </a:bodyPr>
          <a:lstStyle/>
          <a:p>
            <a:pPr marL="12700">
              <a:spcBef>
                <a:spcPts val="100"/>
              </a:spcBef>
            </a:pPr>
            <a:r>
              <a:rPr lang="fr-FR" spc="65" dirty="0"/>
              <a:t>FORWARD PHYSICS FACILITY</a:t>
            </a:r>
            <a:endParaRPr spc="65" dirty="0"/>
          </a:p>
        </p:txBody>
      </p:sp>
      <mc:AlternateContent xmlns:mc="http://schemas.openxmlformats.org/markup-compatibility/2006" xmlns:a14="http://schemas.microsoft.com/office/drawing/2010/main">
        <mc:Choice Requires="a14">
          <p:sp>
            <p:nvSpPr>
              <p:cNvPr id="15" name="Content Placeholder 2">
                <a:extLst>
                  <a:ext uri="{FF2B5EF4-FFF2-40B4-BE49-F238E27FC236}">
                    <a16:creationId xmlns:a16="http://schemas.microsoft.com/office/drawing/2014/main" id="{8E51A8E5-F8B8-244B-E1B1-035F438794E9}"/>
                  </a:ext>
                </a:extLst>
              </p:cNvPr>
              <p:cNvSpPr>
                <a:spLocks noGrp="1"/>
              </p:cNvSpPr>
              <p:nvPr>
                <p:ph idx="1"/>
              </p:nvPr>
            </p:nvSpPr>
            <p:spPr>
              <a:xfrm>
                <a:off x="7015844" y="2192478"/>
                <a:ext cx="4764509" cy="1050068"/>
              </a:xfrm>
            </p:spPr>
            <p:txBody>
              <a:bodyPr/>
              <a:lstStyle/>
              <a:p>
                <a:pPr lvl="1"/>
                <a:r>
                  <a:rPr lang="en-US" sz="1800" dirty="0">
                    <a:sym typeface="Wingdings" pitchFamily="2" charset="2"/>
                  </a:rPr>
                  <a:t>New particles: 10,000 more sensitive for many new particles (10x in </a:t>
                </a:r>
                <a14:m>
                  <m:oMath xmlns:m="http://schemas.openxmlformats.org/officeDocument/2006/math">
                    <m:r>
                      <a:rPr lang="en-US" sz="1800" b="0" i="1" smtClean="0">
                        <a:latin typeface="Cambria Math" panose="02040503050406030204" pitchFamily="18" charset="0"/>
                        <a:sym typeface="Wingdings" pitchFamily="2" charset="2"/>
                      </a:rPr>
                      <m:t>𝑥</m:t>
                    </m:r>
                    <m:r>
                      <a:rPr lang="en-US" sz="1800" b="0" i="1" smtClean="0">
                        <a:latin typeface="Cambria Math" panose="02040503050406030204" pitchFamily="18" charset="0"/>
                        <a:sym typeface="Wingdings" pitchFamily="2" charset="2"/>
                      </a:rPr>
                      <m:t>, </m:t>
                    </m:r>
                    <m:r>
                      <a:rPr lang="en-US" sz="1800" b="0" i="1" smtClean="0">
                        <a:latin typeface="Cambria Math" panose="02040503050406030204" pitchFamily="18" charset="0"/>
                        <a:sym typeface="Wingdings" pitchFamily="2" charset="2"/>
                      </a:rPr>
                      <m:t>𝑦</m:t>
                    </m:r>
                    <m:r>
                      <a:rPr lang="en-US" sz="1800" b="0" i="1" smtClean="0">
                        <a:latin typeface="Cambria Math" panose="02040503050406030204" pitchFamily="18" charset="0"/>
                        <a:sym typeface="Wingdings" pitchFamily="2" charset="2"/>
                      </a:rPr>
                      <m:t>,</m:t>
                    </m:r>
                    <m:r>
                      <a:rPr lang="en-US" sz="1800" b="0" i="1" smtClean="0">
                        <a:latin typeface="Cambria Math" panose="02040503050406030204" pitchFamily="18" charset="0"/>
                        <a:sym typeface="Wingdings" pitchFamily="2" charset="2"/>
                      </a:rPr>
                      <m:t>𝑧</m:t>
                    </m:r>
                  </m:oMath>
                </a14:m>
                <a:r>
                  <a:rPr lang="en-US" sz="1800" dirty="0">
                    <a:sym typeface="Wingdings" pitchFamily="2" charset="2"/>
                  </a:rPr>
                  <a:t>, and 10x the luminosity).</a:t>
                </a:r>
                <a:endParaRPr lang="en-US" sz="1800" dirty="0"/>
              </a:p>
            </p:txBody>
          </p:sp>
        </mc:Choice>
        <mc:Fallback xmlns="">
          <p:sp>
            <p:nvSpPr>
              <p:cNvPr id="15" name="Content Placeholder 2">
                <a:extLst>
                  <a:ext uri="{FF2B5EF4-FFF2-40B4-BE49-F238E27FC236}">
                    <a16:creationId xmlns:a16="http://schemas.microsoft.com/office/drawing/2014/main" id="{8E51A8E5-F8B8-244B-E1B1-035F438794E9}"/>
                  </a:ext>
                </a:extLst>
              </p:cNvPr>
              <p:cNvSpPr>
                <a:spLocks noGrp="1" noRot="1" noChangeAspect="1" noMove="1" noResize="1" noEditPoints="1" noAdjustHandles="1" noChangeArrowheads="1" noChangeShapeType="1" noTextEdit="1"/>
              </p:cNvSpPr>
              <p:nvPr>
                <p:ph idx="1"/>
              </p:nvPr>
            </p:nvSpPr>
            <p:spPr>
              <a:xfrm>
                <a:off x="7015844" y="2192478"/>
                <a:ext cx="4764509" cy="1050068"/>
              </a:xfrm>
              <a:blipFill>
                <a:blip r:embed="rId6"/>
                <a:stretch>
                  <a:fillRect t="-2381" r="-266"/>
                </a:stretch>
              </a:blipFill>
            </p:spPr>
            <p:txBody>
              <a:bodyPr/>
              <a:lstStyle/>
              <a:p>
                <a:r>
                  <a:rPr lang="en-US">
                    <a:noFill/>
                  </a:rPr>
                  <a:t> </a:t>
                </a:r>
              </a:p>
            </p:txBody>
          </p:sp>
        </mc:Fallback>
      </mc:AlternateContent>
      <p:sp>
        <p:nvSpPr>
          <p:cNvPr id="16" name="Content Placeholder 2">
            <a:extLst>
              <a:ext uri="{FF2B5EF4-FFF2-40B4-BE49-F238E27FC236}">
                <a16:creationId xmlns:a16="http://schemas.microsoft.com/office/drawing/2014/main" id="{BC27302E-A8A4-A480-3FFD-B6BE9B20D0F5}"/>
              </a:ext>
            </a:extLst>
          </p:cNvPr>
          <p:cNvSpPr txBox="1">
            <a:spLocks/>
          </p:cNvSpPr>
          <p:nvPr/>
        </p:nvSpPr>
        <p:spPr bwMode="auto">
          <a:xfrm>
            <a:off x="411646" y="846951"/>
            <a:ext cx="11368707" cy="4682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000" dirty="0"/>
              <a:t>4 experiments, all on the LOS to maximize the discovery potential of the LHC.</a:t>
            </a:r>
          </a:p>
          <a:p>
            <a:pPr algn="ctr"/>
            <a:endParaRPr lang="en-US" sz="2000" dirty="0"/>
          </a:p>
        </p:txBody>
      </p:sp>
      <p:sp>
        <p:nvSpPr>
          <p:cNvPr id="6" name="object 9">
            <a:extLst>
              <a:ext uri="{FF2B5EF4-FFF2-40B4-BE49-F238E27FC236}">
                <a16:creationId xmlns:a16="http://schemas.microsoft.com/office/drawing/2014/main" id="{0ACC963A-C53E-EE5F-A8A6-E130668999E9}"/>
              </a:ext>
            </a:extLst>
          </p:cNvPr>
          <p:cNvSpPr txBox="1">
            <a:spLocks/>
          </p:cNvSpPr>
          <p:nvPr/>
        </p:nvSpPr>
        <p:spPr>
          <a:xfrm>
            <a:off x="3122527" y="6503892"/>
            <a:ext cx="6244907" cy="215444"/>
          </a:xfrm>
          <a:prstGeom prst="rect">
            <a:avLst/>
          </a:prstGeom>
        </p:spPr>
        <p:txBody>
          <a:bodyPr vert="horz" wrap="square" lIns="0" tIns="0" rIns="0" bIns="0" rtlCol="0">
            <a:spAutoFit/>
          </a:bodyPr>
          <a:lstStyle>
            <a:defPPr>
              <a:defRPr lang="en-US" kern="0"/>
            </a:defPPr>
            <a:lvl1pPr algn="l" defTabSz="457200" rtl="0" fontAlgn="base">
              <a:spcBef>
                <a:spcPct val="0"/>
              </a:spcBef>
              <a:spcAft>
                <a:spcPct val="0"/>
              </a:spcAft>
              <a:defRPr sz="900" b="0" i="0" kern="1200">
                <a:solidFill>
                  <a:schemeClr val="tx1"/>
                </a:solidFill>
                <a:latin typeface="Verdana"/>
                <a:ea typeface="ＭＳ Ｐゴシック" charset="0"/>
                <a:cs typeface="Verdana"/>
              </a:defRPr>
            </a:lvl1pPr>
            <a:lvl2pPr marL="457200" algn="l" defTabSz="457200" rtl="0" fontAlgn="base">
              <a:spcBef>
                <a:spcPct val="0"/>
              </a:spcBef>
              <a:spcAft>
                <a:spcPct val="0"/>
              </a:spcAft>
              <a:defRPr kern="1200">
                <a:solidFill>
                  <a:schemeClr val="tx1"/>
                </a:solidFill>
                <a:latin typeface="Arial" charset="0"/>
                <a:ea typeface="ＭＳ Ｐゴシック" charset="0"/>
                <a:cs typeface="Arial"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Arial"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Arial"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a:lstStyle>
          <a:p>
            <a:pPr marL="12700" algn="ctr">
              <a:spcBef>
                <a:spcPts val="90"/>
              </a:spcBef>
            </a:pPr>
            <a:r>
              <a:rPr lang="en-US" sz="1400" spc="-70" dirty="0">
                <a:latin typeface="+mn-lt"/>
              </a:rPr>
              <a:t>Anastasiya</a:t>
            </a:r>
            <a:r>
              <a:rPr lang="en-US" sz="1400" spc="-15" dirty="0">
                <a:latin typeface="+mn-lt"/>
              </a:rPr>
              <a:t> </a:t>
            </a:r>
            <a:r>
              <a:rPr lang="en-US" sz="1400" spc="-50" dirty="0" err="1">
                <a:latin typeface="+mn-lt"/>
              </a:rPr>
              <a:t>Magazinik</a:t>
            </a:r>
            <a:r>
              <a:rPr lang="en-US" sz="1400" spc="-50" dirty="0">
                <a:latin typeface="+mn-lt"/>
              </a:rPr>
              <a:t>, Julien </a:t>
            </a:r>
            <a:r>
              <a:rPr lang="en-US" sz="1400" spc="-50" dirty="0" err="1">
                <a:latin typeface="+mn-lt"/>
              </a:rPr>
              <a:t>Prosic</a:t>
            </a:r>
            <a:r>
              <a:rPr lang="en-US" sz="1400" spc="-50" dirty="0">
                <a:latin typeface="+mn-lt"/>
              </a:rPr>
              <a:t>, talk at FPF9, 5 March 2026</a:t>
            </a:r>
          </a:p>
        </p:txBody>
      </p:sp>
      <p:sp>
        <p:nvSpPr>
          <p:cNvPr id="7" name="Content Placeholder 2">
            <a:extLst>
              <a:ext uri="{FF2B5EF4-FFF2-40B4-BE49-F238E27FC236}">
                <a16:creationId xmlns:a16="http://schemas.microsoft.com/office/drawing/2014/main" id="{01F089FF-B6BE-72E1-361B-CD332277832E}"/>
              </a:ext>
            </a:extLst>
          </p:cNvPr>
          <p:cNvSpPr txBox="1">
            <a:spLocks/>
          </p:cNvSpPr>
          <p:nvPr/>
        </p:nvSpPr>
        <p:spPr bwMode="auto">
          <a:xfrm>
            <a:off x="5014895" y="1220972"/>
            <a:ext cx="6903755" cy="78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800" dirty="0"/>
          </a:p>
          <a:p>
            <a:pPr lvl="1"/>
            <a:r>
              <a:rPr lang="en-US" sz="1800" dirty="0"/>
              <a:t>Neutrinos: 10</a:t>
            </a:r>
            <a:r>
              <a:rPr lang="en-US" sz="1800" baseline="30000" dirty="0"/>
              <a:t>6</a:t>
            </a:r>
            <a:r>
              <a:rPr lang="en-US" sz="1800" dirty="0"/>
              <a:t> (1000 </a:t>
            </a:r>
            <a:r>
              <a:rPr lang="en-US" sz="1800" dirty="0">
                <a:sym typeface="Wingdings" pitchFamily="2" charset="2"/>
              </a:rPr>
              <a:t>per day) at the highest energies ever from a controlled source, including 1000s of tau neutrinos.</a:t>
            </a:r>
          </a:p>
        </p:txBody>
      </p:sp>
    </p:spTree>
    <p:extLst>
      <p:ext uri="{BB962C8B-B14F-4D97-AF65-F5344CB8AC3E}">
        <p14:creationId xmlns:p14="http://schemas.microsoft.com/office/powerpoint/2010/main" val="128872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1000"/>
                                        <p:tgtEl>
                                          <p:spTgt spid="44"/>
                                        </p:tgtEl>
                                      </p:cBhvr>
                                    </p:animEffect>
                                    <p:anim calcmode="lin" valueType="num">
                                      <p:cBhvr>
                                        <p:cTn id="13" dur="1000" fill="hold"/>
                                        <p:tgtEl>
                                          <p:spTgt spid="44"/>
                                        </p:tgtEl>
                                        <p:attrNameLst>
                                          <p:attrName>ppt_x</p:attrName>
                                        </p:attrNameLst>
                                      </p:cBhvr>
                                      <p:tavLst>
                                        <p:tav tm="0">
                                          <p:val>
                                            <p:strVal val="#ppt_x"/>
                                          </p:val>
                                        </p:tav>
                                        <p:tav tm="100000">
                                          <p:val>
                                            <p:strVal val="#ppt_x"/>
                                          </p:val>
                                        </p:tav>
                                      </p:tavLst>
                                    </p:anim>
                                    <p:anim calcmode="lin" valueType="num">
                                      <p:cBhvr>
                                        <p:cTn id="14" dur="1000" fill="hold"/>
                                        <p:tgtEl>
                                          <p:spTgt spid="4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1000"/>
                                        <p:tgtEl>
                                          <p:spTgt spid="41"/>
                                        </p:tgtEl>
                                      </p:cBhvr>
                                    </p:animEffect>
                                    <p:anim calcmode="lin" valueType="num">
                                      <p:cBhvr>
                                        <p:cTn id="18" dur="1000" fill="hold"/>
                                        <p:tgtEl>
                                          <p:spTgt spid="41"/>
                                        </p:tgtEl>
                                        <p:attrNameLst>
                                          <p:attrName>ppt_x</p:attrName>
                                        </p:attrNameLst>
                                      </p:cBhvr>
                                      <p:tavLst>
                                        <p:tav tm="0">
                                          <p:val>
                                            <p:strVal val="#ppt_x"/>
                                          </p:val>
                                        </p:tav>
                                        <p:tav tm="100000">
                                          <p:val>
                                            <p:strVal val="#ppt_x"/>
                                          </p:val>
                                        </p:tav>
                                      </p:tavLst>
                                    </p:anim>
                                    <p:anim calcmode="lin" valueType="num">
                                      <p:cBhvr>
                                        <p:cTn id="19" dur="1000" fill="hold"/>
                                        <p:tgtEl>
                                          <p:spTgt spid="4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fade">
                                      <p:cBhvr>
                                        <p:cTn id="22" dur="1000"/>
                                        <p:tgtEl>
                                          <p:spTgt spid="50"/>
                                        </p:tgtEl>
                                      </p:cBhvr>
                                    </p:animEffect>
                                    <p:anim calcmode="lin" valueType="num">
                                      <p:cBhvr>
                                        <p:cTn id="23" dur="1000" fill="hold"/>
                                        <p:tgtEl>
                                          <p:spTgt spid="50"/>
                                        </p:tgtEl>
                                        <p:attrNameLst>
                                          <p:attrName>ppt_x</p:attrName>
                                        </p:attrNameLst>
                                      </p:cBhvr>
                                      <p:tavLst>
                                        <p:tav tm="0">
                                          <p:val>
                                            <p:strVal val="#ppt_x"/>
                                          </p:val>
                                        </p:tav>
                                        <p:tav tm="100000">
                                          <p:val>
                                            <p:strVal val="#ppt_x"/>
                                          </p:val>
                                        </p:tav>
                                      </p:tavLst>
                                    </p:anim>
                                    <p:anim calcmode="lin" valueType="num">
                                      <p:cBhvr>
                                        <p:cTn id="24" dur="1000" fill="hold"/>
                                        <p:tgtEl>
                                          <p:spTgt spid="50"/>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fade">
                                      <p:cBhvr>
                                        <p:cTn id="27" dur="1000"/>
                                        <p:tgtEl>
                                          <p:spTgt spid="40"/>
                                        </p:tgtEl>
                                      </p:cBhvr>
                                    </p:animEffect>
                                    <p:anim calcmode="lin" valueType="num">
                                      <p:cBhvr>
                                        <p:cTn id="28" dur="1000" fill="hold"/>
                                        <p:tgtEl>
                                          <p:spTgt spid="40"/>
                                        </p:tgtEl>
                                        <p:attrNameLst>
                                          <p:attrName>ppt_x</p:attrName>
                                        </p:attrNameLst>
                                      </p:cBhvr>
                                      <p:tavLst>
                                        <p:tav tm="0">
                                          <p:val>
                                            <p:strVal val="#ppt_x"/>
                                          </p:val>
                                        </p:tav>
                                        <p:tav tm="100000">
                                          <p:val>
                                            <p:strVal val="#ppt_x"/>
                                          </p:val>
                                        </p:tav>
                                      </p:tavLst>
                                    </p:anim>
                                    <p:anim calcmode="lin" valueType="num">
                                      <p:cBhvr>
                                        <p:cTn id="29" dur="1000" fill="hold"/>
                                        <p:tgtEl>
                                          <p:spTgt spid="40"/>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53"/>
                                        </p:tgtEl>
                                        <p:attrNameLst>
                                          <p:attrName>style.visibility</p:attrName>
                                        </p:attrNameLst>
                                      </p:cBhvr>
                                      <p:to>
                                        <p:strVal val="visible"/>
                                      </p:to>
                                    </p:set>
                                    <p:animEffect transition="in" filter="fade">
                                      <p:cBhvr>
                                        <p:cTn id="32" dur="1000"/>
                                        <p:tgtEl>
                                          <p:spTgt spid="53"/>
                                        </p:tgtEl>
                                      </p:cBhvr>
                                    </p:animEffect>
                                    <p:anim calcmode="lin" valueType="num">
                                      <p:cBhvr>
                                        <p:cTn id="33" dur="1000" fill="hold"/>
                                        <p:tgtEl>
                                          <p:spTgt spid="53"/>
                                        </p:tgtEl>
                                        <p:attrNameLst>
                                          <p:attrName>ppt_x</p:attrName>
                                        </p:attrNameLst>
                                      </p:cBhvr>
                                      <p:tavLst>
                                        <p:tav tm="0">
                                          <p:val>
                                            <p:strVal val="#ppt_x"/>
                                          </p:val>
                                        </p:tav>
                                        <p:tav tm="100000">
                                          <p:val>
                                            <p:strVal val="#ppt_x"/>
                                          </p:val>
                                        </p:tav>
                                      </p:tavLst>
                                    </p:anim>
                                    <p:anim calcmode="lin" valueType="num">
                                      <p:cBhvr>
                                        <p:cTn id="34" dur="1000" fill="hold"/>
                                        <p:tgtEl>
                                          <p:spTgt spid="53"/>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1000"/>
                                        <p:tgtEl>
                                          <p:spTgt spid="36"/>
                                        </p:tgtEl>
                                      </p:cBhvr>
                                    </p:animEffect>
                                    <p:anim calcmode="lin" valueType="num">
                                      <p:cBhvr>
                                        <p:cTn id="38" dur="1000" fill="hold"/>
                                        <p:tgtEl>
                                          <p:spTgt spid="36"/>
                                        </p:tgtEl>
                                        <p:attrNameLst>
                                          <p:attrName>ppt_x</p:attrName>
                                        </p:attrNameLst>
                                      </p:cBhvr>
                                      <p:tavLst>
                                        <p:tav tm="0">
                                          <p:val>
                                            <p:strVal val="#ppt_x"/>
                                          </p:val>
                                        </p:tav>
                                        <p:tav tm="100000">
                                          <p:val>
                                            <p:strVal val="#ppt_x"/>
                                          </p:val>
                                        </p:tav>
                                      </p:tavLst>
                                    </p:anim>
                                    <p:anim calcmode="lin" valueType="num">
                                      <p:cBhvr>
                                        <p:cTn id="39" dur="1000" fill="hold"/>
                                        <p:tgtEl>
                                          <p:spTgt spid="36"/>
                                        </p:tgtEl>
                                        <p:attrNameLst>
                                          <p:attrName>ppt_y</p:attrName>
                                        </p:attrNameLst>
                                      </p:cBhvr>
                                      <p:tavLst>
                                        <p:tav tm="0">
                                          <p:val>
                                            <p:strVal val="#ppt_y-.1"/>
                                          </p:val>
                                        </p:tav>
                                        <p:tav tm="100000">
                                          <p:val>
                                            <p:strVal val="#ppt_y"/>
                                          </p:val>
                                        </p:tav>
                                      </p:tavLst>
                                    </p:anim>
                                  </p:childTnLst>
                                </p:cTn>
                              </p:par>
                              <p:par>
                                <p:cTn id="40" presetID="47" presetClass="entr" presetSubtype="0" fill="hold" nodeType="withEffect">
                                  <p:stCondLst>
                                    <p:cond delay="0"/>
                                  </p:stCondLst>
                                  <p:childTnLst>
                                    <p:set>
                                      <p:cBhvr>
                                        <p:cTn id="41" dur="1" fill="hold">
                                          <p:stCondLst>
                                            <p:cond delay="0"/>
                                          </p:stCondLst>
                                        </p:cTn>
                                        <p:tgtEl>
                                          <p:spTgt spid="69"/>
                                        </p:tgtEl>
                                        <p:attrNameLst>
                                          <p:attrName>style.visibility</p:attrName>
                                        </p:attrNameLst>
                                      </p:cBhvr>
                                      <p:to>
                                        <p:strVal val="visible"/>
                                      </p:to>
                                    </p:set>
                                    <p:animEffect transition="in" filter="fade">
                                      <p:cBhvr>
                                        <p:cTn id="42" dur="1000"/>
                                        <p:tgtEl>
                                          <p:spTgt spid="69"/>
                                        </p:tgtEl>
                                      </p:cBhvr>
                                    </p:animEffect>
                                    <p:anim calcmode="lin" valueType="num">
                                      <p:cBhvr>
                                        <p:cTn id="43" dur="1000" fill="hold"/>
                                        <p:tgtEl>
                                          <p:spTgt spid="69"/>
                                        </p:tgtEl>
                                        <p:attrNameLst>
                                          <p:attrName>ppt_x</p:attrName>
                                        </p:attrNameLst>
                                      </p:cBhvr>
                                      <p:tavLst>
                                        <p:tav tm="0">
                                          <p:val>
                                            <p:strVal val="#ppt_x"/>
                                          </p:val>
                                        </p:tav>
                                        <p:tav tm="100000">
                                          <p:val>
                                            <p:strVal val="#ppt_x"/>
                                          </p:val>
                                        </p:tav>
                                      </p:tavLst>
                                    </p:anim>
                                    <p:anim calcmode="lin" valueType="num">
                                      <p:cBhvr>
                                        <p:cTn id="44" dur="1000" fill="hold"/>
                                        <p:tgtEl>
                                          <p:spTgt spid="69"/>
                                        </p:tgtEl>
                                        <p:attrNameLst>
                                          <p:attrName>ppt_y</p:attrName>
                                        </p:attrNameLst>
                                      </p:cBhvr>
                                      <p:tavLst>
                                        <p:tav tm="0">
                                          <p:val>
                                            <p:strVal val="#ppt_y-.1"/>
                                          </p:val>
                                        </p:tav>
                                        <p:tav tm="100000">
                                          <p:val>
                                            <p:strVal val="#ppt_y"/>
                                          </p:val>
                                        </p:tav>
                                      </p:tavLst>
                                    </p:anim>
                                  </p:childTnLst>
                                </p:cTn>
                              </p:par>
                            </p:childTnLst>
                          </p:cTn>
                        </p:par>
                        <p:par>
                          <p:cTn id="45" fill="hold">
                            <p:stCondLst>
                              <p:cond delay="1000"/>
                            </p:stCondLst>
                            <p:childTnLst>
                              <p:par>
                                <p:cTn id="46" presetID="10" presetClass="entr" presetSubtype="0" fill="hold" nodeType="after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1000"/>
                                        <p:tgtEl>
                                          <p:spTgt spid="10"/>
                                        </p:tgtEl>
                                      </p:cBhvr>
                                    </p:animEffect>
                                  </p:childTnLst>
                                </p:cTn>
                              </p:par>
                            </p:childTnLst>
                          </p:cTn>
                        </p:par>
                        <p:par>
                          <p:cTn id="49" fill="hold">
                            <p:stCondLst>
                              <p:cond delay="2000"/>
                            </p:stCondLst>
                            <p:childTnLst>
                              <p:par>
                                <p:cTn id="50" presetID="10" presetClass="entr" presetSubtype="0"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40" grpId="0"/>
      <p:bldP spid="41" grpId="0"/>
      <p:bldP spid="42" grpId="0"/>
      <p:bldP spid="1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AAA4B-4919-7509-FB94-3ED97D0388A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DE366EB-7988-B434-1361-CBD2ED209BAF}"/>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4" name="TextBox 3">
            <a:extLst>
              <a:ext uri="{FF2B5EF4-FFF2-40B4-BE49-F238E27FC236}">
                <a16:creationId xmlns:a16="http://schemas.microsoft.com/office/drawing/2014/main" id="{E894AA60-CD5C-818C-9AC3-40CD5EE3400D}"/>
              </a:ext>
            </a:extLst>
          </p:cNvPr>
          <p:cNvSpPr txBox="1"/>
          <p:nvPr/>
        </p:nvSpPr>
        <p:spPr>
          <a:xfrm>
            <a:off x="3054141" y="2921168"/>
            <a:ext cx="6083717" cy="1015663"/>
          </a:xfrm>
          <a:prstGeom prst="rect">
            <a:avLst/>
          </a:prstGeom>
          <a:noFill/>
        </p:spPr>
        <p:txBody>
          <a:bodyPr wrap="none" rtlCol="0">
            <a:spAutoFit/>
          </a:bodyPr>
          <a:lstStyle/>
          <a:p>
            <a:r>
              <a:rPr lang="en-US" sz="6000" b="1" dirty="0"/>
              <a:t> CONCLUSIONS</a:t>
            </a:r>
          </a:p>
        </p:txBody>
      </p:sp>
    </p:spTree>
    <p:extLst>
      <p:ext uri="{BB962C8B-B14F-4D97-AF65-F5344CB8AC3E}">
        <p14:creationId xmlns:p14="http://schemas.microsoft.com/office/powerpoint/2010/main" val="2966532059"/>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AF5B9-2FCC-55BF-4CD1-FFBAB14F87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9D91B7-1BE4-9A6B-F32F-AD3DB4B14F09}"/>
              </a:ext>
            </a:extLst>
          </p:cNvPr>
          <p:cNvSpPr>
            <a:spLocks noGrp="1"/>
          </p:cNvSpPr>
          <p:nvPr>
            <p:ph type="title"/>
          </p:nvPr>
        </p:nvSpPr>
        <p:spPr>
          <a:xfrm>
            <a:off x="2171700" y="228600"/>
            <a:ext cx="7848600" cy="441325"/>
          </a:xfrm>
        </p:spPr>
        <p:txBody>
          <a:bodyPr/>
          <a:lstStyle/>
          <a:p>
            <a:r>
              <a:rPr lang="en-US" dirty="0"/>
              <a:t>FASER MANAGEMENT AND FUNDING</a:t>
            </a:r>
          </a:p>
        </p:txBody>
      </p:sp>
      <p:sp>
        <p:nvSpPr>
          <p:cNvPr id="3" name="Content Placeholder 2">
            <a:extLst>
              <a:ext uri="{FF2B5EF4-FFF2-40B4-BE49-F238E27FC236}">
                <a16:creationId xmlns:a16="http://schemas.microsoft.com/office/drawing/2014/main" id="{6573184B-6C84-34EF-472F-4E1222B5FEA3}"/>
              </a:ext>
            </a:extLst>
          </p:cNvPr>
          <p:cNvSpPr>
            <a:spLocks noGrp="1"/>
          </p:cNvSpPr>
          <p:nvPr>
            <p:ph idx="1"/>
          </p:nvPr>
        </p:nvSpPr>
        <p:spPr>
          <a:xfrm>
            <a:off x="533399" y="914400"/>
            <a:ext cx="6306637" cy="5562600"/>
          </a:xfrm>
        </p:spPr>
        <p:txBody>
          <a:bodyPr/>
          <a:lstStyle/>
          <a:p>
            <a:r>
              <a:rPr lang="en-US" sz="2000" dirty="0"/>
              <a:t>“FASER Is a shining example of scientific philanthropy at its best.” – Shirley Tilghman, Simons Foundation Trustee, former president of Princeton.</a:t>
            </a:r>
          </a:p>
          <a:p>
            <a:pPr marL="0" indent="0">
              <a:buNone/>
            </a:pPr>
            <a:endParaRPr lang="en-US" sz="800" dirty="0"/>
          </a:p>
          <a:p>
            <a:r>
              <a:rPr lang="en-US" sz="2000" dirty="0"/>
              <a:t>FASER has benefited from an unusual partnership between UC Irvine, other collaboration institutions, CERN, and the Heising-Simons and Simons Foundations.</a:t>
            </a:r>
          </a:p>
          <a:p>
            <a:endParaRPr lang="en-US" sz="800" dirty="0"/>
          </a:p>
          <a:p>
            <a:r>
              <a:rPr lang="en-US" sz="2000" dirty="0"/>
              <a:t>Whoever said “all money is green” had no idea how funding works in academia.  The flexibility provided by private funding has been instrumental to FASER’s success.</a:t>
            </a:r>
          </a:p>
          <a:p>
            <a:endParaRPr lang="en-US" sz="800" dirty="0"/>
          </a:p>
          <a:p>
            <a:r>
              <a:rPr lang="en-US" sz="2000" dirty="0"/>
              <a:t>For example, all funds come to UC Irvine and then are distributed through post-award subawards to over 120 physicists from 27 institutions and 11 countries around the world.</a:t>
            </a:r>
          </a:p>
        </p:txBody>
      </p:sp>
      <p:pic>
        <p:nvPicPr>
          <p:cNvPr id="7" name="Picture 6" descr="A group of men wearing hard hats&#10;&#10;AI-generated content may be incorrect.">
            <a:extLst>
              <a:ext uri="{FF2B5EF4-FFF2-40B4-BE49-F238E27FC236}">
                <a16:creationId xmlns:a16="http://schemas.microsoft.com/office/drawing/2014/main" id="{BC084270-6456-BAE0-9725-5811ECEFF5D7}"/>
              </a:ext>
            </a:extLst>
          </p:cNvPr>
          <p:cNvPicPr>
            <a:picLocks noChangeAspect="1"/>
          </p:cNvPicPr>
          <p:nvPr/>
        </p:nvPicPr>
        <p:blipFill>
          <a:blip r:embed="rId2"/>
          <a:stretch>
            <a:fillRect/>
          </a:stretch>
        </p:blipFill>
        <p:spPr>
          <a:xfrm>
            <a:off x="7309385" y="3767174"/>
            <a:ext cx="4196815" cy="2749141"/>
          </a:xfrm>
          <a:prstGeom prst="rect">
            <a:avLst/>
          </a:prstGeom>
        </p:spPr>
      </p:pic>
      <p:sp>
        <p:nvSpPr>
          <p:cNvPr id="8" name="TextBox 7">
            <a:extLst>
              <a:ext uri="{FF2B5EF4-FFF2-40B4-BE49-F238E27FC236}">
                <a16:creationId xmlns:a16="http://schemas.microsoft.com/office/drawing/2014/main" id="{79077B0B-42C5-CEA5-62F6-4E9561F3FDBB}"/>
              </a:ext>
            </a:extLst>
          </p:cNvPr>
          <p:cNvSpPr txBox="1"/>
          <p:nvPr/>
        </p:nvSpPr>
        <p:spPr>
          <a:xfrm>
            <a:off x="7893317" y="5924431"/>
            <a:ext cx="3028950" cy="523220"/>
          </a:xfrm>
          <a:prstGeom prst="rect">
            <a:avLst/>
          </a:prstGeom>
          <a:solidFill>
            <a:schemeClr val="tx1">
              <a:alpha val="60000"/>
            </a:schemeClr>
          </a:solidFill>
        </p:spPr>
        <p:txBody>
          <a:bodyPr wrap="square" rtlCol="0">
            <a:spAutoFit/>
          </a:bodyPr>
          <a:lstStyle/>
          <a:p>
            <a:pPr algn="ctr"/>
            <a:r>
              <a:rPr lang="en-US" sz="1400" dirty="0">
                <a:solidFill>
                  <a:schemeClr val="bg1"/>
                </a:solidFill>
              </a:rPr>
              <a:t>CERN DG Mark Thomson and team at FASER, 9 January 2026</a:t>
            </a:r>
          </a:p>
        </p:txBody>
      </p:sp>
      <p:pic>
        <p:nvPicPr>
          <p:cNvPr id="10" name="Picture 9">
            <a:extLst>
              <a:ext uri="{FF2B5EF4-FFF2-40B4-BE49-F238E27FC236}">
                <a16:creationId xmlns:a16="http://schemas.microsoft.com/office/drawing/2014/main" id="{F6CC084A-99A5-4E53-3E73-37BB0F4A554B}"/>
              </a:ext>
            </a:extLst>
          </p:cNvPr>
          <p:cNvPicPr>
            <a:picLocks noChangeAspect="1"/>
          </p:cNvPicPr>
          <p:nvPr/>
        </p:nvPicPr>
        <p:blipFill rotWithShape="1">
          <a:blip r:embed="rId3"/>
          <a:srcRect r="9854"/>
          <a:stretch/>
        </p:blipFill>
        <p:spPr>
          <a:xfrm>
            <a:off x="7309385" y="914400"/>
            <a:ext cx="4196815" cy="2728043"/>
          </a:xfrm>
          <a:prstGeom prst="rect">
            <a:avLst/>
          </a:prstGeom>
          <a:ln w="6350">
            <a:solidFill>
              <a:schemeClr val="tx1"/>
            </a:solidFill>
          </a:ln>
        </p:spPr>
      </p:pic>
      <p:sp>
        <p:nvSpPr>
          <p:cNvPr id="9" name="TextBox 8">
            <a:extLst>
              <a:ext uri="{FF2B5EF4-FFF2-40B4-BE49-F238E27FC236}">
                <a16:creationId xmlns:a16="http://schemas.microsoft.com/office/drawing/2014/main" id="{6D1EEF55-5B3F-0EE7-6E34-1F7E0CDF96C0}"/>
              </a:ext>
            </a:extLst>
          </p:cNvPr>
          <p:cNvSpPr txBox="1"/>
          <p:nvPr/>
        </p:nvSpPr>
        <p:spPr>
          <a:xfrm>
            <a:off x="7852420" y="3005174"/>
            <a:ext cx="3184432" cy="523220"/>
          </a:xfrm>
          <a:prstGeom prst="rect">
            <a:avLst/>
          </a:prstGeom>
          <a:solidFill>
            <a:schemeClr val="tx1">
              <a:alpha val="59517"/>
            </a:schemeClr>
          </a:solidFill>
        </p:spPr>
        <p:txBody>
          <a:bodyPr wrap="square" rtlCol="0">
            <a:spAutoFit/>
          </a:bodyPr>
          <a:lstStyle/>
          <a:p>
            <a:pPr algn="ctr"/>
            <a:r>
              <a:rPr lang="en-US" sz="1400" dirty="0">
                <a:solidFill>
                  <a:schemeClr val="bg1"/>
                </a:solidFill>
              </a:rPr>
              <a:t>Mark Heising, Jim Simons and team at FASER, 30 January 2023</a:t>
            </a:r>
          </a:p>
        </p:txBody>
      </p:sp>
    </p:spTree>
    <p:extLst>
      <p:ext uri="{BB962C8B-B14F-4D97-AF65-F5344CB8AC3E}">
        <p14:creationId xmlns:p14="http://schemas.microsoft.com/office/powerpoint/2010/main" val="35207710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5F24F58-C0E9-F941-A9CF-2826476CCC4B}"/>
              </a:ext>
            </a:extLst>
          </p:cNvPr>
          <p:cNvSpPr txBox="1">
            <a:spLocks/>
          </p:cNvSpPr>
          <p:nvPr/>
        </p:nvSpPr>
        <p:spPr>
          <a:xfrm>
            <a:off x="1524000" y="257176"/>
            <a:ext cx="9144000" cy="733425"/>
          </a:xfrm>
          <a:prstGeom prst="rect">
            <a:avLst/>
          </a:prstGeom>
        </p:spPr>
        <p:txBody>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chemeClr val="tx1"/>
                </a:solidFill>
                <a:latin typeface="Arial" charset="0"/>
              </a:rPr>
              <a:t>SUMMARY AND ACKNOWLEDGEMENTS</a:t>
            </a:r>
          </a:p>
        </p:txBody>
      </p:sp>
      <p:sp>
        <p:nvSpPr>
          <p:cNvPr id="8" name="Content Placeholder 2">
            <a:extLst>
              <a:ext uri="{FF2B5EF4-FFF2-40B4-BE49-F238E27FC236}">
                <a16:creationId xmlns:a16="http://schemas.microsoft.com/office/drawing/2014/main" id="{5538E97F-AA0B-784A-8F53-E9E92DCF15CD}"/>
              </a:ext>
            </a:extLst>
          </p:cNvPr>
          <p:cNvSpPr txBox="1">
            <a:spLocks/>
          </p:cNvSpPr>
          <p:nvPr/>
        </p:nvSpPr>
        <p:spPr>
          <a:xfrm>
            <a:off x="688198" y="1066800"/>
            <a:ext cx="10559549" cy="5096534"/>
          </a:xfrm>
          <a:prstGeom prst="rect">
            <a:avLst/>
          </a:prstGeom>
        </p:spPr>
        <p:txBody>
          <a:bodyPr>
            <a:noAutofit/>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t>The forward region at particle colliders, neglected for decades, turns out to be a treasure trove of interesting physics.  This can be mined with small, fast, inexpensive experiments to study neutrinos and look for new particles. </a:t>
            </a:r>
          </a:p>
          <a:p>
            <a:pPr>
              <a:buFontTx/>
              <a:buChar char="•"/>
            </a:pPr>
            <a:endParaRPr lang="en-US" sz="1000" dirty="0"/>
          </a:p>
          <a:p>
            <a:pPr marL="0" indent="0">
              <a:buNone/>
            </a:pPr>
            <a:r>
              <a:rPr lang="en-US" dirty="0"/>
              <a:t>Is there another November revolution waiting for us in the forward region?  We have opened a new window on the universe, and it will be interesting to look through it in the coming years.</a:t>
            </a:r>
          </a:p>
        </p:txBody>
      </p:sp>
      <p:pic>
        <p:nvPicPr>
          <p:cNvPr id="9" name="Picture 8" descr="A picture containing text, outdoor, sign&#10;&#10;Description automatically generated">
            <a:extLst>
              <a:ext uri="{FF2B5EF4-FFF2-40B4-BE49-F238E27FC236}">
                <a16:creationId xmlns:a16="http://schemas.microsoft.com/office/drawing/2014/main" id="{5F3B4213-58A8-3C30-43E8-22C63C517C93}"/>
              </a:ext>
            </a:extLst>
          </p:cNvPr>
          <p:cNvPicPr>
            <a:picLocks noChangeAspect="1"/>
          </p:cNvPicPr>
          <p:nvPr/>
        </p:nvPicPr>
        <p:blipFill>
          <a:blip r:embed="rId2"/>
          <a:stretch>
            <a:fillRect/>
          </a:stretch>
        </p:blipFill>
        <p:spPr>
          <a:xfrm>
            <a:off x="944253" y="5471734"/>
            <a:ext cx="2261133" cy="502474"/>
          </a:xfrm>
          <a:prstGeom prst="rect">
            <a:avLst/>
          </a:prstGeom>
        </p:spPr>
      </p:pic>
      <p:pic>
        <p:nvPicPr>
          <p:cNvPr id="11" name="Picture 10">
            <a:extLst>
              <a:ext uri="{FF2B5EF4-FFF2-40B4-BE49-F238E27FC236}">
                <a16:creationId xmlns:a16="http://schemas.microsoft.com/office/drawing/2014/main" id="{34DD6446-2D38-EB24-00F0-8F6CF3D9888A}"/>
              </a:ext>
            </a:extLst>
          </p:cNvPr>
          <p:cNvPicPr>
            <a:picLocks noChangeAspect="1"/>
          </p:cNvPicPr>
          <p:nvPr/>
        </p:nvPicPr>
        <p:blipFill rotWithShape="1">
          <a:blip r:embed="rId3"/>
          <a:srcRect l="10177" r="15385" b="26146"/>
          <a:stretch/>
        </p:blipFill>
        <p:spPr>
          <a:xfrm>
            <a:off x="4161516" y="5159112"/>
            <a:ext cx="1136648" cy="1127718"/>
          </a:xfrm>
          <a:prstGeom prst="rect">
            <a:avLst/>
          </a:prstGeom>
        </p:spPr>
      </p:pic>
      <p:pic>
        <p:nvPicPr>
          <p:cNvPr id="12" name="Picture 11">
            <a:extLst>
              <a:ext uri="{FF2B5EF4-FFF2-40B4-BE49-F238E27FC236}">
                <a16:creationId xmlns:a16="http://schemas.microsoft.com/office/drawing/2014/main" id="{092F61FD-D3E8-9ABC-6E99-CDC766694E6C}"/>
              </a:ext>
            </a:extLst>
          </p:cNvPr>
          <p:cNvPicPr>
            <a:picLocks noChangeAspect="1"/>
          </p:cNvPicPr>
          <p:nvPr/>
        </p:nvPicPr>
        <p:blipFill>
          <a:blip r:embed="rId4"/>
          <a:stretch>
            <a:fillRect/>
          </a:stretch>
        </p:blipFill>
        <p:spPr>
          <a:xfrm>
            <a:off x="6254294" y="5413409"/>
            <a:ext cx="1476375" cy="619125"/>
          </a:xfrm>
          <a:prstGeom prst="rect">
            <a:avLst/>
          </a:prstGeom>
        </p:spPr>
      </p:pic>
      <p:pic>
        <p:nvPicPr>
          <p:cNvPr id="13" name="Picture 12">
            <a:extLst>
              <a:ext uri="{FF2B5EF4-FFF2-40B4-BE49-F238E27FC236}">
                <a16:creationId xmlns:a16="http://schemas.microsoft.com/office/drawing/2014/main" id="{C0DD393A-F62E-A7D9-788D-0152E96811D0}"/>
              </a:ext>
            </a:extLst>
          </p:cNvPr>
          <p:cNvPicPr>
            <a:picLocks noChangeAspect="1"/>
          </p:cNvPicPr>
          <p:nvPr/>
        </p:nvPicPr>
        <p:blipFill>
          <a:blip r:embed="rId5"/>
          <a:stretch>
            <a:fillRect/>
          </a:stretch>
        </p:blipFill>
        <p:spPr>
          <a:xfrm>
            <a:off x="8686800" y="5437881"/>
            <a:ext cx="2825750" cy="570181"/>
          </a:xfrm>
          <a:prstGeom prst="rect">
            <a:avLst/>
          </a:prstGeom>
        </p:spPr>
      </p:pic>
      <p:pic>
        <p:nvPicPr>
          <p:cNvPr id="5" name="Picture 4">
            <a:extLst>
              <a:ext uri="{FF2B5EF4-FFF2-40B4-BE49-F238E27FC236}">
                <a16:creationId xmlns:a16="http://schemas.microsoft.com/office/drawing/2014/main" id="{CB85181B-6FFE-C57C-F267-A97585BF9B7F}"/>
              </a:ext>
            </a:extLst>
          </p:cNvPr>
          <p:cNvPicPr>
            <a:picLocks noChangeAspect="1"/>
          </p:cNvPicPr>
          <p:nvPr/>
        </p:nvPicPr>
        <p:blipFill>
          <a:blip r:embed="rId6"/>
          <a:stretch>
            <a:fillRect/>
          </a:stretch>
        </p:blipFill>
        <p:spPr>
          <a:xfrm>
            <a:off x="4752517" y="4208146"/>
            <a:ext cx="3299657" cy="626679"/>
          </a:xfrm>
          <a:prstGeom prst="rect">
            <a:avLst/>
          </a:prstGeom>
        </p:spPr>
      </p:pic>
      <p:pic>
        <p:nvPicPr>
          <p:cNvPr id="6" name="Picture 5">
            <a:extLst>
              <a:ext uri="{FF2B5EF4-FFF2-40B4-BE49-F238E27FC236}">
                <a16:creationId xmlns:a16="http://schemas.microsoft.com/office/drawing/2014/main" id="{81780A14-D9ED-31C1-783B-EA71AEA572DE}"/>
              </a:ext>
            </a:extLst>
          </p:cNvPr>
          <p:cNvPicPr>
            <a:picLocks noChangeAspect="1"/>
          </p:cNvPicPr>
          <p:nvPr/>
        </p:nvPicPr>
        <p:blipFill>
          <a:blip r:embed="rId7"/>
          <a:stretch>
            <a:fillRect/>
          </a:stretch>
        </p:blipFill>
        <p:spPr>
          <a:xfrm>
            <a:off x="685801" y="4121580"/>
            <a:ext cx="782418" cy="782418"/>
          </a:xfrm>
          <a:prstGeom prst="rect">
            <a:avLst/>
          </a:prstGeom>
        </p:spPr>
      </p:pic>
      <p:pic>
        <p:nvPicPr>
          <p:cNvPr id="15" name="Picture 14">
            <a:extLst>
              <a:ext uri="{FF2B5EF4-FFF2-40B4-BE49-F238E27FC236}">
                <a16:creationId xmlns:a16="http://schemas.microsoft.com/office/drawing/2014/main" id="{C6EF0B1D-3ABA-3BE8-AE61-558DB19FC046}"/>
              </a:ext>
            </a:extLst>
          </p:cNvPr>
          <p:cNvPicPr>
            <a:picLocks noChangeAspect="1"/>
          </p:cNvPicPr>
          <p:nvPr/>
        </p:nvPicPr>
        <p:blipFill>
          <a:blip r:embed="rId8"/>
          <a:stretch>
            <a:fillRect/>
          </a:stretch>
        </p:blipFill>
        <p:spPr>
          <a:xfrm>
            <a:off x="10744202" y="4215445"/>
            <a:ext cx="613549" cy="613549"/>
          </a:xfrm>
          <a:prstGeom prst="rect">
            <a:avLst/>
          </a:prstGeom>
        </p:spPr>
      </p:pic>
      <p:pic>
        <p:nvPicPr>
          <p:cNvPr id="16" name="Picture 15">
            <a:extLst>
              <a:ext uri="{FF2B5EF4-FFF2-40B4-BE49-F238E27FC236}">
                <a16:creationId xmlns:a16="http://schemas.microsoft.com/office/drawing/2014/main" id="{E834F9C8-4987-95AC-22B5-6628AC58197E}"/>
              </a:ext>
            </a:extLst>
          </p:cNvPr>
          <p:cNvPicPr>
            <a:picLocks noChangeAspect="1"/>
          </p:cNvPicPr>
          <p:nvPr/>
        </p:nvPicPr>
        <p:blipFill rotWithShape="1">
          <a:blip r:embed="rId9"/>
          <a:srcRect r="7550"/>
          <a:stretch/>
        </p:blipFill>
        <p:spPr>
          <a:xfrm>
            <a:off x="8613475" y="4114800"/>
            <a:ext cx="1569426" cy="794617"/>
          </a:xfrm>
          <a:prstGeom prst="rect">
            <a:avLst/>
          </a:prstGeom>
        </p:spPr>
      </p:pic>
      <p:pic>
        <p:nvPicPr>
          <p:cNvPr id="17" name="Picture 16" descr="A blue and black logo&#10;&#10;AI-generated content may be incorrect.">
            <a:extLst>
              <a:ext uri="{FF2B5EF4-FFF2-40B4-BE49-F238E27FC236}">
                <a16:creationId xmlns:a16="http://schemas.microsoft.com/office/drawing/2014/main" id="{C6C65B33-9239-7B1C-8E25-11723B7A2D17}"/>
              </a:ext>
            </a:extLst>
          </p:cNvPr>
          <p:cNvPicPr>
            <a:picLocks noChangeAspect="1"/>
          </p:cNvPicPr>
          <p:nvPr/>
        </p:nvPicPr>
        <p:blipFill>
          <a:blip r:embed="rId10"/>
          <a:stretch>
            <a:fillRect/>
          </a:stretch>
        </p:blipFill>
        <p:spPr>
          <a:xfrm>
            <a:off x="2029520" y="4153185"/>
            <a:ext cx="2161696" cy="725557"/>
          </a:xfrm>
          <a:prstGeom prst="rect">
            <a:avLst/>
          </a:prstGeom>
        </p:spPr>
      </p:pic>
    </p:spTree>
    <p:extLst>
      <p:ext uri="{BB962C8B-B14F-4D97-AF65-F5344CB8AC3E}">
        <p14:creationId xmlns:p14="http://schemas.microsoft.com/office/powerpoint/2010/main" val="2055443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a:extLst>
              <a:ext uri="{FF2B5EF4-FFF2-40B4-BE49-F238E27FC236}">
                <a16:creationId xmlns:a16="http://schemas.microsoft.com/office/drawing/2014/main" id="{96ADB308-312E-E049-BDD6-FA53AE40E736}"/>
              </a:ext>
            </a:extLst>
          </p:cNvPr>
          <p:cNvSpPr>
            <a:spLocks noGrp="1" noChangeArrowheads="1"/>
          </p:cNvSpPr>
          <p:nvPr>
            <p:ph sz="half" idx="4294967295"/>
          </p:nvPr>
        </p:nvSpPr>
        <p:spPr>
          <a:xfrm>
            <a:off x="533400" y="1066800"/>
            <a:ext cx="10972800" cy="622300"/>
          </a:xfrm>
        </p:spPr>
        <p:txBody>
          <a:bodyPr/>
          <a:lstStyle/>
          <a:p>
            <a:r>
              <a:rPr lang="en-US" altLang="en-US" sz="2000" dirty="0"/>
              <a:t>The LHC became the future of particle colliders in 1993 when the US canceled the SSC.</a:t>
            </a:r>
            <a:endParaRPr lang="en-US" altLang="en-US" sz="1200" dirty="0"/>
          </a:p>
        </p:txBody>
      </p:sp>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1524000" y="195264"/>
            <a:ext cx="9144000" cy="566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LIFETIME OF THE LHC</a:t>
            </a:r>
          </a:p>
        </p:txBody>
      </p:sp>
      <p:sp>
        <p:nvSpPr>
          <p:cNvPr id="6" name="Content Placeholder 2">
            <a:extLst>
              <a:ext uri="{FF2B5EF4-FFF2-40B4-BE49-F238E27FC236}">
                <a16:creationId xmlns:a16="http://schemas.microsoft.com/office/drawing/2014/main" id="{0B26CAA5-3409-7A49-BBF7-3353BDC05AFB}"/>
              </a:ext>
            </a:extLst>
          </p:cNvPr>
          <p:cNvSpPr txBox="1">
            <a:spLocks noChangeArrowheads="1"/>
          </p:cNvSpPr>
          <p:nvPr/>
        </p:nvSpPr>
        <p:spPr bwMode="auto">
          <a:xfrm>
            <a:off x="533400" y="1828800"/>
            <a:ext cx="3505200" cy="3568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tLang="en-US" sz="2000" dirty="0"/>
              <a:t>The LHC started running in 2010 and is scheduled to run until ~2042.</a:t>
            </a:r>
            <a:endParaRPr lang="en-US" altLang="en-US" sz="1200" dirty="0"/>
          </a:p>
          <a:p>
            <a:pPr lvl="1"/>
            <a:r>
              <a:rPr lang="en-US" altLang="en-US" sz="1800" dirty="0"/>
              <a:t>Middle-aged in terms of years</a:t>
            </a:r>
            <a:endParaRPr lang="en-US" altLang="en-US" sz="1200" dirty="0"/>
          </a:p>
          <a:p>
            <a:pPr lvl="1"/>
            <a:r>
              <a:rPr lang="en-US" altLang="en-US" sz="1800" dirty="0"/>
              <a:t>But a 12-year-old in terms of integrated luminosity (number of collisions)</a:t>
            </a:r>
            <a:endParaRPr lang="en-US" altLang="en-US" sz="1200" dirty="0"/>
          </a:p>
          <a:p>
            <a:endParaRPr lang="en-US" altLang="en-US" sz="1200" dirty="0"/>
          </a:p>
          <a:p>
            <a:r>
              <a:rPr lang="en-US" altLang="en-US" sz="2000" dirty="0">
                <a:solidFill>
                  <a:srgbClr val="FF0000"/>
                </a:solidFill>
              </a:rPr>
              <a:t>Are we using the LHC to its full potential?  What can we do to enhance its discovery prospects?</a:t>
            </a:r>
          </a:p>
        </p:txBody>
      </p:sp>
      <p:pic>
        <p:nvPicPr>
          <p:cNvPr id="9" name="Picture 8" descr="A graph with numbers and lines&#10;&#10;AI-generated content may be incorrect.">
            <a:extLst>
              <a:ext uri="{FF2B5EF4-FFF2-40B4-BE49-F238E27FC236}">
                <a16:creationId xmlns:a16="http://schemas.microsoft.com/office/drawing/2014/main" id="{57134E9A-58A8-06F8-0FBB-3B5BBA26E3E6}"/>
              </a:ext>
            </a:extLst>
          </p:cNvPr>
          <p:cNvPicPr>
            <a:picLocks noChangeAspect="1"/>
          </p:cNvPicPr>
          <p:nvPr/>
        </p:nvPicPr>
        <p:blipFill>
          <a:blip r:embed="rId2"/>
          <a:stretch>
            <a:fillRect/>
          </a:stretch>
        </p:blipFill>
        <p:spPr>
          <a:xfrm>
            <a:off x="4191000" y="1856400"/>
            <a:ext cx="7467600" cy="4409926"/>
          </a:xfrm>
          <a:prstGeom prst="rect">
            <a:avLst/>
          </a:prstGeom>
        </p:spPr>
      </p:pic>
    </p:spTree>
    <p:extLst>
      <p:ext uri="{BB962C8B-B14F-4D97-AF65-F5344CB8AC3E}">
        <p14:creationId xmlns:p14="http://schemas.microsoft.com/office/powerpoint/2010/main" val="17987434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B1A15-7029-CBC4-2E2D-6382332806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409A73-1961-7953-7A11-F08D6953A200}"/>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4" name="TextBox 3">
            <a:extLst>
              <a:ext uri="{FF2B5EF4-FFF2-40B4-BE49-F238E27FC236}">
                <a16:creationId xmlns:a16="http://schemas.microsoft.com/office/drawing/2014/main" id="{6EB96249-7A6E-B28A-E391-D7CB2671ACD5}"/>
              </a:ext>
            </a:extLst>
          </p:cNvPr>
          <p:cNvSpPr txBox="1"/>
          <p:nvPr/>
        </p:nvSpPr>
        <p:spPr>
          <a:xfrm>
            <a:off x="4249982" y="2921168"/>
            <a:ext cx="3692036" cy="1015663"/>
          </a:xfrm>
          <a:prstGeom prst="rect">
            <a:avLst/>
          </a:prstGeom>
          <a:noFill/>
        </p:spPr>
        <p:txBody>
          <a:bodyPr wrap="none" rtlCol="0">
            <a:spAutoFit/>
          </a:bodyPr>
          <a:lstStyle/>
          <a:p>
            <a:r>
              <a:rPr lang="en-US" sz="6000" b="1" dirty="0"/>
              <a:t> BACKUP</a:t>
            </a:r>
          </a:p>
        </p:txBody>
      </p:sp>
    </p:spTree>
    <p:extLst>
      <p:ext uri="{BB962C8B-B14F-4D97-AF65-F5344CB8AC3E}">
        <p14:creationId xmlns:p14="http://schemas.microsoft.com/office/powerpoint/2010/main" val="3732698441"/>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0DF29-4518-F9DF-1B57-AA0A0C1A70A0}"/>
            </a:ext>
          </a:extLst>
        </p:cNvPr>
        <p:cNvGrpSpPr/>
        <p:nvPr/>
      </p:nvGrpSpPr>
      <p:grpSpPr>
        <a:xfrm>
          <a:off x="0" y="0"/>
          <a:ext cx="0" cy="0"/>
          <a:chOff x="0" y="0"/>
          <a:chExt cx="0" cy="0"/>
        </a:xfrm>
      </p:grpSpPr>
      <p:sp>
        <p:nvSpPr>
          <p:cNvPr id="6" name="Prostokąt 5">
            <a:extLst>
              <a:ext uri="{FF2B5EF4-FFF2-40B4-BE49-F238E27FC236}">
                <a16:creationId xmlns:a16="http://schemas.microsoft.com/office/drawing/2014/main" id="{96983EA8-9F0E-2233-CB34-8F7F4E75DB90}"/>
              </a:ext>
            </a:extLst>
          </p:cNvPr>
          <p:cNvSpPr/>
          <p:nvPr/>
        </p:nvSpPr>
        <p:spPr>
          <a:xfrm>
            <a:off x="9558760" y="762001"/>
            <a:ext cx="641696" cy="1513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F287E9DB-1820-B908-C5B2-06135CE6E6A4}"/>
              </a:ext>
            </a:extLst>
          </p:cNvPr>
          <p:cNvSpPr>
            <a:spLocks noGrp="1"/>
          </p:cNvSpPr>
          <p:nvPr>
            <p:ph type="title"/>
          </p:nvPr>
        </p:nvSpPr>
        <p:spPr>
          <a:xfrm>
            <a:off x="1524000" y="244476"/>
            <a:ext cx="9144000" cy="441325"/>
          </a:xfrm>
        </p:spPr>
        <p:txBody>
          <a:bodyPr/>
          <a:lstStyle/>
          <a:p>
            <a:r>
              <a:rPr lang="en-US" dirty="0"/>
              <a:t>A TABLE TOP EXPERIMENT (15:1 RATIO)</a:t>
            </a:r>
          </a:p>
        </p:txBody>
      </p:sp>
      <p:pic>
        <p:nvPicPr>
          <p:cNvPr id="2" name="Picture 1">
            <a:extLst>
              <a:ext uri="{FF2B5EF4-FFF2-40B4-BE49-F238E27FC236}">
                <a16:creationId xmlns:a16="http://schemas.microsoft.com/office/drawing/2014/main" id="{DF47745A-EC99-CADA-24BC-057D411D026A}"/>
              </a:ext>
            </a:extLst>
          </p:cNvPr>
          <p:cNvPicPr>
            <a:picLocks noChangeAspect="1"/>
          </p:cNvPicPr>
          <p:nvPr/>
        </p:nvPicPr>
        <p:blipFill>
          <a:blip r:embed="rId2"/>
          <a:srcRect t="9061"/>
          <a:stretch>
            <a:fillRect/>
          </a:stretch>
        </p:blipFill>
        <p:spPr>
          <a:xfrm rot="10800000">
            <a:off x="1819273" y="838200"/>
            <a:ext cx="8553454" cy="5833821"/>
          </a:xfrm>
          <a:prstGeom prst="rect">
            <a:avLst/>
          </a:prstGeom>
        </p:spPr>
      </p:pic>
    </p:spTree>
    <p:extLst>
      <p:ext uri="{BB962C8B-B14F-4D97-AF65-F5344CB8AC3E}">
        <p14:creationId xmlns:p14="http://schemas.microsoft.com/office/powerpoint/2010/main" val="19917022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28439-F638-86AC-DE92-C45FE750D040}"/>
            </a:ext>
          </a:extLst>
        </p:cNvPr>
        <p:cNvGrpSpPr/>
        <p:nvPr/>
      </p:nvGrpSpPr>
      <p:grpSpPr>
        <a:xfrm>
          <a:off x="0" y="0"/>
          <a:ext cx="0" cy="0"/>
          <a:chOff x="0" y="0"/>
          <a:chExt cx="0" cy="0"/>
        </a:xfrm>
      </p:grpSpPr>
      <p:sp>
        <p:nvSpPr>
          <p:cNvPr id="6" name="Prostokąt 5">
            <a:extLst>
              <a:ext uri="{FF2B5EF4-FFF2-40B4-BE49-F238E27FC236}">
                <a16:creationId xmlns:a16="http://schemas.microsoft.com/office/drawing/2014/main" id="{FA56BAE4-09AD-1280-929C-44F277A24B25}"/>
              </a:ext>
            </a:extLst>
          </p:cNvPr>
          <p:cNvSpPr/>
          <p:nvPr/>
        </p:nvSpPr>
        <p:spPr>
          <a:xfrm>
            <a:off x="9558760" y="762001"/>
            <a:ext cx="641696" cy="1513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8F2E0B7A-05A1-1BE9-8E43-C882F2EC9E2E}"/>
              </a:ext>
            </a:extLst>
          </p:cNvPr>
          <p:cNvSpPr>
            <a:spLocks noGrp="1"/>
          </p:cNvSpPr>
          <p:nvPr>
            <p:ph type="title"/>
          </p:nvPr>
        </p:nvSpPr>
        <p:spPr>
          <a:xfrm>
            <a:off x="1524000" y="244476"/>
            <a:ext cx="9144000" cy="441325"/>
          </a:xfrm>
        </p:spPr>
        <p:txBody>
          <a:bodyPr/>
          <a:lstStyle/>
          <a:p>
            <a:r>
              <a:rPr lang="en-US" dirty="0"/>
              <a:t>FASER AT UCI (2025)</a:t>
            </a:r>
          </a:p>
        </p:txBody>
      </p:sp>
      <p:pic>
        <p:nvPicPr>
          <p:cNvPr id="29" name="Picture 28" descr="A group of people posing for a photo&#10;&#10;AI-generated content may be incorrect.">
            <a:extLst>
              <a:ext uri="{FF2B5EF4-FFF2-40B4-BE49-F238E27FC236}">
                <a16:creationId xmlns:a16="http://schemas.microsoft.com/office/drawing/2014/main" id="{EE67A7B3-C7EA-5C08-43BE-F73456F5D3FF}"/>
              </a:ext>
            </a:extLst>
          </p:cNvPr>
          <p:cNvPicPr>
            <a:picLocks noChangeAspect="1"/>
          </p:cNvPicPr>
          <p:nvPr/>
        </p:nvPicPr>
        <p:blipFill>
          <a:blip r:embed="rId2"/>
          <a:stretch>
            <a:fillRect/>
          </a:stretch>
        </p:blipFill>
        <p:spPr>
          <a:xfrm>
            <a:off x="3530860" y="881406"/>
            <a:ext cx="7562392" cy="5671794"/>
          </a:xfrm>
          <a:prstGeom prst="rect">
            <a:avLst/>
          </a:prstGeom>
        </p:spPr>
      </p:pic>
      <p:sp>
        <p:nvSpPr>
          <p:cNvPr id="34" name="Content Placeholder 2">
            <a:extLst>
              <a:ext uri="{FF2B5EF4-FFF2-40B4-BE49-F238E27FC236}">
                <a16:creationId xmlns:a16="http://schemas.microsoft.com/office/drawing/2014/main" id="{CB5C865D-325C-4A75-5EAE-D85D35C00805}"/>
              </a:ext>
            </a:extLst>
          </p:cNvPr>
          <p:cNvSpPr txBox="1">
            <a:spLocks/>
          </p:cNvSpPr>
          <p:nvPr/>
        </p:nvSpPr>
        <p:spPr>
          <a:xfrm>
            <a:off x="685800" y="1295400"/>
            <a:ext cx="2286000" cy="4730217"/>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fontAlgn="auto">
              <a:spcAft>
                <a:spcPts val="0"/>
              </a:spcAft>
              <a:buNone/>
              <a:defRPr/>
            </a:pPr>
            <a:r>
              <a:rPr lang="en-US" sz="1800" dirty="0"/>
              <a:t>Clockwise from upper left:</a:t>
            </a:r>
          </a:p>
          <a:p>
            <a:pPr marL="0" indent="0" algn="ctr" fontAlgn="auto">
              <a:spcAft>
                <a:spcPts val="0"/>
              </a:spcAft>
              <a:buNone/>
              <a:defRPr/>
            </a:pPr>
            <a:r>
              <a:rPr lang="en-US" sz="1800" dirty="0">
                <a:latin typeface="Arial" charset="0"/>
                <a:sym typeface="Wingdings"/>
              </a:rPr>
              <a:t>Jonathan Feng (PI, Co-Spokesperson),</a:t>
            </a:r>
          </a:p>
          <a:p>
            <a:pPr marL="0" indent="0" algn="ctr" fontAlgn="auto">
              <a:spcAft>
                <a:spcPts val="0"/>
              </a:spcAft>
              <a:buNone/>
              <a:defRPr/>
            </a:pPr>
            <a:r>
              <a:rPr lang="en-US" sz="1800" dirty="0">
                <a:latin typeface="Arial" charset="0"/>
                <a:sym typeface="Wingdings"/>
              </a:rPr>
              <a:t> Eli Welch (GSR),</a:t>
            </a:r>
          </a:p>
          <a:p>
            <a:pPr marL="0" indent="0" algn="ctr" fontAlgn="auto">
              <a:spcAft>
                <a:spcPts val="0"/>
              </a:spcAft>
              <a:buNone/>
              <a:defRPr/>
            </a:pPr>
            <a:r>
              <a:rPr lang="en-US" sz="1800" dirty="0">
                <a:latin typeface="Arial" charset="0"/>
                <a:sym typeface="Wingdings"/>
              </a:rPr>
              <a:t> Alison Lara (Admin),</a:t>
            </a:r>
          </a:p>
          <a:p>
            <a:pPr marL="0" indent="0" algn="ctr" fontAlgn="auto">
              <a:spcAft>
                <a:spcPts val="0"/>
              </a:spcAft>
              <a:buNone/>
              <a:defRPr/>
            </a:pPr>
            <a:r>
              <a:rPr lang="en-US" sz="1800" dirty="0">
                <a:latin typeface="Arial" charset="0"/>
                <a:sym typeface="Wingdings"/>
              </a:rPr>
              <a:t> Dave Casper (PI, Software PL),</a:t>
            </a:r>
          </a:p>
          <a:p>
            <a:pPr marL="0" indent="0" algn="ctr" fontAlgn="auto">
              <a:spcAft>
                <a:spcPts val="0"/>
              </a:spcAft>
              <a:buNone/>
              <a:defRPr/>
            </a:pPr>
            <a:r>
              <a:rPr lang="en-US" sz="1800" dirty="0">
                <a:latin typeface="Arial" charset="0"/>
                <a:sym typeface="Wingdings"/>
              </a:rPr>
              <a:t> Lawson McCoy (GSR),</a:t>
            </a:r>
          </a:p>
          <a:p>
            <a:pPr marL="0" indent="0" algn="ctr" fontAlgn="auto">
              <a:spcAft>
                <a:spcPts val="0"/>
              </a:spcAft>
              <a:buNone/>
              <a:defRPr/>
            </a:pPr>
            <a:r>
              <a:rPr lang="en-US" sz="1800" dirty="0">
                <a:latin typeface="Arial" charset="0"/>
                <a:sym typeface="Wingdings"/>
              </a:rPr>
              <a:t>Roshan Abraham (PD),</a:t>
            </a:r>
          </a:p>
          <a:p>
            <a:pPr marL="0" indent="0" algn="ctr" fontAlgn="auto">
              <a:spcAft>
                <a:spcPts val="0"/>
              </a:spcAft>
              <a:buNone/>
              <a:defRPr/>
            </a:pPr>
            <a:r>
              <a:rPr lang="en-US" sz="1800" dirty="0">
                <a:latin typeface="Arial" charset="0"/>
                <a:sym typeface="Wingdings"/>
              </a:rPr>
              <a:t> Max </a:t>
            </a:r>
            <a:r>
              <a:rPr lang="en-US" sz="1800" dirty="0" err="1">
                <a:latin typeface="Arial" charset="0"/>
                <a:sym typeface="Wingdings"/>
              </a:rPr>
              <a:t>Fieg</a:t>
            </a:r>
            <a:r>
              <a:rPr lang="en-US" sz="1800" dirty="0">
                <a:latin typeface="Arial" charset="0"/>
                <a:sym typeface="Wingdings"/>
              </a:rPr>
              <a:t> (GSR),</a:t>
            </a:r>
          </a:p>
          <a:p>
            <a:pPr marL="0" indent="0" algn="ctr" fontAlgn="auto">
              <a:spcAft>
                <a:spcPts val="0"/>
              </a:spcAft>
              <a:buNone/>
              <a:defRPr/>
            </a:pPr>
            <a:r>
              <a:rPr lang="en-US" sz="1800" dirty="0">
                <a:latin typeface="Arial" charset="0"/>
                <a:sym typeface="Wingdings"/>
              </a:rPr>
              <a:t> Savannah Shively (GSR)</a:t>
            </a:r>
          </a:p>
        </p:txBody>
      </p:sp>
    </p:spTree>
    <p:extLst>
      <p:ext uri="{BB962C8B-B14F-4D97-AF65-F5344CB8AC3E}">
        <p14:creationId xmlns:p14="http://schemas.microsoft.com/office/powerpoint/2010/main" val="1566784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p:cNvSpPr/>
          <p:nvPr/>
        </p:nvSpPr>
        <p:spPr>
          <a:xfrm>
            <a:off x="3505200" y="1692264"/>
            <a:ext cx="5867400" cy="4937136"/>
          </a:xfrm>
          <a:prstGeom prst="rect">
            <a:avLst/>
          </a:prstGeom>
          <a:gradFill flip="none" rotWithShape="1">
            <a:gsLst>
              <a:gs pos="52000">
                <a:schemeClr val="tx1">
                  <a:lumMod val="0"/>
                </a:schemeClr>
              </a:gs>
              <a:gs pos="83000">
                <a:schemeClr val="bg1">
                  <a:lumMod val="34000"/>
                  <a:lumOff val="66000"/>
                </a:schemeClr>
              </a:gs>
            </a:gsLst>
            <a:lin ang="135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3074" name="Title 1"/>
          <p:cNvSpPr>
            <a:spLocks noGrp="1"/>
          </p:cNvSpPr>
          <p:nvPr>
            <p:ph type="title"/>
          </p:nvPr>
        </p:nvSpPr>
        <p:spPr>
          <a:xfrm>
            <a:off x="1524000" y="228986"/>
            <a:ext cx="9144000" cy="441325"/>
          </a:xfrm>
        </p:spPr>
        <p:txBody>
          <a:bodyPr/>
          <a:lstStyle/>
          <a:p>
            <a:r>
              <a:rPr lang="en-US" dirty="0">
                <a:solidFill>
                  <a:schemeClr val="bg1"/>
                </a:solidFill>
                <a:latin typeface="Arial" charset="0"/>
              </a:rPr>
              <a:t>THE NEW PARTICLE LANDSCAPE</a:t>
            </a:r>
          </a:p>
        </p:txBody>
      </p:sp>
      <p:grpSp>
        <p:nvGrpSpPr>
          <p:cNvPr id="13" name="Group 12">
            <a:extLst>
              <a:ext uri="{FF2B5EF4-FFF2-40B4-BE49-F238E27FC236}">
                <a16:creationId xmlns:a16="http://schemas.microsoft.com/office/drawing/2014/main" id="{5F4E6C81-E638-4942-BF5C-7C1F1B1E5787}"/>
              </a:ext>
            </a:extLst>
          </p:cNvPr>
          <p:cNvGrpSpPr/>
          <p:nvPr/>
        </p:nvGrpSpPr>
        <p:grpSpPr>
          <a:xfrm>
            <a:off x="2514600" y="833736"/>
            <a:ext cx="6629400" cy="5871865"/>
            <a:chOff x="990600" y="833735"/>
            <a:chExt cx="6629400" cy="5871865"/>
          </a:xfrm>
        </p:grpSpPr>
        <p:sp>
          <p:nvSpPr>
            <p:cNvPr id="15" name="TextBox 14"/>
            <p:cNvSpPr txBox="1"/>
            <p:nvPr/>
          </p:nvSpPr>
          <p:spPr>
            <a:xfrm>
              <a:off x="4261607" y="833735"/>
              <a:ext cx="919993" cy="461665"/>
            </a:xfrm>
            <a:prstGeom prst="rect">
              <a:avLst/>
            </a:prstGeom>
            <a:noFill/>
          </p:spPr>
          <p:txBody>
            <a:bodyPr wrap="none" rtlCol="0">
              <a:spAutoFit/>
            </a:bodyPr>
            <a:lstStyle/>
            <a:p>
              <a:r>
                <a:rPr lang="en-US" sz="2400" dirty="0">
                  <a:solidFill>
                    <a:schemeClr val="bg1"/>
                  </a:solidFill>
                </a:rPr>
                <a:t>Mass</a:t>
              </a:r>
            </a:p>
          </p:txBody>
        </p:sp>
        <p:sp>
          <p:nvSpPr>
            <p:cNvPr id="18" name="TextBox 17"/>
            <p:cNvSpPr txBox="1"/>
            <p:nvPr/>
          </p:nvSpPr>
          <p:spPr>
            <a:xfrm rot="16200000">
              <a:off x="-214217" y="3643217"/>
              <a:ext cx="2871299" cy="461665"/>
            </a:xfrm>
            <a:prstGeom prst="rect">
              <a:avLst/>
            </a:prstGeom>
            <a:noFill/>
          </p:spPr>
          <p:txBody>
            <a:bodyPr wrap="none" rtlCol="0">
              <a:spAutoFit/>
            </a:bodyPr>
            <a:lstStyle/>
            <a:p>
              <a:r>
                <a:rPr lang="en-US" sz="2400" dirty="0">
                  <a:solidFill>
                    <a:schemeClr val="bg1"/>
                  </a:solidFill>
                </a:rPr>
                <a:t>Interaction Strength</a:t>
              </a:r>
            </a:p>
          </p:txBody>
        </p:sp>
        <p:cxnSp>
          <p:nvCxnSpPr>
            <p:cNvPr id="3" name="Straight Arrow Connector 2"/>
            <p:cNvCxnSpPr>
              <a:cxnSpLocks/>
            </p:cNvCxnSpPr>
            <p:nvPr/>
          </p:nvCxnSpPr>
          <p:spPr>
            <a:xfrm flipV="1">
              <a:off x="1981200" y="1676400"/>
              <a:ext cx="5638800" cy="26016"/>
            </a:xfrm>
            <a:prstGeom prst="straightConnector1">
              <a:avLst/>
            </a:prstGeom>
            <a:ln w="3810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cxnSpLocks/>
            </p:cNvCxnSpPr>
            <p:nvPr/>
          </p:nvCxnSpPr>
          <p:spPr>
            <a:xfrm flipV="1">
              <a:off x="1980824" y="1692266"/>
              <a:ext cx="0" cy="5013334"/>
            </a:xfrm>
            <a:prstGeom prst="straightConnector1">
              <a:avLst/>
            </a:prstGeom>
            <a:ln w="38100" cmpd="sng">
              <a:solidFill>
                <a:schemeClr val="bg1"/>
              </a:solidFill>
              <a:headEnd type="arrow" w="med" len="med"/>
              <a:tailEnd type="none" w="med" len="med"/>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6351776" y="1295400"/>
              <a:ext cx="582424" cy="369332"/>
            </a:xfrm>
            <a:prstGeom prst="rect">
              <a:avLst/>
            </a:prstGeom>
            <a:noFill/>
          </p:spPr>
          <p:txBody>
            <a:bodyPr wrap="none" rtlCol="0">
              <a:spAutoFit/>
            </a:bodyPr>
            <a:lstStyle/>
            <a:p>
              <a:r>
                <a:rPr lang="en-US" dirty="0" err="1">
                  <a:solidFill>
                    <a:schemeClr val="bg1"/>
                  </a:solidFill>
                </a:rPr>
                <a:t>TeV</a:t>
              </a:r>
              <a:endParaRPr lang="en-US" dirty="0">
                <a:solidFill>
                  <a:schemeClr val="bg1"/>
                </a:solidFill>
              </a:endParaRPr>
            </a:p>
          </p:txBody>
        </p:sp>
        <p:sp>
          <p:nvSpPr>
            <p:cNvPr id="25" name="TextBox 24"/>
            <p:cNvSpPr txBox="1"/>
            <p:nvPr/>
          </p:nvSpPr>
          <p:spPr>
            <a:xfrm>
              <a:off x="2419896" y="1295400"/>
              <a:ext cx="659293" cy="369332"/>
            </a:xfrm>
            <a:prstGeom prst="rect">
              <a:avLst/>
            </a:prstGeom>
            <a:noFill/>
          </p:spPr>
          <p:txBody>
            <a:bodyPr wrap="none" rtlCol="0">
              <a:spAutoFit/>
            </a:bodyPr>
            <a:lstStyle/>
            <a:p>
              <a:r>
                <a:rPr lang="en-US" dirty="0">
                  <a:solidFill>
                    <a:schemeClr val="bg1"/>
                  </a:solidFill>
                </a:rPr>
                <a:t>MeV</a:t>
              </a:r>
            </a:p>
          </p:txBody>
        </p:sp>
        <p:sp>
          <p:nvSpPr>
            <p:cNvPr id="26" name="TextBox 25"/>
            <p:cNvSpPr txBox="1"/>
            <p:nvPr/>
          </p:nvSpPr>
          <p:spPr>
            <a:xfrm>
              <a:off x="4392205" y="1295400"/>
              <a:ext cx="646556" cy="369332"/>
            </a:xfrm>
            <a:prstGeom prst="rect">
              <a:avLst/>
            </a:prstGeom>
            <a:noFill/>
          </p:spPr>
          <p:txBody>
            <a:bodyPr wrap="none" rtlCol="0">
              <a:spAutoFit/>
            </a:bodyPr>
            <a:lstStyle/>
            <a:p>
              <a:r>
                <a:rPr lang="en-US" dirty="0" err="1">
                  <a:solidFill>
                    <a:schemeClr val="bg1"/>
                  </a:solidFill>
                </a:rPr>
                <a:t>GeV</a:t>
              </a:r>
              <a:endParaRPr lang="en-US" dirty="0">
                <a:solidFill>
                  <a:schemeClr val="bg1"/>
                </a:solidFill>
              </a:endParaRPr>
            </a:p>
          </p:txBody>
        </p:sp>
        <p:sp>
          <p:nvSpPr>
            <p:cNvPr id="27" name="TextBox 26"/>
            <p:cNvSpPr txBox="1"/>
            <p:nvPr/>
          </p:nvSpPr>
          <p:spPr>
            <a:xfrm>
              <a:off x="1540393" y="1981200"/>
              <a:ext cx="313044" cy="369332"/>
            </a:xfrm>
            <a:prstGeom prst="rect">
              <a:avLst/>
            </a:prstGeom>
            <a:noFill/>
          </p:spPr>
          <p:txBody>
            <a:bodyPr wrap="none" rtlCol="0">
              <a:spAutoFit/>
            </a:bodyPr>
            <a:lstStyle/>
            <a:p>
              <a:r>
                <a:rPr lang="en-US" dirty="0">
                  <a:solidFill>
                    <a:schemeClr val="bg1"/>
                  </a:solidFill>
                </a:rPr>
                <a:t>1</a:t>
              </a:r>
            </a:p>
          </p:txBody>
        </p:sp>
        <p:sp>
          <p:nvSpPr>
            <p:cNvPr id="28" name="TextBox 27"/>
            <p:cNvSpPr txBox="1"/>
            <p:nvPr/>
          </p:nvSpPr>
          <p:spPr>
            <a:xfrm>
              <a:off x="1407789" y="3657600"/>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-3</a:t>
              </a:r>
            </a:p>
          </p:txBody>
        </p:sp>
        <p:sp>
          <p:nvSpPr>
            <p:cNvPr id="29" name="TextBox 28"/>
            <p:cNvSpPr txBox="1"/>
            <p:nvPr/>
          </p:nvSpPr>
          <p:spPr>
            <a:xfrm>
              <a:off x="1407789" y="5390647"/>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-6</a:t>
              </a:r>
            </a:p>
          </p:txBody>
        </p:sp>
      </p:grpSp>
      <p:pic>
        <p:nvPicPr>
          <p:cNvPr id="10" name="Picture 9">
            <a:extLst>
              <a:ext uri="{FF2B5EF4-FFF2-40B4-BE49-F238E27FC236}">
                <a16:creationId xmlns:a16="http://schemas.microsoft.com/office/drawing/2014/main" id="{1DEBA128-577F-5348-A2F6-E767F9D39C4E}"/>
              </a:ext>
            </a:extLst>
          </p:cNvPr>
          <p:cNvPicPr>
            <a:picLocks noChangeAspect="1"/>
          </p:cNvPicPr>
          <p:nvPr/>
        </p:nvPicPr>
        <p:blipFill rotWithShape="1">
          <a:blip r:embed="rId2"/>
          <a:srcRect t="4414"/>
          <a:stretch/>
        </p:blipFill>
        <p:spPr>
          <a:xfrm>
            <a:off x="2222482" y="17134"/>
            <a:ext cx="4851436" cy="4402466"/>
          </a:xfrm>
          <a:prstGeom prst="rect">
            <a:avLst/>
          </a:prstGeom>
        </p:spPr>
      </p:pic>
      <p:sp>
        <p:nvSpPr>
          <p:cNvPr id="17" name="TextBox 16">
            <a:extLst>
              <a:ext uri="{FF2B5EF4-FFF2-40B4-BE49-F238E27FC236}">
                <a16:creationId xmlns:a16="http://schemas.microsoft.com/office/drawing/2014/main" id="{AA09995B-3F52-3C4C-A3E5-CF7222EBEFED}"/>
              </a:ext>
            </a:extLst>
          </p:cNvPr>
          <p:cNvSpPr txBox="1"/>
          <p:nvPr/>
        </p:nvSpPr>
        <p:spPr>
          <a:xfrm rot="3089523">
            <a:off x="2474039" y="252468"/>
            <a:ext cx="779381" cy="461665"/>
          </a:xfrm>
          <a:prstGeom prst="rect">
            <a:avLst/>
          </a:prstGeom>
          <a:noFill/>
          <a:ln>
            <a:noFill/>
          </a:ln>
        </p:spPr>
        <p:txBody>
          <a:bodyPr wrap="none" rtlCol="0">
            <a:spAutoFit/>
          </a:bodyPr>
          <a:lstStyle/>
          <a:p>
            <a:pPr algn="ctr"/>
            <a:r>
              <a:rPr lang="en-US" sz="1200" dirty="0"/>
              <a:t> Particle</a:t>
            </a:r>
          </a:p>
          <a:p>
            <a:pPr algn="ctr"/>
            <a:r>
              <a:rPr lang="en-US" sz="1200" dirty="0"/>
              <a:t>Colliders</a:t>
            </a:r>
          </a:p>
        </p:txBody>
      </p:sp>
      <p:sp>
        <p:nvSpPr>
          <p:cNvPr id="19" name="TextBox 18"/>
          <p:cNvSpPr txBox="1"/>
          <p:nvPr/>
        </p:nvSpPr>
        <p:spPr>
          <a:xfrm>
            <a:off x="3994722" y="2554070"/>
            <a:ext cx="1339279" cy="646331"/>
          </a:xfrm>
          <a:prstGeom prst="rect">
            <a:avLst/>
          </a:prstGeom>
          <a:noFill/>
        </p:spPr>
        <p:txBody>
          <a:bodyPr wrap="none" rtlCol="0">
            <a:spAutoFit/>
          </a:bodyPr>
          <a:lstStyle/>
          <a:p>
            <a:pPr algn="ctr"/>
            <a:r>
              <a:rPr lang="en-US" dirty="0"/>
              <a:t>Already</a:t>
            </a:r>
          </a:p>
          <a:p>
            <a:pPr algn="ctr"/>
            <a:r>
              <a:rPr lang="en-US" dirty="0"/>
              <a:t>Discovered</a:t>
            </a:r>
          </a:p>
        </p:txBody>
      </p:sp>
      <p:sp>
        <p:nvSpPr>
          <p:cNvPr id="20" name="TextBox 19"/>
          <p:cNvSpPr txBox="1"/>
          <p:nvPr/>
        </p:nvSpPr>
        <p:spPr>
          <a:xfrm>
            <a:off x="3733800" y="4797155"/>
            <a:ext cx="2079228" cy="646331"/>
          </a:xfrm>
          <a:prstGeom prst="rect">
            <a:avLst/>
          </a:prstGeom>
          <a:noFill/>
        </p:spPr>
        <p:txBody>
          <a:bodyPr wrap="none" rtlCol="0">
            <a:spAutoFit/>
          </a:bodyPr>
          <a:lstStyle/>
          <a:p>
            <a:pPr algn="ctr"/>
            <a:r>
              <a:rPr lang="en-US" dirty="0">
                <a:solidFill>
                  <a:schemeClr val="bg1"/>
                </a:solidFill>
              </a:rPr>
              <a:t>Weakly Interacting</a:t>
            </a:r>
          </a:p>
          <a:p>
            <a:pPr algn="ctr"/>
            <a:r>
              <a:rPr lang="en-US" dirty="0">
                <a:solidFill>
                  <a:schemeClr val="bg1"/>
                </a:solidFill>
              </a:rPr>
              <a:t>Light Particles</a:t>
            </a:r>
          </a:p>
        </p:txBody>
      </p:sp>
      <p:sp>
        <p:nvSpPr>
          <p:cNvPr id="21" name="TextBox 20"/>
          <p:cNvSpPr txBox="1"/>
          <p:nvPr/>
        </p:nvSpPr>
        <p:spPr>
          <a:xfrm>
            <a:off x="6108985" y="2554070"/>
            <a:ext cx="2173454" cy="646331"/>
          </a:xfrm>
          <a:prstGeom prst="rect">
            <a:avLst/>
          </a:prstGeom>
          <a:noFill/>
        </p:spPr>
        <p:txBody>
          <a:bodyPr wrap="none" rtlCol="0">
            <a:spAutoFit/>
          </a:bodyPr>
          <a:lstStyle/>
          <a:p>
            <a:pPr algn="ctr"/>
            <a:r>
              <a:rPr lang="en-US" dirty="0">
                <a:solidFill>
                  <a:schemeClr val="bg1"/>
                </a:solidFill>
              </a:rPr>
              <a:t>Strongly Interacting</a:t>
            </a:r>
          </a:p>
          <a:p>
            <a:pPr algn="ctr"/>
            <a:r>
              <a:rPr lang="en-US" dirty="0">
                <a:solidFill>
                  <a:schemeClr val="bg1"/>
                </a:solidFill>
              </a:rPr>
              <a:t>Heavy Particles</a:t>
            </a:r>
          </a:p>
        </p:txBody>
      </p:sp>
      <p:sp>
        <p:nvSpPr>
          <p:cNvPr id="22" name="TextBox 21"/>
          <p:cNvSpPr txBox="1"/>
          <p:nvPr/>
        </p:nvSpPr>
        <p:spPr>
          <a:xfrm>
            <a:off x="6391645" y="4797155"/>
            <a:ext cx="1608134" cy="646331"/>
          </a:xfrm>
          <a:prstGeom prst="rect">
            <a:avLst/>
          </a:prstGeom>
          <a:noFill/>
        </p:spPr>
        <p:txBody>
          <a:bodyPr wrap="none" rtlCol="0">
            <a:spAutoFit/>
          </a:bodyPr>
          <a:lstStyle/>
          <a:p>
            <a:pPr algn="ctr"/>
            <a:r>
              <a:rPr lang="en-US" dirty="0">
                <a:solidFill>
                  <a:schemeClr val="bg1"/>
                </a:solidFill>
              </a:rPr>
              <a:t>Impossible to </a:t>
            </a:r>
          </a:p>
          <a:p>
            <a:pPr algn="ctr"/>
            <a:r>
              <a:rPr lang="en-US" dirty="0">
                <a:solidFill>
                  <a:schemeClr val="bg1"/>
                </a:solidFill>
              </a:rPr>
              <a:t>Discover</a:t>
            </a:r>
          </a:p>
        </p:txBody>
      </p:sp>
      <p:pic>
        <p:nvPicPr>
          <p:cNvPr id="37" name="Picture 36">
            <a:extLst>
              <a:ext uri="{FF2B5EF4-FFF2-40B4-BE49-F238E27FC236}">
                <a16:creationId xmlns:a16="http://schemas.microsoft.com/office/drawing/2014/main" id="{8149EC9E-7948-2E4E-89E9-A323D0490846}"/>
              </a:ext>
            </a:extLst>
          </p:cNvPr>
          <p:cNvPicPr>
            <a:picLocks noChangeAspect="1"/>
          </p:cNvPicPr>
          <p:nvPr/>
        </p:nvPicPr>
        <p:blipFill rotWithShape="1">
          <a:blip r:embed="rId3"/>
          <a:srcRect l="27518" t="23660" r="34193" b="41590"/>
          <a:stretch/>
        </p:blipFill>
        <p:spPr>
          <a:xfrm>
            <a:off x="8458200" y="2083417"/>
            <a:ext cx="914400" cy="1155223"/>
          </a:xfrm>
          <a:prstGeom prst="rect">
            <a:avLst/>
          </a:prstGeom>
        </p:spPr>
      </p:pic>
      <p:pic>
        <p:nvPicPr>
          <p:cNvPr id="38" name="Picture 37">
            <a:extLst>
              <a:ext uri="{FF2B5EF4-FFF2-40B4-BE49-F238E27FC236}">
                <a16:creationId xmlns:a16="http://schemas.microsoft.com/office/drawing/2014/main" id="{AE9DD243-07CD-A042-9075-CD281FA1B34C}"/>
              </a:ext>
            </a:extLst>
          </p:cNvPr>
          <p:cNvPicPr>
            <a:picLocks noChangeAspect="1"/>
          </p:cNvPicPr>
          <p:nvPr/>
        </p:nvPicPr>
        <p:blipFill rotWithShape="1">
          <a:blip r:embed="rId4"/>
          <a:srcRect b="19030"/>
          <a:stretch/>
        </p:blipFill>
        <p:spPr>
          <a:xfrm>
            <a:off x="4258174" y="5519686"/>
            <a:ext cx="916668" cy="1125579"/>
          </a:xfrm>
          <a:prstGeom prst="rect">
            <a:avLst/>
          </a:prstGeom>
        </p:spPr>
      </p:pic>
      <p:grpSp>
        <p:nvGrpSpPr>
          <p:cNvPr id="46" name="Group 45">
            <a:extLst>
              <a:ext uri="{FF2B5EF4-FFF2-40B4-BE49-F238E27FC236}">
                <a16:creationId xmlns:a16="http://schemas.microsoft.com/office/drawing/2014/main" id="{1916D1F4-A433-8672-8B53-25AD5B85DE1E}"/>
              </a:ext>
            </a:extLst>
          </p:cNvPr>
          <p:cNvGrpSpPr/>
          <p:nvPr/>
        </p:nvGrpSpPr>
        <p:grpSpPr>
          <a:xfrm>
            <a:off x="3414301" y="1943772"/>
            <a:ext cx="4289716" cy="3025678"/>
            <a:chOff x="1890301" y="1943772"/>
            <a:chExt cx="4289716" cy="3025678"/>
          </a:xfrm>
        </p:grpSpPr>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77D848D-F0C0-9F10-9424-760560C10C49}"/>
                    </a:ext>
                  </a:extLst>
                </p:cNvPr>
                <p:cNvSpPr txBox="1"/>
                <p:nvPr/>
              </p:nvSpPr>
              <p:spPr>
                <a:xfrm>
                  <a:off x="2576996" y="2203940"/>
                  <a:ext cx="18299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00FF"/>
                            </a:solidFill>
                            <a:latin typeface="Cambria Math" panose="02040503050406030204" pitchFamily="18" charset="0"/>
                          </a:rPr>
                          <m:t>𝑒</m:t>
                        </m:r>
                      </m:oMath>
                    </m:oMathPara>
                  </a14:m>
                  <a:endParaRPr lang="en-US" dirty="0">
                    <a:solidFill>
                      <a:srgbClr val="0000FF"/>
                    </a:solidFill>
                  </a:endParaRPr>
                </a:p>
              </p:txBody>
            </p:sp>
          </mc:Choice>
          <mc:Fallback xmlns="">
            <p:sp>
              <p:nvSpPr>
                <p:cNvPr id="5" name="TextBox 4">
                  <a:extLst>
                    <a:ext uri="{FF2B5EF4-FFF2-40B4-BE49-F238E27FC236}">
                      <a16:creationId xmlns:a16="http://schemas.microsoft.com/office/drawing/2014/main" id="{077D848D-F0C0-9F10-9424-760560C10C49}"/>
                    </a:ext>
                  </a:extLst>
                </p:cNvPr>
                <p:cNvSpPr txBox="1">
                  <a:spLocks noRot="1" noChangeAspect="1" noMove="1" noResize="1" noEditPoints="1" noAdjustHandles="1" noChangeArrowheads="1" noChangeShapeType="1" noTextEdit="1"/>
                </p:cNvSpPr>
                <p:nvPr/>
              </p:nvSpPr>
              <p:spPr>
                <a:xfrm>
                  <a:off x="2576996" y="2203940"/>
                  <a:ext cx="182999" cy="276999"/>
                </a:xfrm>
                <a:prstGeom prst="rect">
                  <a:avLst/>
                </a:prstGeom>
                <a:blipFill>
                  <a:blip r:embed="rId5"/>
                  <a:stretch>
                    <a:fillRect l="-20000" r="-6667" b="-43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5A00EF0-7987-6B35-667D-9457BA616EDE}"/>
                    </a:ext>
                  </a:extLst>
                </p:cNvPr>
                <p:cNvSpPr txBox="1"/>
                <p:nvPr/>
              </p:nvSpPr>
              <p:spPr>
                <a:xfrm>
                  <a:off x="38623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𝑠</m:t>
                        </m:r>
                      </m:oMath>
                    </m:oMathPara>
                  </a14:m>
                  <a:endParaRPr lang="en-US" dirty="0">
                    <a:solidFill>
                      <a:srgbClr val="FF0000"/>
                    </a:solidFill>
                  </a:endParaRPr>
                </a:p>
              </p:txBody>
            </p:sp>
          </mc:Choice>
          <mc:Fallback xmlns="">
            <p:sp>
              <p:nvSpPr>
                <p:cNvPr id="6" name="TextBox 5">
                  <a:extLst>
                    <a:ext uri="{FF2B5EF4-FFF2-40B4-BE49-F238E27FC236}">
                      <a16:creationId xmlns:a16="http://schemas.microsoft.com/office/drawing/2014/main" id="{85A00EF0-7987-6B35-667D-9457BA616EDE}"/>
                    </a:ext>
                  </a:extLst>
                </p:cNvPr>
                <p:cNvSpPr txBox="1">
                  <a:spLocks noRot="1" noChangeAspect="1" noMove="1" noResize="1" noEditPoints="1" noAdjustHandles="1" noChangeArrowheads="1" noChangeShapeType="1" noTextEdit="1"/>
                </p:cNvSpPr>
                <p:nvPr/>
              </p:nvSpPr>
              <p:spPr>
                <a:xfrm>
                  <a:off x="3862334" y="1943772"/>
                  <a:ext cx="176266" cy="276999"/>
                </a:xfrm>
                <a:prstGeom prst="rect">
                  <a:avLst/>
                </a:prstGeom>
                <a:blipFill>
                  <a:blip r:embed="rId6"/>
                  <a:stretch>
                    <a:fillRect l="-20000" r="-6667"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6FAACF9-4DA2-3CB9-684E-01A46E167361}"/>
                    </a:ext>
                  </a:extLst>
                </p:cNvPr>
                <p:cNvSpPr txBox="1"/>
                <p:nvPr/>
              </p:nvSpPr>
              <p:spPr>
                <a:xfrm>
                  <a:off x="48529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𝑐</m:t>
                        </m:r>
                      </m:oMath>
                    </m:oMathPara>
                  </a14:m>
                  <a:endParaRPr lang="en-US" dirty="0">
                    <a:solidFill>
                      <a:srgbClr val="FF0000"/>
                    </a:solidFill>
                  </a:endParaRPr>
                </a:p>
              </p:txBody>
            </p:sp>
          </mc:Choice>
          <mc:Fallback xmlns="">
            <p:sp>
              <p:nvSpPr>
                <p:cNvPr id="7" name="TextBox 6">
                  <a:extLst>
                    <a:ext uri="{FF2B5EF4-FFF2-40B4-BE49-F238E27FC236}">
                      <a16:creationId xmlns:a16="http://schemas.microsoft.com/office/drawing/2014/main" id="{66FAACF9-4DA2-3CB9-684E-01A46E167361}"/>
                    </a:ext>
                  </a:extLst>
                </p:cNvPr>
                <p:cNvSpPr txBox="1">
                  <a:spLocks noRot="1" noChangeAspect="1" noMove="1" noResize="1" noEditPoints="1" noAdjustHandles="1" noChangeArrowheads="1" noChangeShapeType="1" noTextEdit="1"/>
                </p:cNvSpPr>
                <p:nvPr/>
              </p:nvSpPr>
              <p:spPr>
                <a:xfrm>
                  <a:off x="4852934" y="1943772"/>
                  <a:ext cx="176266" cy="276999"/>
                </a:xfrm>
                <a:prstGeom prst="rect">
                  <a:avLst/>
                </a:prstGeom>
                <a:blipFill>
                  <a:blip r:embed="rId7"/>
                  <a:stretch>
                    <a:fillRect l="-21429" r="-14286"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DE081A0-79BD-B0A6-0E1C-3B7695CE942B}"/>
                    </a:ext>
                  </a:extLst>
                </p:cNvPr>
                <p:cNvSpPr txBox="1"/>
                <p:nvPr/>
              </p:nvSpPr>
              <p:spPr>
                <a:xfrm>
                  <a:off x="27955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𝑢</m:t>
                        </m:r>
                      </m:oMath>
                    </m:oMathPara>
                  </a14:m>
                  <a:endParaRPr lang="en-US" dirty="0">
                    <a:solidFill>
                      <a:srgbClr val="FF0000"/>
                    </a:solidFill>
                  </a:endParaRPr>
                </a:p>
              </p:txBody>
            </p:sp>
          </mc:Choice>
          <mc:Fallback xmlns="">
            <p:sp>
              <p:nvSpPr>
                <p:cNvPr id="9" name="TextBox 8">
                  <a:extLst>
                    <a:ext uri="{FF2B5EF4-FFF2-40B4-BE49-F238E27FC236}">
                      <a16:creationId xmlns:a16="http://schemas.microsoft.com/office/drawing/2014/main" id="{0DE081A0-79BD-B0A6-0E1C-3B7695CE942B}"/>
                    </a:ext>
                  </a:extLst>
                </p:cNvPr>
                <p:cNvSpPr txBox="1">
                  <a:spLocks noRot="1" noChangeAspect="1" noMove="1" noResize="1" noEditPoints="1" noAdjustHandles="1" noChangeArrowheads="1" noChangeShapeType="1" noTextEdit="1"/>
                </p:cNvSpPr>
                <p:nvPr/>
              </p:nvSpPr>
              <p:spPr>
                <a:xfrm>
                  <a:off x="2795534" y="1943772"/>
                  <a:ext cx="176266" cy="276999"/>
                </a:xfrm>
                <a:prstGeom prst="rect">
                  <a:avLst/>
                </a:prstGeom>
                <a:blipFill>
                  <a:blip r:embed="rId8"/>
                  <a:stretch>
                    <a:fillRect l="-26667" r="-13333"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FB74C5AC-2EED-C3E4-3DE9-7AF05FFDB04E}"/>
                    </a:ext>
                  </a:extLst>
                </p:cNvPr>
                <p:cNvSpPr txBox="1"/>
                <p:nvPr/>
              </p:nvSpPr>
              <p:spPr>
                <a:xfrm>
                  <a:off x="29479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𝑑</m:t>
                        </m:r>
                      </m:oMath>
                    </m:oMathPara>
                  </a14:m>
                  <a:endParaRPr lang="en-US" dirty="0">
                    <a:solidFill>
                      <a:srgbClr val="FF0000"/>
                    </a:solidFill>
                  </a:endParaRPr>
                </a:p>
              </p:txBody>
            </p:sp>
          </mc:Choice>
          <mc:Fallback xmlns="">
            <p:sp>
              <p:nvSpPr>
                <p:cNvPr id="11" name="TextBox 10">
                  <a:extLst>
                    <a:ext uri="{FF2B5EF4-FFF2-40B4-BE49-F238E27FC236}">
                      <a16:creationId xmlns:a16="http://schemas.microsoft.com/office/drawing/2014/main" id="{FB74C5AC-2EED-C3E4-3DE9-7AF05FFDB04E}"/>
                    </a:ext>
                  </a:extLst>
                </p:cNvPr>
                <p:cNvSpPr txBox="1">
                  <a:spLocks noRot="1" noChangeAspect="1" noMove="1" noResize="1" noEditPoints="1" noAdjustHandles="1" noChangeArrowheads="1" noChangeShapeType="1" noTextEdit="1"/>
                </p:cNvSpPr>
                <p:nvPr/>
              </p:nvSpPr>
              <p:spPr>
                <a:xfrm>
                  <a:off x="2947934" y="1943772"/>
                  <a:ext cx="176266" cy="276999"/>
                </a:xfrm>
                <a:prstGeom prst="rect">
                  <a:avLst/>
                </a:prstGeom>
                <a:blipFill>
                  <a:blip r:embed="rId9"/>
                  <a:stretch>
                    <a:fillRect l="-33333" r="-26667"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EA807F8-0F07-1D99-D4EF-CE5ED6D017BB}"/>
                    </a:ext>
                  </a:extLst>
                </p:cNvPr>
                <p:cNvSpPr txBox="1"/>
                <p:nvPr/>
              </p:nvSpPr>
              <p:spPr>
                <a:xfrm>
                  <a:off x="51577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𝑏</m:t>
                        </m:r>
                      </m:oMath>
                    </m:oMathPara>
                  </a14:m>
                  <a:endParaRPr lang="en-US" dirty="0">
                    <a:solidFill>
                      <a:srgbClr val="FF0000"/>
                    </a:solidFill>
                  </a:endParaRPr>
                </a:p>
              </p:txBody>
            </p:sp>
          </mc:Choice>
          <mc:Fallback xmlns="">
            <p:sp>
              <p:nvSpPr>
                <p:cNvPr id="14" name="TextBox 13">
                  <a:extLst>
                    <a:ext uri="{FF2B5EF4-FFF2-40B4-BE49-F238E27FC236}">
                      <a16:creationId xmlns:a16="http://schemas.microsoft.com/office/drawing/2014/main" id="{FEA807F8-0F07-1D99-D4EF-CE5ED6D017BB}"/>
                    </a:ext>
                  </a:extLst>
                </p:cNvPr>
                <p:cNvSpPr txBox="1">
                  <a:spLocks noRot="1" noChangeAspect="1" noMove="1" noResize="1" noEditPoints="1" noAdjustHandles="1" noChangeArrowheads="1" noChangeShapeType="1" noTextEdit="1"/>
                </p:cNvSpPr>
                <p:nvPr/>
              </p:nvSpPr>
              <p:spPr>
                <a:xfrm>
                  <a:off x="5157734" y="1943772"/>
                  <a:ext cx="176266" cy="276999"/>
                </a:xfrm>
                <a:prstGeom prst="rect">
                  <a:avLst/>
                </a:prstGeom>
                <a:blipFill>
                  <a:blip r:embed="rId10"/>
                  <a:stretch>
                    <a:fillRect l="-33333" r="-26667"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26E3C33A-EF65-8DCC-6C3E-44FA4264F673}"/>
                    </a:ext>
                  </a:extLst>
                </p:cNvPr>
                <p:cNvSpPr txBox="1"/>
                <p:nvPr/>
              </p:nvSpPr>
              <p:spPr>
                <a:xfrm>
                  <a:off x="6003751"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𝑡</m:t>
                        </m:r>
                      </m:oMath>
                    </m:oMathPara>
                  </a14:m>
                  <a:endParaRPr lang="en-US" dirty="0">
                    <a:solidFill>
                      <a:srgbClr val="FF0000"/>
                    </a:solidFill>
                  </a:endParaRPr>
                </a:p>
              </p:txBody>
            </p:sp>
          </mc:Choice>
          <mc:Fallback xmlns="">
            <p:sp>
              <p:nvSpPr>
                <p:cNvPr id="16" name="TextBox 15">
                  <a:extLst>
                    <a:ext uri="{FF2B5EF4-FFF2-40B4-BE49-F238E27FC236}">
                      <a16:creationId xmlns:a16="http://schemas.microsoft.com/office/drawing/2014/main" id="{26E3C33A-EF65-8DCC-6C3E-44FA4264F673}"/>
                    </a:ext>
                  </a:extLst>
                </p:cNvPr>
                <p:cNvSpPr txBox="1">
                  <a:spLocks noRot="1" noChangeAspect="1" noMove="1" noResize="1" noEditPoints="1" noAdjustHandles="1" noChangeArrowheads="1" noChangeShapeType="1" noTextEdit="1"/>
                </p:cNvSpPr>
                <p:nvPr/>
              </p:nvSpPr>
              <p:spPr>
                <a:xfrm>
                  <a:off x="6003751" y="1943772"/>
                  <a:ext cx="176266" cy="276999"/>
                </a:xfrm>
                <a:prstGeom prst="rect">
                  <a:avLst/>
                </a:prstGeom>
                <a:blipFill>
                  <a:blip r:embed="rId11"/>
                  <a:stretch>
                    <a:fillRect l="-20000" r="-13333" b="-909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1A43E74B-5D1B-B459-374C-E83DE3AD651D}"/>
                    </a:ext>
                  </a:extLst>
                </p:cNvPr>
                <p:cNvSpPr txBox="1"/>
                <p:nvPr/>
              </p:nvSpPr>
              <p:spPr>
                <a:xfrm>
                  <a:off x="5919734" y="2224538"/>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24" name="TextBox 23">
                  <a:extLst>
                    <a:ext uri="{FF2B5EF4-FFF2-40B4-BE49-F238E27FC236}">
                      <a16:creationId xmlns:a16="http://schemas.microsoft.com/office/drawing/2014/main" id="{1A43E74B-5D1B-B459-374C-E83DE3AD651D}"/>
                    </a:ext>
                  </a:extLst>
                </p:cNvPr>
                <p:cNvSpPr txBox="1">
                  <a:spLocks noRot="1" noChangeAspect="1" noMove="1" noResize="1" noEditPoints="1" noAdjustHandles="1" noChangeArrowheads="1" noChangeShapeType="1" noTextEdit="1"/>
                </p:cNvSpPr>
                <p:nvPr/>
              </p:nvSpPr>
              <p:spPr>
                <a:xfrm>
                  <a:off x="5919734" y="2224538"/>
                  <a:ext cx="176266" cy="276999"/>
                </a:xfrm>
                <a:prstGeom prst="rect">
                  <a:avLst/>
                </a:prstGeom>
                <a:blipFill>
                  <a:blip r:embed="rId12"/>
                  <a:stretch>
                    <a:fillRect l="-33333" r="-26667"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CE224529-7B45-4289-82BE-64E14B85D88C}"/>
                    </a:ext>
                  </a:extLst>
                </p:cNvPr>
                <p:cNvSpPr txBox="1"/>
                <p:nvPr/>
              </p:nvSpPr>
              <p:spPr>
                <a:xfrm>
                  <a:off x="3812820" y="2203939"/>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𝜇</m:t>
                        </m:r>
                      </m:oMath>
                    </m:oMathPara>
                  </a14:m>
                  <a:endParaRPr lang="en-US" dirty="0">
                    <a:solidFill>
                      <a:srgbClr val="FF0000"/>
                    </a:solidFill>
                  </a:endParaRPr>
                </a:p>
              </p:txBody>
            </p:sp>
          </mc:Choice>
          <mc:Fallback xmlns="">
            <p:sp>
              <p:nvSpPr>
                <p:cNvPr id="30" name="TextBox 29">
                  <a:extLst>
                    <a:ext uri="{FF2B5EF4-FFF2-40B4-BE49-F238E27FC236}">
                      <a16:creationId xmlns:a16="http://schemas.microsoft.com/office/drawing/2014/main" id="{CE224529-7B45-4289-82BE-64E14B85D88C}"/>
                    </a:ext>
                  </a:extLst>
                </p:cNvPr>
                <p:cNvSpPr txBox="1">
                  <a:spLocks noRot="1" noChangeAspect="1" noMove="1" noResize="1" noEditPoints="1" noAdjustHandles="1" noChangeArrowheads="1" noChangeShapeType="1" noTextEdit="1"/>
                </p:cNvSpPr>
                <p:nvPr/>
              </p:nvSpPr>
              <p:spPr>
                <a:xfrm>
                  <a:off x="3812820" y="2203939"/>
                  <a:ext cx="176266" cy="276999"/>
                </a:xfrm>
                <a:prstGeom prst="rect">
                  <a:avLst/>
                </a:prstGeom>
                <a:blipFill>
                  <a:blip r:embed="rId13"/>
                  <a:stretch>
                    <a:fillRect l="-35714" r="-35714" b="-260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FE334358-D101-F0E9-89F2-435D5A89FA2E}"/>
                    </a:ext>
                  </a:extLst>
                </p:cNvPr>
                <p:cNvSpPr txBox="1"/>
                <p:nvPr/>
              </p:nvSpPr>
              <p:spPr>
                <a:xfrm>
                  <a:off x="4876800" y="2203938"/>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ea typeface="Cambria Math" panose="02040503050406030204" pitchFamily="18" charset="0"/>
                          </a:rPr>
                          <m:t>𝜏</m:t>
                        </m:r>
                      </m:oMath>
                    </m:oMathPara>
                  </a14:m>
                  <a:endParaRPr lang="en-US" dirty="0">
                    <a:solidFill>
                      <a:srgbClr val="FF0000"/>
                    </a:solidFill>
                  </a:endParaRPr>
                </a:p>
              </p:txBody>
            </p:sp>
          </mc:Choice>
          <mc:Fallback xmlns="">
            <p:sp>
              <p:nvSpPr>
                <p:cNvPr id="31" name="TextBox 30">
                  <a:extLst>
                    <a:ext uri="{FF2B5EF4-FFF2-40B4-BE49-F238E27FC236}">
                      <a16:creationId xmlns:a16="http://schemas.microsoft.com/office/drawing/2014/main" id="{FE334358-D101-F0E9-89F2-435D5A89FA2E}"/>
                    </a:ext>
                  </a:extLst>
                </p:cNvPr>
                <p:cNvSpPr txBox="1">
                  <a:spLocks noRot="1" noChangeAspect="1" noMove="1" noResize="1" noEditPoints="1" noAdjustHandles="1" noChangeArrowheads="1" noChangeShapeType="1" noTextEdit="1"/>
                </p:cNvSpPr>
                <p:nvPr/>
              </p:nvSpPr>
              <p:spPr>
                <a:xfrm>
                  <a:off x="4876800" y="2203938"/>
                  <a:ext cx="176266" cy="276999"/>
                </a:xfrm>
                <a:prstGeom prst="rect">
                  <a:avLst/>
                </a:prstGeom>
                <a:blipFill>
                  <a:blip r:embed="rId14"/>
                  <a:stretch>
                    <a:fillRect l="-14286" r="-71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54C1D59C-151B-DDA5-F968-A40280F854A4}"/>
                    </a:ext>
                  </a:extLst>
                </p:cNvPr>
                <p:cNvSpPr txBox="1"/>
                <p:nvPr/>
              </p:nvSpPr>
              <p:spPr>
                <a:xfrm>
                  <a:off x="2262134" y="2203941"/>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𝛾</m:t>
                        </m:r>
                      </m:oMath>
                    </m:oMathPara>
                  </a14:m>
                  <a:endParaRPr lang="en-US" dirty="0">
                    <a:solidFill>
                      <a:srgbClr val="FF0000"/>
                    </a:solidFill>
                  </a:endParaRPr>
                </a:p>
              </p:txBody>
            </p:sp>
          </mc:Choice>
          <mc:Fallback xmlns="">
            <p:sp>
              <p:nvSpPr>
                <p:cNvPr id="32" name="TextBox 31">
                  <a:extLst>
                    <a:ext uri="{FF2B5EF4-FFF2-40B4-BE49-F238E27FC236}">
                      <a16:creationId xmlns:a16="http://schemas.microsoft.com/office/drawing/2014/main" id="{54C1D59C-151B-DDA5-F968-A40280F854A4}"/>
                    </a:ext>
                  </a:extLst>
                </p:cNvPr>
                <p:cNvSpPr txBox="1">
                  <a:spLocks noRot="1" noChangeAspect="1" noMove="1" noResize="1" noEditPoints="1" noAdjustHandles="1" noChangeArrowheads="1" noChangeShapeType="1" noTextEdit="1"/>
                </p:cNvSpPr>
                <p:nvPr/>
              </p:nvSpPr>
              <p:spPr>
                <a:xfrm>
                  <a:off x="2262134" y="2203941"/>
                  <a:ext cx="176266" cy="276999"/>
                </a:xfrm>
                <a:prstGeom prst="rect">
                  <a:avLst/>
                </a:prstGeom>
                <a:blipFill>
                  <a:blip r:embed="rId15"/>
                  <a:stretch>
                    <a:fillRect l="-35714" r="-35714" b="-304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CB7C414B-B47A-0234-E802-35333513F2A2}"/>
                    </a:ext>
                  </a:extLst>
                </p:cNvPr>
                <p:cNvSpPr txBox="1"/>
                <p:nvPr/>
              </p:nvSpPr>
              <p:spPr>
                <a:xfrm>
                  <a:off x="2261041"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𝑔</m:t>
                        </m:r>
                      </m:oMath>
                    </m:oMathPara>
                  </a14:m>
                  <a:endParaRPr lang="en-US" dirty="0">
                    <a:solidFill>
                      <a:srgbClr val="FF0000"/>
                    </a:solidFill>
                  </a:endParaRPr>
                </a:p>
              </p:txBody>
            </p:sp>
          </mc:Choice>
          <mc:Fallback xmlns="">
            <p:sp>
              <p:nvSpPr>
                <p:cNvPr id="33" name="TextBox 32">
                  <a:extLst>
                    <a:ext uri="{FF2B5EF4-FFF2-40B4-BE49-F238E27FC236}">
                      <a16:creationId xmlns:a16="http://schemas.microsoft.com/office/drawing/2014/main" id="{CB7C414B-B47A-0234-E802-35333513F2A2}"/>
                    </a:ext>
                  </a:extLst>
                </p:cNvPr>
                <p:cNvSpPr txBox="1">
                  <a:spLocks noRot="1" noChangeAspect="1" noMove="1" noResize="1" noEditPoints="1" noAdjustHandles="1" noChangeArrowheads="1" noChangeShapeType="1" noTextEdit="1"/>
                </p:cNvSpPr>
                <p:nvPr/>
              </p:nvSpPr>
              <p:spPr>
                <a:xfrm>
                  <a:off x="2261041" y="1943772"/>
                  <a:ext cx="176266" cy="276999"/>
                </a:xfrm>
                <a:prstGeom prst="rect">
                  <a:avLst/>
                </a:prstGeom>
                <a:blipFill>
                  <a:blip r:embed="rId16"/>
                  <a:stretch>
                    <a:fillRect l="-42857" r="-42857" b="-318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6D1915D0-50E0-10A6-09BF-03BFFB2B9BF1}"/>
                    </a:ext>
                  </a:extLst>
                </p:cNvPr>
                <p:cNvSpPr txBox="1"/>
                <p:nvPr/>
              </p:nvSpPr>
              <p:spPr>
                <a:xfrm>
                  <a:off x="5722578" y="2224537"/>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𝑍</m:t>
                        </m:r>
                      </m:oMath>
                    </m:oMathPara>
                  </a14:m>
                  <a:endParaRPr lang="en-US" dirty="0">
                    <a:solidFill>
                      <a:srgbClr val="FF0000"/>
                    </a:solidFill>
                  </a:endParaRPr>
                </a:p>
              </p:txBody>
            </p:sp>
          </mc:Choice>
          <mc:Fallback xmlns="">
            <p:sp>
              <p:nvSpPr>
                <p:cNvPr id="34" name="TextBox 33">
                  <a:extLst>
                    <a:ext uri="{FF2B5EF4-FFF2-40B4-BE49-F238E27FC236}">
                      <a16:creationId xmlns:a16="http://schemas.microsoft.com/office/drawing/2014/main" id="{6D1915D0-50E0-10A6-09BF-03BFFB2B9BF1}"/>
                    </a:ext>
                  </a:extLst>
                </p:cNvPr>
                <p:cNvSpPr txBox="1">
                  <a:spLocks noRot="1" noChangeAspect="1" noMove="1" noResize="1" noEditPoints="1" noAdjustHandles="1" noChangeArrowheads="1" noChangeShapeType="1" noTextEdit="1"/>
                </p:cNvSpPr>
                <p:nvPr/>
              </p:nvSpPr>
              <p:spPr>
                <a:xfrm>
                  <a:off x="5722578" y="2224537"/>
                  <a:ext cx="176266" cy="276999"/>
                </a:xfrm>
                <a:prstGeom prst="rect">
                  <a:avLst/>
                </a:prstGeom>
                <a:blipFill>
                  <a:blip r:embed="rId17"/>
                  <a:stretch>
                    <a:fillRect l="-33333" r="-26667"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A3ACCCC3-83DC-BABA-7075-5DA6FB816B49}"/>
                    </a:ext>
                  </a:extLst>
                </p:cNvPr>
                <p:cNvSpPr txBox="1"/>
                <p:nvPr/>
              </p:nvSpPr>
              <p:spPr>
                <a:xfrm>
                  <a:off x="5486400" y="2237601"/>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𝑊</m:t>
                        </m:r>
                      </m:oMath>
                    </m:oMathPara>
                  </a14:m>
                  <a:endParaRPr lang="en-US" dirty="0">
                    <a:solidFill>
                      <a:srgbClr val="FF0000"/>
                    </a:solidFill>
                  </a:endParaRPr>
                </a:p>
              </p:txBody>
            </p:sp>
          </mc:Choice>
          <mc:Fallback xmlns="">
            <p:sp>
              <p:nvSpPr>
                <p:cNvPr id="35" name="TextBox 34">
                  <a:extLst>
                    <a:ext uri="{FF2B5EF4-FFF2-40B4-BE49-F238E27FC236}">
                      <a16:creationId xmlns:a16="http://schemas.microsoft.com/office/drawing/2014/main" id="{A3ACCCC3-83DC-BABA-7075-5DA6FB816B49}"/>
                    </a:ext>
                  </a:extLst>
                </p:cNvPr>
                <p:cNvSpPr txBox="1">
                  <a:spLocks noRot="1" noChangeAspect="1" noMove="1" noResize="1" noEditPoints="1" noAdjustHandles="1" noChangeArrowheads="1" noChangeShapeType="1" noTextEdit="1"/>
                </p:cNvSpPr>
                <p:nvPr/>
              </p:nvSpPr>
              <p:spPr>
                <a:xfrm>
                  <a:off x="5486400" y="2237601"/>
                  <a:ext cx="176266" cy="276999"/>
                </a:xfrm>
                <a:prstGeom prst="rect">
                  <a:avLst/>
                </a:prstGeom>
                <a:blipFill>
                  <a:blip r:embed="rId18"/>
                  <a:stretch>
                    <a:fillRect l="-50000" r="-71429" b="-86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03778C26-030D-D899-C6D0-534D235FC1C7}"/>
                    </a:ext>
                  </a:extLst>
                </p:cNvPr>
                <p:cNvSpPr txBox="1"/>
                <p:nvPr/>
              </p:nvSpPr>
              <p:spPr>
                <a:xfrm>
                  <a:off x="2512528" y="4501287"/>
                  <a:ext cx="176266" cy="29931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ea typeface="Cambria Math" panose="02040503050406030204" pitchFamily="18" charset="0"/>
                              </a:rPr>
                              <m:t>𝜈</m:t>
                            </m:r>
                          </m:e>
                          <m:sub>
                            <m:r>
                              <a:rPr lang="en-US" b="0" i="1" smtClean="0">
                                <a:solidFill>
                                  <a:srgbClr val="FF0000"/>
                                </a:solidFill>
                                <a:latin typeface="Cambria Math" panose="02040503050406030204" pitchFamily="18" charset="0"/>
                                <a:ea typeface="Cambria Math" panose="02040503050406030204" pitchFamily="18" charset="0"/>
                              </a:rPr>
                              <m:t>𝜇</m:t>
                            </m:r>
                          </m:sub>
                        </m:sSub>
                      </m:oMath>
                    </m:oMathPara>
                  </a14:m>
                  <a:endParaRPr lang="en-US" dirty="0">
                    <a:solidFill>
                      <a:srgbClr val="FF0000"/>
                    </a:solidFill>
                  </a:endParaRPr>
                </a:p>
              </p:txBody>
            </p:sp>
          </mc:Choice>
          <mc:Fallback xmlns="">
            <p:sp>
              <p:nvSpPr>
                <p:cNvPr id="36" name="TextBox 35">
                  <a:extLst>
                    <a:ext uri="{FF2B5EF4-FFF2-40B4-BE49-F238E27FC236}">
                      <a16:creationId xmlns:a16="http://schemas.microsoft.com/office/drawing/2014/main" id="{03778C26-030D-D899-C6D0-534D235FC1C7}"/>
                    </a:ext>
                  </a:extLst>
                </p:cNvPr>
                <p:cNvSpPr txBox="1">
                  <a:spLocks noRot="1" noChangeAspect="1" noMove="1" noResize="1" noEditPoints="1" noAdjustHandles="1" noChangeArrowheads="1" noChangeShapeType="1" noTextEdit="1"/>
                </p:cNvSpPr>
                <p:nvPr/>
              </p:nvSpPr>
              <p:spPr>
                <a:xfrm>
                  <a:off x="2512528" y="4501287"/>
                  <a:ext cx="176266" cy="299313"/>
                </a:xfrm>
                <a:prstGeom prst="rect">
                  <a:avLst/>
                </a:prstGeom>
                <a:blipFill>
                  <a:blip r:embed="rId19"/>
                  <a:stretch>
                    <a:fillRect l="-33333" r="-46667"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C2BBE9E1-8AA3-A825-49C3-4071724C30E1}"/>
                    </a:ext>
                  </a:extLst>
                </p:cNvPr>
                <p:cNvSpPr txBox="1"/>
                <p:nvPr/>
              </p:nvSpPr>
              <p:spPr>
                <a:xfrm>
                  <a:off x="2795534" y="4501287"/>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ea typeface="Cambria Math" panose="02040503050406030204" pitchFamily="18" charset="0"/>
                              </a:rPr>
                              <m:t>𝜈</m:t>
                            </m:r>
                          </m:e>
                          <m:sub>
                            <m:r>
                              <a:rPr lang="en-US" b="0" i="1" smtClean="0">
                                <a:solidFill>
                                  <a:srgbClr val="FF0000"/>
                                </a:solidFill>
                                <a:latin typeface="Cambria Math" panose="02040503050406030204" pitchFamily="18" charset="0"/>
                                <a:ea typeface="Cambria Math" panose="02040503050406030204" pitchFamily="18" charset="0"/>
                              </a:rPr>
                              <m:t>𝜏</m:t>
                            </m:r>
                          </m:sub>
                        </m:sSub>
                      </m:oMath>
                    </m:oMathPara>
                  </a14:m>
                  <a:endParaRPr lang="en-US" dirty="0">
                    <a:solidFill>
                      <a:srgbClr val="FF0000"/>
                    </a:solidFill>
                  </a:endParaRPr>
                </a:p>
              </p:txBody>
            </p:sp>
          </mc:Choice>
          <mc:Fallback xmlns="">
            <p:sp>
              <p:nvSpPr>
                <p:cNvPr id="39" name="TextBox 38">
                  <a:extLst>
                    <a:ext uri="{FF2B5EF4-FFF2-40B4-BE49-F238E27FC236}">
                      <a16:creationId xmlns:a16="http://schemas.microsoft.com/office/drawing/2014/main" id="{C2BBE9E1-8AA3-A825-49C3-4071724C30E1}"/>
                    </a:ext>
                  </a:extLst>
                </p:cNvPr>
                <p:cNvSpPr txBox="1">
                  <a:spLocks noRot="1" noChangeAspect="1" noMove="1" noResize="1" noEditPoints="1" noAdjustHandles="1" noChangeArrowheads="1" noChangeShapeType="1" noTextEdit="1"/>
                </p:cNvSpPr>
                <p:nvPr/>
              </p:nvSpPr>
              <p:spPr>
                <a:xfrm>
                  <a:off x="2795534" y="4501287"/>
                  <a:ext cx="176266" cy="276999"/>
                </a:xfrm>
                <a:prstGeom prst="rect">
                  <a:avLst/>
                </a:prstGeom>
                <a:blipFill>
                  <a:blip r:embed="rId20"/>
                  <a:stretch>
                    <a:fillRect l="-33333" r="-26667"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B80C0173-6776-7FF7-0938-925563513A92}"/>
                    </a:ext>
                  </a:extLst>
                </p:cNvPr>
                <p:cNvSpPr txBox="1"/>
                <p:nvPr/>
              </p:nvSpPr>
              <p:spPr>
                <a:xfrm>
                  <a:off x="2243459" y="4501287"/>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ea typeface="Cambria Math" panose="02040503050406030204" pitchFamily="18" charset="0"/>
                              </a:rPr>
                              <m:t>𝜈</m:t>
                            </m:r>
                          </m:e>
                          <m:sub>
                            <m:r>
                              <a:rPr lang="en-US" b="0" i="1" smtClean="0">
                                <a:solidFill>
                                  <a:srgbClr val="FF0000"/>
                                </a:solidFill>
                                <a:latin typeface="Cambria Math" panose="02040503050406030204" pitchFamily="18" charset="0"/>
                                <a:ea typeface="Cambria Math" panose="02040503050406030204" pitchFamily="18" charset="0"/>
                              </a:rPr>
                              <m:t>𝑒</m:t>
                            </m:r>
                          </m:sub>
                        </m:sSub>
                      </m:oMath>
                    </m:oMathPara>
                  </a14:m>
                  <a:endParaRPr lang="en-US" dirty="0">
                    <a:solidFill>
                      <a:srgbClr val="FF0000"/>
                    </a:solidFill>
                  </a:endParaRPr>
                </a:p>
              </p:txBody>
            </p:sp>
          </mc:Choice>
          <mc:Fallback xmlns="">
            <p:sp>
              <p:nvSpPr>
                <p:cNvPr id="40" name="TextBox 39">
                  <a:extLst>
                    <a:ext uri="{FF2B5EF4-FFF2-40B4-BE49-F238E27FC236}">
                      <a16:creationId xmlns:a16="http://schemas.microsoft.com/office/drawing/2014/main" id="{B80C0173-6776-7FF7-0938-925563513A92}"/>
                    </a:ext>
                  </a:extLst>
                </p:cNvPr>
                <p:cNvSpPr txBox="1">
                  <a:spLocks noRot="1" noChangeAspect="1" noMove="1" noResize="1" noEditPoints="1" noAdjustHandles="1" noChangeArrowheads="1" noChangeShapeType="1" noTextEdit="1"/>
                </p:cNvSpPr>
                <p:nvPr/>
              </p:nvSpPr>
              <p:spPr>
                <a:xfrm>
                  <a:off x="2243459" y="4501287"/>
                  <a:ext cx="176266" cy="276999"/>
                </a:xfrm>
                <a:prstGeom prst="rect">
                  <a:avLst/>
                </a:prstGeom>
                <a:blipFill>
                  <a:blip r:embed="rId21"/>
                  <a:stretch>
                    <a:fillRect l="-33333" r="-33333"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310C2B31-4138-FC89-3B6D-872DFC37457B}"/>
                    </a:ext>
                  </a:extLst>
                </p:cNvPr>
                <p:cNvSpPr txBox="1"/>
                <p:nvPr/>
              </p:nvSpPr>
              <p:spPr>
                <a:xfrm>
                  <a:off x="2022106" y="1943772"/>
                  <a:ext cx="25808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m:t>
                        </m:r>
                      </m:oMath>
                    </m:oMathPara>
                  </a14:m>
                  <a:endParaRPr lang="en-US" dirty="0">
                    <a:solidFill>
                      <a:srgbClr val="FF0000"/>
                    </a:solidFill>
                  </a:endParaRPr>
                </a:p>
              </p:txBody>
            </p:sp>
          </mc:Choice>
          <mc:Fallback xmlns="">
            <p:sp>
              <p:nvSpPr>
                <p:cNvPr id="41" name="TextBox 40">
                  <a:extLst>
                    <a:ext uri="{FF2B5EF4-FFF2-40B4-BE49-F238E27FC236}">
                      <a16:creationId xmlns:a16="http://schemas.microsoft.com/office/drawing/2014/main" id="{310C2B31-4138-FC89-3B6D-872DFC37457B}"/>
                    </a:ext>
                  </a:extLst>
                </p:cNvPr>
                <p:cNvSpPr txBox="1">
                  <a:spLocks noRot="1" noChangeAspect="1" noMove="1" noResize="1" noEditPoints="1" noAdjustHandles="1" noChangeArrowheads="1" noChangeShapeType="1" noTextEdit="1"/>
                </p:cNvSpPr>
                <p:nvPr/>
              </p:nvSpPr>
              <p:spPr>
                <a:xfrm>
                  <a:off x="2022106" y="1943772"/>
                  <a:ext cx="258083" cy="276999"/>
                </a:xfrm>
                <a:prstGeom prst="rect">
                  <a:avLst/>
                </a:prstGeom>
                <a:blipFill>
                  <a:blip r:embed="rId22"/>
                  <a:stretch>
                    <a:fillRect l="-14286" r="-9524"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B6760860-78F1-29F7-CD77-C0B1A0C8FF1E}"/>
                    </a:ext>
                  </a:extLst>
                </p:cNvPr>
                <p:cNvSpPr txBox="1"/>
                <p:nvPr/>
              </p:nvSpPr>
              <p:spPr>
                <a:xfrm>
                  <a:off x="2022106" y="2222809"/>
                  <a:ext cx="258083"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m:t>
                        </m:r>
                      </m:oMath>
                    </m:oMathPara>
                  </a14:m>
                  <a:endParaRPr lang="en-US" dirty="0">
                    <a:solidFill>
                      <a:srgbClr val="FF0000"/>
                    </a:solidFill>
                  </a:endParaRPr>
                </a:p>
              </p:txBody>
            </p:sp>
          </mc:Choice>
          <mc:Fallback xmlns="">
            <p:sp>
              <p:nvSpPr>
                <p:cNvPr id="42" name="TextBox 41">
                  <a:extLst>
                    <a:ext uri="{FF2B5EF4-FFF2-40B4-BE49-F238E27FC236}">
                      <a16:creationId xmlns:a16="http://schemas.microsoft.com/office/drawing/2014/main" id="{B6760860-78F1-29F7-CD77-C0B1A0C8FF1E}"/>
                    </a:ext>
                  </a:extLst>
                </p:cNvPr>
                <p:cNvSpPr txBox="1">
                  <a:spLocks noRot="1" noChangeAspect="1" noMove="1" noResize="1" noEditPoints="1" noAdjustHandles="1" noChangeArrowheads="1" noChangeShapeType="1" noTextEdit="1"/>
                </p:cNvSpPr>
                <p:nvPr/>
              </p:nvSpPr>
              <p:spPr>
                <a:xfrm>
                  <a:off x="2022106" y="2222809"/>
                  <a:ext cx="258083" cy="276999"/>
                </a:xfrm>
                <a:prstGeom prst="rect">
                  <a:avLst/>
                </a:prstGeom>
                <a:blipFill>
                  <a:blip r:embed="rId22"/>
                  <a:stretch>
                    <a:fillRect l="-14286" r="-9524"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DAD8CF09-2B02-5A8E-3E4C-FAF0183C69EA}"/>
                    </a:ext>
                  </a:extLst>
                </p:cNvPr>
                <p:cNvSpPr txBox="1"/>
                <p:nvPr/>
              </p:nvSpPr>
              <p:spPr>
                <a:xfrm rot="19167046">
                  <a:off x="1890301" y="4692451"/>
                  <a:ext cx="520568"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m:t>
                        </m:r>
                      </m:oMath>
                    </m:oMathPara>
                  </a14:m>
                  <a:endParaRPr lang="en-US" dirty="0">
                    <a:solidFill>
                      <a:srgbClr val="FF0000"/>
                    </a:solidFill>
                  </a:endParaRPr>
                </a:p>
              </p:txBody>
            </p:sp>
          </mc:Choice>
          <mc:Fallback xmlns="">
            <p:sp>
              <p:nvSpPr>
                <p:cNvPr id="43" name="TextBox 42">
                  <a:extLst>
                    <a:ext uri="{FF2B5EF4-FFF2-40B4-BE49-F238E27FC236}">
                      <a16:creationId xmlns:a16="http://schemas.microsoft.com/office/drawing/2014/main" id="{DAD8CF09-2B02-5A8E-3E4C-FAF0183C69EA}"/>
                    </a:ext>
                  </a:extLst>
                </p:cNvPr>
                <p:cNvSpPr txBox="1">
                  <a:spLocks noRot="1" noChangeAspect="1" noMove="1" noResize="1" noEditPoints="1" noAdjustHandles="1" noChangeArrowheads="1" noChangeShapeType="1" noTextEdit="1"/>
                </p:cNvSpPr>
                <p:nvPr/>
              </p:nvSpPr>
              <p:spPr>
                <a:xfrm rot="19167046">
                  <a:off x="1890301" y="4692451"/>
                  <a:ext cx="520568" cy="276999"/>
                </a:xfrm>
                <a:prstGeom prst="rect">
                  <a:avLst/>
                </a:prstGeom>
                <a:blipFill>
                  <a:blip r:embed="rId2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8F1EDB38-F19E-FB96-D7F0-1075C085F4F0}"/>
                    </a:ext>
                  </a:extLst>
                </p:cNvPr>
                <p:cNvSpPr txBox="1"/>
                <p:nvPr/>
              </p:nvSpPr>
              <p:spPr>
                <a:xfrm>
                  <a:off x="4495800"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00FF"/>
                            </a:solidFill>
                            <a:latin typeface="Cambria Math" panose="02040503050406030204" pitchFamily="18" charset="0"/>
                          </a:rPr>
                          <m:t>𝑝</m:t>
                        </m:r>
                      </m:oMath>
                    </m:oMathPara>
                  </a14:m>
                  <a:endParaRPr lang="en-US" dirty="0">
                    <a:solidFill>
                      <a:srgbClr val="0000FF"/>
                    </a:solidFill>
                  </a:endParaRPr>
                </a:p>
              </p:txBody>
            </p:sp>
          </mc:Choice>
          <mc:Fallback xmlns="">
            <p:sp>
              <p:nvSpPr>
                <p:cNvPr id="44" name="TextBox 43">
                  <a:extLst>
                    <a:ext uri="{FF2B5EF4-FFF2-40B4-BE49-F238E27FC236}">
                      <a16:creationId xmlns:a16="http://schemas.microsoft.com/office/drawing/2014/main" id="{8F1EDB38-F19E-FB96-D7F0-1075C085F4F0}"/>
                    </a:ext>
                  </a:extLst>
                </p:cNvPr>
                <p:cNvSpPr txBox="1">
                  <a:spLocks noRot="1" noChangeAspect="1" noMove="1" noResize="1" noEditPoints="1" noAdjustHandles="1" noChangeArrowheads="1" noChangeShapeType="1" noTextEdit="1"/>
                </p:cNvSpPr>
                <p:nvPr/>
              </p:nvSpPr>
              <p:spPr>
                <a:xfrm>
                  <a:off x="4495800" y="1943772"/>
                  <a:ext cx="176266" cy="276999"/>
                </a:xfrm>
                <a:prstGeom prst="rect">
                  <a:avLst/>
                </a:prstGeom>
                <a:blipFill>
                  <a:blip r:embed="rId24"/>
                  <a:stretch>
                    <a:fillRect l="-42857" r="-35714" b="-318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80A9C86D-B8F4-7D2C-61D7-FE5BA1540A14}"/>
                    </a:ext>
                  </a:extLst>
                </p:cNvPr>
                <p:cNvSpPr txBox="1"/>
                <p:nvPr/>
              </p:nvSpPr>
              <p:spPr>
                <a:xfrm>
                  <a:off x="46448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00FF"/>
                            </a:solidFill>
                            <a:latin typeface="Cambria Math" panose="02040503050406030204" pitchFamily="18" charset="0"/>
                          </a:rPr>
                          <m:t>𝑛</m:t>
                        </m:r>
                      </m:oMath>
                    </m:oMathPara>
                  </a14:m>
                  <a:endParaRPr lang="en-US" dirty="0">
                    <a:solidFill>
                      <a:srgbClr val="0000FF"/>
                    </a:solidFill>
                  </a:endParaRPr>
                </a:p>
              </p:txBody>
            </p:sp>
          </mc:Choice>
          <mc:Fallback xmlns="">
            <p:sp>
              <p:nvSpPr>
                <p:cNvPr id="45" name="TextBox 44">
                  <a:extLst>
                    <a:ext uri="{FF2B5EF4-FFF2-40B4-BE49-F238E27FC236}">
                      <a16:creationId xmlns:a16="http://schemas.microsoft.com/office/drawing/2014/main" id="{80A9C86D-B8F4-7D2C-61D7-FE5BA1540A14}"/>
                    </a:ext>
                  </a:extLst>
                </p:cNvPr>
                <p:cNvSpPr txBox="1">
                  <a:spLocks noRot="1" noChangeAspect="1" noMove="1" noResize="1" noEditPoints="1" noAdjustHandles="1" noChangeArrowheads="1" noChangeShapeType="1" noTextEdit="1"/>
                </p:cNvSpPr>
                <p:nvPr/>
              </p:nvSpPr>
              <p:spPr>
                <a:xfrm>
                  <a:off x="4644834" y="1943772"/>
                  <a:ext cx="176266" cy="276999"/>
                </a:xfrm>
                <a:prstGeom prst="rect">
                  <a:avLst/>
                </a:prstGeom>
                <a:blipFill>
                  <a:blip r:embed="rId25"/>
                  <a:stretch>
                    <a:fillRect l="-20000" r="-20000" b="-4545"/>
                  </a:stretch>
                </a:blipFill>
              </p:spPr>
              <p:txBody>
                <a:bodyPr/>
                <a:lstStyle/>
                <a:p>
                  <a:r>
                    <a:rPr lang="en-US">
                      <a:noFill/>
                    </a:rPr>
                    <a:t> </a:t>
                  </a:r>
                </a:p>
              </p:txBody>
            </p:sp>
          </mc:Fallback>
        </mc:AlternateContent>
      </p:grpSp>
      <p:pic>
        <p:nvPicPr>
          <p:cNvPr id="4" name="Picture 3">
            <a:extLst>
              <a:ext uri="{FF2B5EF4-FFF2-40B4-BE49-F238E27FC236}">
                <a16:creationId xmlns:a16="http://schemas.microsoft.com/office/drawing/2014/main" id="{2B359C75-629C-9EBF-73C4-0D5CF7BB3209}"/>
              </a:ext>
            </a:extLst>
          </p:cNvPr>
          <p:cNvPicPr>
            <a:picLocks noChangeAspect="1"/>
          </p:cNvPicPr>
          <p:nvPr/>
        </p:nvPicPr>
        <p:blipFill>
          <a:blip r:embed="rId26"/>
          <a:stretch>
            <a:fillRect/>
          </a:stretch>
        </p:blipFill>
        <p:spPr>
          <a:xfrm>
            <a:off x="8458811" y="3447792"/>
            <a:ext cx="888111" cy="1353312"/>
          </a:xfrm>
          <a:prstGeom prst="rect">
            <a:avLst/>
          </a:prstGeom>
        </p:spPr>
      </p:pic>
    </p:spTree>
    <p:extLst>
      <p:ext uri="{BB962C8B-B14F-4D97-AF65-F5344CB8AC3E}">
        <p14:creationId xmlns:p14="http://schemas.microsoft.com/office/powerpoint/2010/main" val="3920942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dissolve">
                                      <p:cBhvr>
                                        <p:cTn id="15" dur="500"/>
                                        <p:tgtEl>
                                          <p:spTgt spid="17"/>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dissolve">
                                      <p:cBhvr>
                                        <p:cTn id="18" dur="1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dissolv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dissolve">
                                      <p:cBhvr>
                                        <p:cTn id="28" dur="1000"/>
                                        <p:tgtEl>
                                          <p:spTgt spid="46"/>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dissolve">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dissolve">
                                      <p:cBhvr>
                                        <p:cTn id="38" dur="5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dissolve">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nodeType="click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dissolve">
                                      <p:cBhvr>
                                        <p:cTn id="48" dur="500"/>
                                        <p:tgtEl>
                                          <p:spTgt spid="37"/>
                                        </p:tgtEl>
                                      </p:cBhvr>
                                    </p:animEffect>
                                  </p:childTnLst>
                                </p:cTn>
                              </p:par>
                            </p:childTnLst>
                          </p:cTn>
                        </p:par>
                      </p:childTnLst>
                    </p:cTn>
                  </p:par>
                  <p:par>
                    <p:cTn id="49" fill="hold">
                      <p:stCondLst>
                        <p:cond delay="indefinite"/>
                      </p:stCondLst>
                      <p:childTnLst>
                        <p:par>
                          <p:cTn id="50" fill="hold">
                            <p:stCondLst>
                              <p:cond delay="0"/>
                            </p:stCondLst>
                            <p:childTnLst>
                              <p:par>
                                <p:cTn id="51" presetID="9" presetClass="entr" presetSubtype="0" fill="hold" nodeType="clickEffect">
                                  <p:stCondLst>
                                    <p:cond delay="0"/>
                                  </p:stCondLst>
                                  <p:childTnLst>
                                    <p:set>
                                      <p:cBhvr>
                                        <p:cTn id="52" dur="1" fill="hold">
                                          <p:stCondLst>
                                            <p:cond delay="0"/>
                                          </p:stCondLst>
                                        </p:cTn>
                                        <p:tgtEl>
                                          <p:spTgt spid="4"/>
                                        </p:tgtEl>
                                        <p:attrNameLst>
                                          <p:attrName>style.visibility</p:attrName>
                                        </p:attrNameLst>
                                      </p:cBhvr>
                                      <p:to>
                                        <p:strVal val="visible"/>
                                      </p:to>
                                    </p:set>
                                    <p:animEffect transition="in" filter="dissolve">
                                      <p:cBhvr>
                                        <p:cTn id="53" dur="500"/>
                                        <p:tgtEl>
                                          <p:spTgt spid="4"/>
                                        </p:tgtEl>
                                      </p:cBhvr>
                                    </p:animEffect>
                                  </p:childTnLst>
                                </p:cTn>
                              </p:par>
                            </p:childTnLst>
                          </p:cTn>
                        </p:par>
                      </p:childTnLst>
                    </p:cTn>
                  </p:par>
                  <p:par>
                    <p:cTn id="54" fill="hold">
                      <p:stCondLst>
                        <p:cond delay="indefinite"/>
                      </p:stCondLst>
                      <p:childTnLst>
                        <p:par>
                          <p:cTn id="55" fill="hold">
                            <p:stCondLst>
                              <p:cond delay="0"/>
                            </p:stCondLst>
                            <p:childTnLst>
                              <p:par>
                                <p:cTn id="56" presetID="9" presetClass="entr" presetSubtype="0" fill="hold" nodeType="clickEffect">
                                  <p:stCondLst>
                                    <p:cond delay="0"/>
                                  </p:stCondLst>
                                  <p:childTnLst>
                                    <p:set>
                                      <p:cBhvr>
                                        <p:cTn id="57" dur="1" fill="hold">
                                          <p:stCondLst>
                                            <p:cond delay="0"/>
                                          </p:stCondLst>
                                        </p:cTn>
                                        <p:tgtEl>
                                          <p:spTgt spid="38"/>
                                        </p:tgtEl>
                                        <p:attrNameLst>
                                          <p:attrName>style.visibility</p:attrName>
                                        </p:attrNameLst>
                                      </p:cBhvr>
                                      <p:to>
                                        <p:strVal val="visible"/>
                                      </p:to>
                                    </p:set>
                                    <p:animEffect transition="in" filter="dissolve">
                                      <p:cBhvr>
                                        <p:cTn id="5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7" grpId="0"/>
      <p:bldP spid="19" grpId="0"/>
      <p:bldP spid="20" grpId="0"/>
      <p:bldP spid="21"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1524000" y="228986"/>
            <a:ext cx="9144000" cy="441325"/>
          </a:xfrm>
        </p:spPr>
        <p:txBody>
          <a:bodyPr/>
          <a:lstStyle/>
          <a:p>
            <a:r>
              <a:rPr lang="en-US" dirty="0">
                <a:solidFill>
                  <a:schemeClr val="bg1"/>
                </a:solidFill>
                <a:latin typeface="Arial" charset="0"/>
              </a:rPr>
              <a:t>THE DARK MATTER LANDSCAPE</a:t>
            </a:r>
          </a:p>
        </p:txBody>
      </p:sp>
      <p:grpSp>
        <p:nvGrpSpPr>
          <p:cNvPr id="13" name="Group 12">
            <a:extLst>
              <a:ext uri="{FF2B5EF4-FFF2-40B4-BE49-F238E27FC236}">
                <a16:creationId xmlns:a16="http://schemas.microsoft.com/office/drawing/2014/main" id="{5F4E6C81-E638-4942-BF5C-7C1F1B1E5787}"/>
              </a:ext>
            </a:extLst>
          </p:cNvPr>
          <p:cNvGrpSpPr/>
          <p:nvPr/>
        </p:nvGrpSpPr>
        <p:grpSpPr>
          <a:xfrm>
            <a:off x="2514600" y="833736"/>
            <a:ext cx="6629400" cy="5871865"/>
            <a:chOff x="990600" y="833735"/>
            <a:chExt cx="6629400" cy="5871865"/>
          </a:xfrm>
        </p:grpSpPr>
        <p:sp>
          <p:nvSpPr>
            <p:cNvPr id="15" name="TextBox 14"/>
            <p:cNvSpPr txBox="1"/>
            <p:nvPr/>
          </p:nvSpPr>
          <p:spPr>
            <a:xfrm>
              <a:off x="4261607" y="833735"/>
              <a:ext cx="919993" cy="461665"/>
            </a:xfrm>
            <a:prstGeom prst="rect">
              <a:avLst/>
            </a:prstGeom>
            <a:noFill/>
          </p:spPr>
          <p:txBody>
            <a:bodyPr wrap="none" rtlCol="0">
              <a:spAutoFit/>
            </a:bodyPr>
            <a:lstStyle/>
            <a:p>
              <a:r>
                <a:rPr lang="en-US" sz="2400" dirty="0">
                  <a:solidFill>
                    <a:schemeClr val="bg1"/>
                  </a:solidFill>
                </a:rPr>
                <a:t>Mass</a:t>
              </a:r>
            </a:p>
          </p:txBody>
        </p:sp>
        <p:sp>
          <p:nvSpPr>
            <p:cNvPr id="18" name="TextBox 17"/>
            <p:cNvSpPr txBox="1"/>
            <p:nvPr/>
          </p:nvSpPr>
          <p:spPr>
            <a:xfrm rot="16200000">
              <a:off x="-214217" y="3643217"/>
              <a:ext cx="2871299" cy="461665"/>
            </a:xfrm>
            <a:prstGeom prst="rect">
              <a:avLst/>
            </a:prstGeom>
            <a:noFill/>
          </p:spPr>
          <p:txBody>
            <a:bodyPr wrap="none" rtlCol="0">
              <a:spAutoFit/>
            </a:bodyPr>
            <a:lstStyle/>
            <a:p>
              <a:r>
                <a:rPr lang="en-US" sz="2400" dirty="0">
                  <a:solidFill>
                    <a:schemeClr val="bg1"/>
                  </a:solidFill>
                </a:rPr>
                <a:t>Interaction Strength</a:t>
              </a:r>
            </a:p>
          </p:txBody>
        </p:sp>
        <p:cxnSp>
          <p:nvCxnSpPr>
            <p:cNvPr id="3" name="Straight Arrow Connector 2"/>
            <p:cNvCxnSpPr>
              <a:cxnSpLocks/>
            </p:cNvCxnSpPr>
            <p:nvPr/>
          </p:nvCxnSpPr>
          <p:spPr>
            <a:xfrm flipV="1">
              <a:off x="1981200" y="1676400"/>
              <a:ext cx="5638800" cy="26016"/>
            </a:xfrm>
            <a:prstGeom prst="straightConnector1">
              <a:avLst/>
            </a:prstGeom>
            <a:ln w="3810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cxnSpLocks/>
            </p:cNvCxnSpPr>
            <p:nvPr/>
          </p:nvCxnSpPr>
          <p:spPr>
            <a:xfrm flipV="1">
              <a:off x="1980824" y="1692266"/>
              <a:ext cx="0" cy="5013334"/>
            </a:xfrm>
            <a:prstGeom prst="straightConnector1">
              <a:avLst/>
            </a:prstGeom>
            <a:ln w="38100" cmpd="sng">
              <a:solidFill>
                <a:schemeClr val="bg1"/>
              </a:solidFill>
              <a:headEnd type="arrow" w="med" len="med"/>
              <a:tailEnd type="none" w="med" len="med"/>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6351776" y="1295400"/>
              <a:ext cx="582424" cy="369332"/>
            </a:xfrm>
            <a:prstGeom prst="rect">
              <a:avLst/>
            </a:prstGeom>
            <a:noFill/>
          </p:spPr>
          <p:txBody>
            <a:bodyPr wrap="none" rtlCol="0">
              <a:spAutoFit/>
            </a:bodyPr>
            <a:lstStyle/>
            <a:p>
              <a:r>
                <a:rPr lang="en-US" dirty="0" err="1">
                  <a:solidFill>
                    <a:schemeClr val="bg1"/>
                  </a:solidFill>
                </a:rPr>
                <a:t>TeV</a:t>
              </a:r>
              <a:endParaRPr lang="en-US" dirty="0">
                <a:solidFill>
                  <a:schemeClr val="bg1"/>
                </a:solidFill>
              </a:endParaRPr>
            </a:p>
          </p:txBody>
        </p:sp>
        <p:sp>
          <p:nvSpPr>
            <p:cNvPr id="25" name="TextBox 24"/>
            <p:cNvSpPr txBox="1"/>
            <p:nvPr/>
          </p:nvSpPr>
          <p:spPr>
            <a:xfrm>
              <a:off x="2419896" y="1295400"/>
              <a:ext cx="659293" cy="369332"/>
            </a:xfrm>
            <a:prstGeom prst="rect">
              <a:avLst/>
            </a:prstGeom>
            <a:noFill/>
          </p:spPr>
          <p:txBody>
            <a:bodyPr wrap="none" rtlCol="0">
              <a:spAutoFit/>
            </a:bodyPr>
            <a:lstStyle/>
            <a:p>
              <a:r>
                <a:rPr lang="en-US" dirty="0">
                  <a:solidFill>
                    <a:schemeClr val="bg1"/>
                  </a:solidFill>
                </a:rPr>
                <a:t>MeV</a:t>
              </a:r>
            </a:p>
          </p:txBody>
        </p:sp>
        <p:sp>
          <p:nvSpPr>
            <p:cNvPr id="26" name="TextBox 25"/>
            <p:cNvSpPr txBox="1"/>
            <p:nvPr/>
          </p:nvSpPr>
          <p:spPr>
            <a:xfrm>
              <a:off x="4392205" y="1295400"/>
              <a:ext cx="646556" cy="369332"/>
            </a:xfrm>
            <a:prstGeom prst="rect">
              <a:avLst/>
            </a:prstGeom>
            <a:noFill/>
          </p:spPr>
          <p:txBody>
            <a:bodyPr wrap="none" rtlCol="0">
              <a:spAutoFit/>
            </a:bodyPr>
            <a:lstStyle/>
            <a:p>
              <a:r>
                <a:rPr lang="en-US" dirty="0" err="1">
                  <a:solidFill>
                    <a:schemeClr val="bg1"/>
                  </a:solidFill>
                </a:rPr>
                <a:t>GeV</a:t>
              </a:r>
              <a:endParaRPr lang="en-US" dirty="0">
                <a:solidFill>
                  <a:schemeClr val="bg1"/>
                </a:solidFill>
              </a:endParaRPr>
            </a:p>
          </p:txBody>
        </p:sp>
        <p:sp>
          <p:nvSpPr>
            <p:cNvPr id="27" name="TextBox 26"/>
            <p:cNvSpPr txBox="1"/>
            <p:nvPr/>
          </p:nvSpPr>
          <p:spPr>
            <a:xfrm>
              <a:off x="1540393" y="1981200"/>
              <a:ext cx="313044" cy="369332"/>
            </a:xfrm>
            <a:prstGeom prst="rect">
              <a:avLst/>
            </a:prstGeom>
            <a:noFill/>
          </p:spPr>
          <p:txBody>
            <a:bodyPr wrap="none" rtlCol="0">
              <a:spAutoFit/>
            </a:bodyPr>
            <a:lstStyle/>
            <a:p>
              <a:r>
                <a:rPr lang="en-US" dirty="0">
                  <a:solidFill>
                    <a:schemeClr val="bg1"/>
                  </a:solidFill>
                </a:rPr>
                <a:t>1</a:t>
              </a:r>
            </a:p>
          </p:txBody>
        </p:sp>
        <p:sp>
          <p:nvSpPr>
            <p:cNvPr id="28" name="TextBox 27"/>
            <p:cNvSpPr txBox="1"/>
            <p:nvPr/>
          </p:nvSpPr>
          <p:spPr>
            <a:xfrm>
              <a:off x="1407789" y="3657600"/>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-3</a:t>
              </a:r>
            </a:p>
          </p:txBody>
        </p:sp>
        <p:sp>
          <p:nvSpPr>
            <p:cNvPr id="29" name="TextBox 28"/>
            <p:cNvSpPr txBox="1"/>
            <p:nvPr/>
          </p:nvSpPr>
          <p:spPr>
            <a:xfrm>
              <a:off x="1407789" y="5390647"/>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-6</a:t>
              </a:r>
            </a:p>
          </p:txBody>
        </p:sp>
      </p:grpSp>
      <p:grpSp>
        <p:nvGrpSpPr>
          <p:cNvPr id="7" name="Group 6">
            <a:extLst>
              <a:ext uri="{FF2B5EF4-FFF2-40B4-BE49-F238E27FC236}">
                <a16:creationId xmlns:a16="http://schemas.microsoft.com/office/drawing/2014/main" id="{0F367235-3EB3-FB56-C14B-8152F74FE0D1}"/>
              </a:ext>
            </a:extLst>
          </p:cNvPr>
          <p:cNvGrpSpPr/>
          <p:nvPr/>
        </p:nvGrpSpPr>
        <p:grpSpPr>
          <a:xfrm>
            <a:off x="2235526" y="42560"/>
            <a:ext cx="7137075" cy="6586840"/>
            <a:chOff x="711525" y="42560"/>
            <a:chExt cx="7137075" cy="6586840"/>
          </a:xfrm>
        </p:grpSpPr>
        <p:sp>
          <p:nvSpPr>
            <p:cNvPr id="6" name="Rectangle 5">
              <a:extLst>
                <a:ext uri="{FF2B5EF4-FFF2-40B4-BE49-F238E27FC236}">
                  <a16:creationId xmlns:a16="http://schemas.microsoft.com/office/drawing/2014/main" id="{EDEB2FD5-52B5-A2B0-069B-A9F2C6C83BAC}"/>
                </a:ext>
              </a:extLst>
            </p:cNvPr>
            <p:cNvSpPr/>
            <p:nvPr/>
          </p:nvSpPr>
          <p:spPr>
            <a:xfrm>
              <a:off x="1981200" y="1692264"/>
              <a:ext cx="5867400" cy="4937136"/>
            </a:xfrm>
            <a:prstGeom prst="rect">
              <a:avLst/>
            </a:prstGeom>
            <a:gradFill flip="none" rotWithShape="1">
              <a:gsLst>
                <a:gs pos="52000">
                  <a:schemeClr val="tx1">
                    <a:lumMod val="0"/>
                  </a:schemeClr>
                </a:gs>
                <a:gs pos="83000">
                  <a:schemeClr val="bg1">
                    <a:lumMod val="34000"/>
                    <a:lumOff val="66000"/>
                  </a:schemeClr>
                </a:gs>
              </a:gsLst>
              <a:lin ang="135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pic>
          <p:nvPicPr>
            <p:cNvPr id="10" name="Picture 9">
              <a:extLst>
                <a:ext uri="{FF2B5EF4-FFF2-40B4-BE49-F238E27FC236}">
                  <a16:creationId xmlns:a16="http://schemas.microsoft.com/office/drawing/2014/main" id="{1DEBA128-577F-5348-A2F6-E767F9D39C4E}"/>
                </a:ext>
              </a:extLst>
            </p:cNvPr>
            <p:cNvPicPr>
              <a:picLocks noChangeAspect="1"/>
            </p:cNvPicPr>
            <p:nvPr/>
          </p:nvPicPr>
          <p:blipFill rotWithShape="1">
            <a:blip r:embed="rId3"/>
            <a:srcRect t="4414"/>
            <a:stretch/>
          </p:blipFill>
          <p:spPr>
            <a:xfrm>
              <a:off x="711525" y="42560"/>
              <a:ext cx="4851436" cy="4402466"/>
            </a:xfrm>
            <a:prstGeom prst="rect">
              <a:avLst/>
            </a:prstGeom>
          </p:spPr>
        </p:pic>
      </p:grpSp>
      <p:sp>
        <p:nvSpPr>
          <p:cNvPr id="17" name="TextBox 16">
            <a:extLst>
              <a:ext uri="{FF2B5EF4-FFF2-40B4-BE49-F238E27FC236}">
                <a16:creationId xmlns:a16="http://schemas.microsoft.com/office/drawing/2014/main" id="{AA09995B-3F52-3C4C-A3E5-CF7222EBEFED}"/>
              </a:ext>
            </a:extLst>
          </p:cNvPr>
          <p:cNvSpPr txBox="1"/>
          <p:nvPr/>
        </p:nvSpPr>
        <p:spPr>
          <a:xfrm rot="3089523">
            <a:off x="2471973" y="311105"/>
            <a:ext cx="779381" cy="461665"/>
          </a:xfrm>
          <a:prstGeom prst="rect">
            <a:avLst/>
          </a:prstGeom>
          <a:noFill/>
          <a:ln>
            <a:noFill/>
          </a:ln>
        </p:spPr>
        <p:txBody>
          <a:bodyPr wrap="none" rtlCol="0">
            <a:spAutoFit/>
          </a:bodyPr>
          <a:lstStyle/>
          <a:p>
            <a:pPr algn="ctr"/>
            <a:r>
              <a:rPr lang="en-US" sz="1200" dirty="0"/>
              <a:t> Particle</a:t>
            </a:r>
          </a:p>
          <a:p>
            <a:pPr algn="ctr"/>
            <a:r>
              <a:rPr lang="en-US" sz="1200" dirty="0"/>
              <a:t>Colliders</a:t>
            </a:r>
          </a:p>
        </p:txBody>
      </p:sp>
      <p:sp>
        <p:nvSpPr>
          <p:cNvPr id="19" name="TextBox 18"/>
          <p:cNvSpPr txBox="1"/>
          <p:nvPr/>
        </p:nvSpPr>
        <p:spPr>
          <a:xfrm>
            <a:off x="4103776" y="2303503"/>
            <a:ext cx="1339279" cy="646331"/>
          </a:xfrm>
          <a:prstGeom prst="rect">
            <a:avLst/>
          </a:prstGeom>
          <a:noFill/>
        </p:spPr>
        <p:txBody>
          <a:bodyPr wrap="none" rtlCol="0">
            <a:spAutoFit/>
          </a:bodyPr>
          <a:lstStyle/>
          <a:p>
            <a:pPr algn="ctr"/>
            <a:r>
              <a:rPr lang="en-US" dirty="0"/>
              <a:t>Already</a:t>
            </a:r>
          </a:p>
          <a:p>
            <a:pPr algn="ctr"/>
            <a:r>
              <a:rPr lang="en-US" dirty="0"/>
              <a:t>Discovered</a:t>
            </a:r>
          </a:p>
        </p:txBody>
      </p:sp>
      <p:sp>
        <p:nvSpPr>
          <p:cNvPr id="22" name="TextBox 21"/>
          <p:cNvSpPr txBox="1"/>
          <p:nvPr/>
        </p:nvSpPr>
        <p:spPr>
          <a:xfrm>
            <a:off x="6391645" y="4797155"/>
            <a:ext cx="1608134" cy="646331"/>
          </a:xfrm>
          <a:prstGeom prst="rect">
            <a:avLst/>
          </a:prstGeom>
          <a:noFill/>
        </p:spPr>
        <p:txBody>
          <a:bodyPr wrap="none" rtlCol="0">
            <a:spAutoFit/>
          </a:bodyPr>
          <a:lstStyle/>
          <a:p>
            <a:pPr algn="ctr"/>
            <a:r>
              <a:rPr lang="en-US" dirty="0">
                <a:solidFill>
                  <a:schemeClr val="bg1"/>
                </a:solidFill>
              </a:rPr>
              <a:t>Impossible to </a:t>
            </a:r>
          </a:p>
          <a:p>
            <a:pPr algn="ctr"/>
            <a:r>
              <a:rPr lang="en-US" dirty="0">
                <a:solidFill>
                  <a:schemeClr val="bg1"/>
                </a:solidFill>
              </a:rPr>
              <a:t>Discover</a:t>
            </a:r>
          </a:p>
        </p:txBody>
      </p:sp>
      <p:sp>
        <p:nvSpPr>
          <p:cNvPr id="31" name="TextBox 30">
            <a:extLst>
              <a:ext uri="{FF2B5EF4-FFF2-40B4-BE49-F238E27FC236}">
                <a16:creationId xmlns:a16="http://schemas.microsoft.com/office/drawing/2014/main" id="{FE738B09-448A-E241-AA72-04A4B7F5334F}"/>
              </a:ext>
            </a:extLst>
          </p:cNvPr>
          <p:cNvSpPr txBox="1"/>
          <p:nvPr/>
        </p:nvSpPr>
        <p:spPr>
          <a:xfrm>
            <a:off x="3930844" y="2965698"/>
            <a:ext cx="1685141" cy="646331"/>
          </a:xfrm>
          <a:prstGeom prst="rect">
            <a:avLst/>
          </a:prstGeom>
          <a:noFill/>
        </p:spPr>
        <p:txBody>
          <a:bodyPr wrap="none" rtlCol="0">
            <a:spAutoFit/>
          </a:bodyPr>
          <a:lstStyle/>
          <a:p>
            <a:pPr algn="ctr"/>
            <a:r>
              <a:rPr lang="en-US" dirty="0">
                <a:solidFill>
                  <a:srgbClr val="FF0000"/>
                </a:solidFill>
              </a:rPr>
              <a:t>Too Little to be</a:t>
            </a:r>
          </a:p>
          <a:p>
            <a:pPr algn="ctr"/>
            <a:r>
              <a:rPr lang="en-US" dirty="0">
                <a:solidFill>
                  <a:srgbClr val="FF0000"/>
                </a:solidFill>
              </a:rPr>
              <a:t>Dark Matter</a:t>
            </a:r>
          </a:p>
        </p:txBody>
      </p:sp>
      <p:sp>
        <p:nvSpPr>
          <p:cNvPr id="32" name="TextBox 31">
            <a:extLst>
              <a:ext uri="{FF2B5EF4-FFF2-40B4-BE49-F238E27FC236}">
                <a16:creationId xmlns:a16="http://schemas.microsoft.com/office/drawing/2014/main" id="{17A3BD6D-4186-C643-8EBA-7972391D0856}"/>
              </a:ext>
            </a:extLst>
          </p:cNvPr>
          <p:cNvSpPr txBox="1"/>
          <p:nvPr/>
        </p:nvSpPr>
        <p:spPr>
          <a:xfrm>
            <a:off x="6086543" y="5490845"/>
            <a:ext cx="2195896" cy="669827"/>
          </a:xfrm>
          <a:prstGeom prst="rect">
            <a:avLst/>
          </a:prstGeom>
          <a:noFill/>
        </p:spPr>
        <p:txBody>
          <a:bodyPr wrap="square" rtlCol="0">
            <a:spAutoFit/>
          </a:bodyPr>
          <a:lstStyle/>
          <a:p>
            <a:pPr algn="ctr"/>
            <a:r>
              <a:rPr lang="en-US" dirty="0">
                <a:solidFill>
                  <a:srgbClr val="FF0000"/>
                </a:solidFill>
              </a:rPr>
              <a:t>Too Much to be</a:t>
            </a:r>
          </a:p>
          <a:p>
            <a:pPr algn="ctr"/>
            <a:r>
              <a:rPr lang="en-US" dirty="0">
                <a:solidFill>
                  <a:srgbClr val="FF0000"/>
                </a:solidFill>
              </a:rPr>
              <a:t>Dark Matter</a:t>
            </a:r>
          </a:p>
        </p:txBody>
      </p:sp>
      <p:grpSp>
        <p:nvGrpSpPr>
          <p:cNvPr id="37" name="Group 36">
            <a:extLst>
              <a:ext uri="{FF2B5EF4-FFF2-40B4-BE49-F238E27FC236}">
                <a16:creationId xmlns:a16="http://schemas.microsoft.com/office/drawing/2014/main" id="{7BA2D2B3-89CE-0548-902C-8407E5351171}"/>
              </a:ext>
            </a:extLst>
          </p:cNvPr>
          <p:cNvGrpSpPr/>
          <p:nvPr/>
        </p:nvGrpSpPr>
        <p:grpSpPr>
          <a:xfrm>
            <a:off x="3728583" y="1841087"/>
            <a:ext cx="4352402" cy="4315140"/>
            <a:chOff x="2204583" y="1841087"/>
            <a:chExt cx="4352402" cy="4315140"/>
          </a:xfrm>
        </p:grpSpPr>
        <p:sp>
          <p:nvSpPr>
            <p:cNvPr id="4" name="TextBox 3">
              <a:extLst>
                <a:ext uri="{FF2B5EF4-FFF2-40B4-BE49-F238E27FC236}">
                  <a16:creationId xmlns:a16="http://schemas.microsoft.com/office/drawing/2014/main" id="{6F85183C-88D4-4146-BE57-52E2815E79DB}"/>
                </a:ext>
              </a:extLst>
            </p:cNvPr>
            <p:cNvSpPr txBox="1"/>
            <p:nvPr/>
          </p:nvSpPr>
          <p:spPr>
            <a:xfrm rot="18841872">
              <a:off x="3691586" y="3520560"/>
              <a:ext cx="1800678" cy="646331"/>
            </a:xfrm>
            <a:prstGeom prst="rect">
              <a:avLst/>
            </a:prstGeom>
            <a:noFill/>
            <a:ln>
              <a:noFill/>
            </a:ln>
          </p:spPr>
          <p:txBody>
            <a:bodyPr wrap="square" rtlCol="0">
              <a:spAutoFit/>
            </a:bodyPr>
            <a:lstStyle/>
            <a:p>
              <a:pPr algn="ctr"/>
              <a:r>
                <a:rPr lang="en-US" dirty="0">
                  <a:solidFill>
                    <a:srgbClr val="00B050"/>
                  </a:solidFill>
                </a:rPr>
                <a:t>Just Right to </a:t>
              </a:r>
            </a:p>
            <a:p>
              <a:pPr algn="ctr"/>
              <a:r>
                <a:rPr lang="en-US" dirty="0">
                  <a:solidFill>
                    <a:srgbClr val="00B050"/>
                  </a:solidFill>
                </a:rPr>
                <a:t>be Dark Matter</a:t>
              </a:r>
            </a:p>
          </p:txBody>
        </p:sp>
        <p:cxnSp>
          <p:nvCxnSpPr>
            <p:cNvPr id="5" name="Straight Arrow Connector 4">
              <a:extLst>
                <a:ext uri="{FF2B5EF4-FFF2-40B4-BE49-F238E27FC236}">
                  <a16:creationId xmlns:a16="http://schemas.microsoft.com/office/drawing/2014/main" id="{1BCB9AF3-D2F7-3941-8E51-E3BBC6BF9FC9}"/>
                </a:ext>
              </a:extLst>
            </p:cNvPr>
            <p:cNvCxnSpPr>
              <a:cxnSpLocks/>
              <a:stCxn id="4" idx="1"/>
            </p:cNvCxnSpPr>
            <p:nvPr/>
          </p:nvCxnSpPr>
          <p:spPr>
            <a:xfrm flipH="1">
              <a:off x="2204583" y="4491035"/>
              <a:ext cx="1761562" cy="1665192"/>
            </a:xfrm>
            <a:prstGeom prst="straightConnector1">
              <a:avLst/>
            </a:prstGeom>
            <a:ln w="127000">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5C267067-7A89-4049-A264-52F8ADB0DE4C}"/>
                </a:ext>
              </a:extLst>
            </p:cNvPr>
            <p:cNvCxnSpPr>
              <a:cxnSpLocks/>
              <a:stCxn id="4" idx="3"/>
            </p:cNvCxnSpPr>
            <p:nvPr/>
          </p:nvCxnSpPr>
          <p:spPr>
            <a:xfrm flipV="1">
              <a:off x="5217706" y="1841087"/>
              <a:ext cx="1339279" cy="1355330"/>
            </a:xfrm>
            <a:prstGeom prst="straightConnector1">
              <a:avLst/>
            </a:prstGeom>
            <a:ln w="127000">
              <a:solidFill>
                <a:srgbClr val="00B050"/>
              </a:solidFill>
              <a:tailEnd type="triangle"/>
            </a:ln>
          </p:spPr>
          <p:style>
            <a:lnRef idx="2">
              <a:schemeClr val="accent1"/>
            </a:lnRef>
            <a:fillRef idx="0">
              <a:schemeClr val="accent1"/>
            </a:fillRef>
            <a:effectRef idx="1">
              <a:schemeClr val="accent1"/>
            </a:effectRef>
            <a:fontRef idx="minor">
              <a:schemeClr val="tx1"/>
            </a:fontRef>
          </p:style>
        </p:cxnSp>
      </p:grpSp>
      <p:sp>
        <p:nvSpPr>
          <p:cNvPr id="21" name="TextBox 20"/>
          <p:cNvSpPr txBox="1"/>
          <p:nvPr/>
        </p:nvSpPr>
        <p:spPr>
          <a:xfrm>
            <a:off x="6108985" y="2303503"/>
            <a:ext cx="2173454" cy="646331"/>
          </a:xfrm>
          <a:prstGeom prst="rect">
            <a:avLst/>
          </a:prstGeom>
          <a:noFill/>
        </p:spPr>
        <p:txBody>
          <a:bodyPr wrap="none" rtlCol="0">
            <a:spAutoFit/>
          </a:bodyPr>
          <a:lstStyle/>
          <a:p>
            <a:pPr algn="ctr"/>
            <a:r>
              <a:rPr lang="en-US" dirty="0">
                <a:solidFill>
                  <a:schemeClr val="bg1"/>
                </a:solidFill>
              </a:rPr>
              <a:t>Strongly Interacting</a:t>
            </a:r>
          </a:p>
          <a:p>
            <a:pPr algn="ctr"/>
            <a:r>
              <a:rPr lang="en-US" dirty="0">
                <a:solidFill>
                  <a:schemeClr val="bg1"/>
                </a:solidFill>
              </a:rPr>
              <a:t>Heavy Particles</a:t>
            </a:r>
          </a:p>
        </p:txBody>
      </p:sp>
      <p:sp>
        <p:nvSpPr>
          <p:cNvPr id="20" name="TextBox 19"/>
          <p:cNvSpPr txBox="1"/>
          <p:nvPr/>
        </p:nvSpPr>
        <p:spPr>
          <a:xfrm>
            <a:off x="3733800" y="4797155"/>
            <a:ext cx="2079228" cy="646331"/>
          </a:xfrm>
          <a:prstGeom prst="rect">
            <a:avLst/>
          </a:prstGeom>
          <a:noFill/>
        </p:spPr>
        <p:txBody>
          <a:bodyPr wrap="none" rtlCol="0">
            <a:spAutoFit/>
          </a:bodyPr>
          <a:lstStyle/>
          <a:p>
            <a:pPr algn="ctr"/>
            <a:r>
              <a:rPr lang="en-US" dirty="0">
                <a:solidFill>
                  <a:schemeClr val="bg1"/>
                </a:solidFill>
              </a:rPr>
              <a:t>Weakly Interacting</a:t>
            </a:r>
          </a:p>
          <a:p>
            <a:pPr algn="ctr"/>
            <a:r>
              <a:rPr lang="en-US" dirty="0">
                <a:solidFill>
                  <a:schemeClr val="bg1"/>
                </a:solidFill>
              </a:rPr>
              <a:t>Light Particles</a:t>
            </a:r>
          </a:p>
        </p:txBody>
      </p:sp>
      <p:sp>
        <p:nvSpPr>
          <p:cNvPr id="2" name="TextBox 1">
            <a:extLst>
              <a:ext uri="{FF2B5EF4-FFF2-40B4-BE49-F238E27FC236}">
                <a16:creationId xmlns:a16="http://schemas.microsoft.com/office/drawing/2014/main" id="{E40FBABD-E46A-6044-AF30-3D387C43BF03}"/>
              </a:ext>
            </a:extLst>
          </p:cNvPr>
          <p:cNvSpPr txBox="1"/>
          <p:nvPr/>
        </p:nvSpPr>
        <p:spPr>
          <a:xfrm>
            <a:off x="8820403" y="5091952"/>
            <a:ext cx="2304797" cy="646331"/>
          </a:xfrm>
          <a:prstGeom prst="rect">
            <a:avLst/>
          </a:prstGeom>
          <a:noFill/>
        </p:spPr>
        <p:txBody>
          <a:bodyPr wrap="none" rtlCol="0">
            <a:spAutoFit/>
          </a:bodyPr>
          <a:lstStyle/>
          <a:p>
            <a:pPr algn="r"/>
            <a:r>
              <a:rPr lang="en-US" sz="1200" dirty="0">
                <a:solidFill>
                  <a:schemeClr val="bg1">
                    <a:lumMod val="65000"/>
                  </a:schemeClr>
                </a:solidFill>
              </a:rPr>
              <a:t>Boehm, </a:t>
            </a:r>
            <a:r>
              <a:rPr lang="en-US" sz="1200" dirty="0" err="1">
                <a:solidFill>
                  <a:schemeClr val="bg1">
                    <a:lumMod val="65000"/>
                  </a:schemeClr>
                </a:solidFill>
              </a:rPr>
              <a:t>Fayet</a:t>
            </a:r>
            <a:r>
              <a:rPr lang="en-US" sz="1200" dirty="0">
                <a:solidFill>
                  <a:schemeClr val="bg1">
                    <a:lumMod val="65000"/>
                  </a:schemeClr>
                </a:solidFill>
              </a:rPr>
              <a:t> (2003)</a:t>
            </a:r>
          </a:p>
          <a:p>
            <a:pPr algn="r"/>
            <a:r>
              <a:rPr lang="en-US" sz="1200" dirty="0" err="1">
                <a:solidFill>
                  <a:schemeClr val="bg1">
                    <a:lumMod val="65000"/>
                  </a:schemeClr>
                </a:solidFill>
              </a:rPr>
              <a:t>Pospelov</a:t>
            </a:r>
            <a:r>
              <a:rPr lang="en-US" sz="1200" dirty="0">
                <a:solidFill>
                  <a:schemeClr val="bg1">
                    <a:lumMod val="65000"/>
                  </a:schemeClr>
                </a:solidFill>
              </a:rPr>
              <a:t>, Ritz, Voloshin (2007)</a:t>
            </a:r>
          </a:p>
          <a:p>
            <a:pPr algn="r"/>
            <a:r>
              <a:rPr lang="en-US" sz="1200" dirty="0">
                <a:solidFill>
                  <a:schemeClr val="bg1">
                    <a:lumMod val="65000"/>
                  </a:schemeClr>
                </a:solidFill>
              </a:rPr>
              <a:t>Feng, Kumar (2008)</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B275D31-3801-DB43-BCE6-19A0CF54C810}"/>
                  </a:ext>
                </a:extLst>
              </p:cNvPr>
              <p:cNvSpPr txBox="1"/>
              <p:nvPr/>
            </p:nvSpPr>
            <p:spPr>
              <a:xfrm>
                <a:off x="10177695" y="2951891"/>
                <a:ext cx="418833"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i="1" dirty="0">
                          <a:latin typeface="Cambria Math" panose="02040503050406030204" pitchFamily="18" charset="0"/>
                          <a:ea typeface="Cambria Math" panose="02040503050406030204" pitchFamily="18" charset="0"/>
                        </a:rPr>
                        <m:t>𝜀</m:t>
                      </m:r>
                    </m:oMath>
                  </m:oMathPara>
                </a14:m>
                <a:endParaRPr lang="en-US" sz="2400" dirty="0"/>
              </a:p>
            </p:txBody>
          </p:sp>
        </mc:Choice>
        <mc:Fallback xmlns="">
          <p:sp>
            <p:nvSpPr>
              <p:cNvPr id="14" name="TextBox 13">
                <a:extLst>
                  <a:ext uri="{FF2B5EF4-FFF2-40B4-BE49-F238E27FC236}">
                    <a16:creationId xmlns:a16="http://schemas.microsoft.com/office/drawing/2014/main" id="{CB275D31-3801-DB43-BCE6-19A0CF54C810}"/>
                  </a:ext>
                </a:extLst>
              </p:cNvPr>
              <p:cNvSpPr txBox="1">
                <a:spLocks noRot="1" noChangeAspect="1" noMove="1" noResize="1" noEditPoints="1" noAdjustHandles="1" noChangeArrowheads="1" noChangeShapeType="1" noTextEdit="1"/>
              </p:cNvSpPr>
              <p:nvPr/>
            </p:nvSpPr>
            <p:spPr>
              <a:xfrm>
                <a:off x="10177695" y="2951891"/>
                <a:ext cx="418833" cy="461665"/>
              </a:xfrm>
              <a:prstGeom prst="rect">
                <a:avLst/>
              </a:prstGeom>
              <a:blipFill>
                <a:blip r:embed="rId4"/>
                <a:stretch>
                  <a:fillRect/>
                </a:stretch>
              </a:blipFill>
            </p:spPr>
            <p:txBody>
              <a:bodyPr/>
              <a:lstStyle/>
              <a:p>
                <a:r>
                  <a:rPr lang="en-US">
                    <a:noFill/>
                  </a:rPr>
                  <a:t> </a:t>
                </a:r>
              </a:p>
            </p:txBody>
          </p:sp>
        </mc:Fallback>
      </mc:AlternateContent>
      <p:sp>
        <p:nvSpPr>
          <p:cNvPr id="36" name="Rectangle 35">
            <a:extLst>
              <a:ext uri="{FF2B5EF4-FFF2-40B4-BE49-F238E27FC236}">
                <a16:creationId xmlns:a16="http://schemas.microsoft.com/office/drawing/2014/main" id="{AAF78752-AB30-F447-8234-B11B7AF5C9EF}"/>
              </a:ext>
            </a:extLst>
          </p:cNvPr>
          <p:cNvSpPr/>
          <p:nvPr/>
        </p:nvSpPr>
        <p:spPr>
          <a:xfrm>
            <a:off x="8997359" y="2667000"/>
            <a:ext cx="2056368" cy="15256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C6B3C8AA-C3F1-5546-9DD3-F814CE82D9EC}"/>
              </a:ext>
            </a:extLst>
          </p:cNvPr>
          <p:cNvGrpSpPr/>
          <p:nvPr/>
        </p:nvGrpSpPr>
        <p:grpSpPr>
          <a:xfrm>
            <a:off x="9102262" y="2673105"/>
            <a:ext cx="1929369" cy="1600199"/>
            <a:chOff x="5752258" y="2166865"/>
            <a:chExt cx="2746652" cy="1722643"/>
          </a:xfrm>
          <a:solidFill>
            <a:schemeClr val="bg1"/>
          </a:solidFill>
        </p:grpSpPr>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F84A6467-98FC-5342-929C-BC9B45B10FEB}"/>
                    </a:ext>
                  </a:extLst>
                </p:cNvPr>
                <p:cNvSpPr txBox="1"/>
                <p:nvPr/>
              </p:nvSpPr>
              <p:spPr>
                <a:xfrm>
                  <a:off x="7879296" y="3315294"/>
                  <a:ext cx="610217" cy="496991"/>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i="1" dirty="0">
                            <a:latin typeface="Cambria Math" panose="02040503050406030204" pitchFamily="18" charset="0"/>
                          </a:rPr>
                          <m:t>𝑒</m:t>
                        </m:r>
                      </m:oMath>
                    </m:oMathPara>
                  </a14:m>
                  <a:endParaRPr lang="en-US" sz="2400" dirty="0"/>
                </a:p>
              </p:txBody>
            </p:sp>
          </mc:Choice>
          <mc:Fallback xmlns="">
            <p:sp>
              <p:nvSpPr>
                <p:cNvPr id="39" name="TextBox 38">
                  <a:extLst>
                    <a:ext uri="{FF2B5EF4-FFF2-40B4-BE49-F238E27FC236}">
                      <a16:creationId xmlns:a16="http://schemas.microsoft.com/office/drawing/2014/main" id="{F84A6467-98FC-5342-929C-BC9B45B10FEB}"/>
                    </a:ext>
                  </a:extLst>
                </p:cNvPr>
                <p:cNvSpPr txBox="1">
                  <a:spLocks noRot="1" noChangeAspect="1" noMove="1" noResize="1" noEditPoints="1" noAdjustHandles="1" noChangeArrowheads="1" noChangeShapeType="1" noTextEdit="1"/>
                </p:cNvSpPr>
                <p:nvPr/>
              </p:nvSpPr>
              <p:spPr>
                <a:xfrm>
                  <a:off x="7879296" y="3315294"/>
                  <a:ext cx="610217" cy="496991"/>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4C564436-9A1A-2C48-A182-E063F864613F}"/>
                    </a:ext>
                  </a:extLst>
                </p:cNvPr>
                <p:cNvSpPr txBox="1"/>
                <p:nvPr/>
              </p:nvSpPr>
              <p:spPr>
                <a:xfrm>
                  <a:off x="7888693" y="2166865"/>
                  <a:ext cx="610217" cy="496991"/>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i="1" dirty="0">
                            <a:latin typeface="Cambria Math" panose="02040503050406030204" pitchFamily="18" charset="0"/>
                          </a:rPr>
                          <m:t>𝑒</m:t>
                        </m:r>
                      </m:oMath>
                    </m:oMathPara>
                  </a14:m>
                  <a:endParaRPr lang="en-US" sz="2400" dirty="0"/>
                </a:p>
              </p:txBody>
            </p:sp>
          </mc:Choice>
          <mc:Fallback xmlns="">
            <p:sp>
              <p:nvSpPr>
                <p:cNvPr id="40" name="TextBox 39">
                  <a:extLst>
                    <a:ext uri="{FF2B5EF4-FFF2-40B4-BE49-F238E27FC236}">
                      <a16:creationId xmlns:a16="http://schemas.microsoft.com/office/drawing/2014/main" id="{4C564436-9A1A-2C48-A182-E063F864613F}"/>
                    </a:ext>
                  </a:extLst>
                </p:cNvPr>
                <p:cNvSpPr txBox="1">
                  <a:spLocks noRot="1" noChangeAspect="1" noMove="1" noResize="1" noEditPoints="1" noAdjustHandles="1" noChangeArrowheads="1" noChangeShapeType="1" noTextEdit="1"/>
                </p:cNvSpPr>
                <p:nvPr/>
              </p:nvSpPr>
              <p:spPr>
                <a:xfrm>
                  <a:off x="7888693" y="2166865"/>
                  <a:ext cx="610217" cy="496991"/>
                </a:xfrm>
                <a:prstGeom prst="rect">
                  <a:avLst/>
                </a:prstGeom>
                <a:blipFill>
                  <a:blip r:embed="rId6"/>
                  <a:stretch>
                    <a:fillRect/>
                  </a:stretch>
                </a:blipFill>
              </p:spPr>
              <p:txBody>
                <a:bodyPr/>
                <a:lstStyle/>
                <a:p>
                  <a:r>
                    <a:rPr lang="en-US">
                      <a:noFill/>
                    </a:rPr>
                    <a:t> </a:t>
                  </a:r>
                </a:p>
              </p:txBody>
            </p:sp>
          </mc:Fallback>
        </mc:AlternateContent>
        <p:sp>
          <p:nvSpPr>
            <p:cNvPr id="42" name="TextBox 41">
              <a:extLst>
                <a:ext uri="{FF2B5EF4-FFF2-40B4-BE49-F238E27FC236}">
                  <a16:creationId xmlns:a16="http://schemas.microsoft.com/office/drawing/2014/main" id="{1B635146-182F-6D4E-823A-456F50F56BDE}"/>
                </a:ext>
              </a:extLst>
            </p:cNvPr>
            <p:cNvSpPr txBox="1"/>
            <p:nvPr/>
          </p:nvSpPr>
          <p:spPr>
            <a:xfrm>
              <a:off x="5787411" y="2248896"/>
              <a:ext cx="717017" cy="364459"/>
            </a:xfrm>
            <a:prstGeom prst="rect">
              <a:avLst/>
            </a:prstGeom>
            <a:grpFill/>
          </p:spPr>
          <p:txBody>
            <a:bodyPr wrap="none" rtlCol="0">
              <a:spAutoFit/>
            </a:bodyPr>
            <a:lstStyle/>
            <a:p>
              <a:r>
                <a:rPr lang="en-US" sz="1600" dirty="0"/>
                <a:t>DM</a:t>
              </a:r>
            </a:p>
          </p:txBody>
        </p:sp>
        <p:sp>
          <p:nvSpPr>
            <p:cNvPr id="43" name="TextBox 42">
              <a:extLst>
                <a:ext uri="{FF2B5EF4-FFF2-40B4-BE49-F238E27FC236}">
                  <a16:creationId xmlns:a16="http://schemas.microsoft.com/office/drawing/2014/main" id="{08717FE1-507F-9C46-BFD6-2AB808A55DBF}"/>
                </a:ext>
              </a:extLst>
            </p:cNvPr>
            <p:cNvSpPr txBox="1"/>
            <p:nvPr/>
          </p:nvSpPr>
          <p:spPr>
            <a:xfrm>
              <a:off x="5752258" y="3525049"/>
              <a:ext cx="717017" cy="364459"/>
            </a:xfrm>
            <a:prstGeom prst="rect">
              <a:avLst/>
            </a:prstGeom>
            <a:grpFill/>
          </p:spPr>
          <p:txBody>
            <a:bodyPr wrap="none" rtlCol="0">
              <a:spAutoFit/>
            </a:bodyPr>
            <a:lstStyle/>
            <a:p>
              <a:r>
                <a:rPr lang="en-US" sz="1600" dirty="0"/>
                <a:t>DM</a:t>
              </a:r>
            </a:p>
          </p:txBody>
        </p:sp>
        <p:grpSp>
          <p:nvGrpSpPr>
            <p:cNvPr id="41" name="Group 40">
              <a:extLst>
                <a:ext uri="{FF2B5EF4-FFF2-40B4-BE49-F238E27FC236}">
                  <a16:creationId xmlns:a16="http://schemas.microsoft.com/office/drawing/2014/main" id="{340489ED-921A-164D-9B47-EEEE35B6B6CB}"/>
                </a:ext>
              </a:extLst>
            </p:cNvPr>
            <p:cNvGrpSpPr/>
            <p:nvPr/>
          </p:nvGrpSpPr>
          <p:grpSpPr>
            <a:xfrm>
              <a:off x="6252318" y="2537419"/>
              <a:ext cx="1653437" cy="1038988"/>
              <a:chOff x="2954057" y="2514604"/>
              <a:chExt cx="2743200" cy="1981200"/>
            </a:xfrm>
            <a:grpFill/>
          </p:grpSpPr>
          <p:pic>
            <p:nvPicPr>
              <p:cNvPr id="45" name="Picture 44">
                <a:extLst>
                  <a:ext uri="{FF2B5EF4-FFF2-40B4-BE49-F238E27FC236}">
                    <a16:creationId xmlns:a16="http://schemas.microsoft.com/office/drawing/2014/main" id="{FC93FE1D-F17E-B34F-B690-0AA2D1DEF1B0}"/>
                  </a:ext>
                </a:extLst>
              </p:cNvPr>
              <p:cNvPicPr>
                <a:picLocks noChangeAspect="1"/>
              </p:cNvPicPr>
              <p:nvPr/>
            </p:nvPicPr>
            <p:blipFill rotWithShape="1">
              <a:blip r:embed="rId7"/>
              <a:srcRect l="34765" t="23437" r="34766" b="20312"/>
              <a:stretch/>
            </p:blipFill>
            <p:spPr>
              <a:xfrm rot="16200000">
                <a:off x="3335057" y="2133604"/>
                <a:ext cx="1981200" cy="2743200"/>
              </a:xfrm>
              <a:prstGeom prst="rect">
                <a:avLst/>
              </a:prstGeom>
              <a:grpFill/>
            </p:spPr>
          </p:pic>
          <p:sp>
            <p:nvSpPr>
              <p:cNvPr id="46" name="Rectangle 45">
                <a:extLst>
                  <a:ext uri="{FF2B5EF4-FFF2-40B4-BE49-F238E27FC236}">
                    <a16:creationId xmlns:a16="http://schemas.microsoft.com/office/drawing/2014/main" id="{C2D301F5-962A-FC4F-9221-2ED78B8AF48B}"/>
                  </a:ext>
                </a:extLst>
              </p:cNvPr>
              <p:cNvSpPr/>
              <p:nvPr/>
            </p:nvSpPr>
            <p:spPr>
              <a:xfrm>
                <a:off x="3964238" y="2590801"/>
                <a:ext cx="609599" cy="762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4B511530-DEA3-8946-A8B8-EF64012816E0}"/>
                  </a:ext>
                </a:extLst>
              </p:cNvPr>
              <p:cNvSpPr txBox="1"/>
              <p:nvPr/>
            </p:nvSpPr>
            <p:spPr>
              <a:xfrm>
                <a:off x="10139328" y="3083921"/>
                <a:ext cx="380361"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i="1" dirty="0">
                          <a:latin typeface="Cambria Math" panose="02040503050406030204" pitchFamily="18" charset="0"/>
                          <a:ea typeface="Cambria Math" panose="02040503050406030204" pitchFamily="18" charset="0"/>
                        </a:rPr>
                        <m:t>𝜀</m:t>
                      </m:r>
                    </m:oMath>
                  </m:oMathPara>
                </a14:m>
                <a:endParaRPr lang="en-US" sz="2000" dirty="0"/>
              </a:p>
            </p:txBody>
          </p:sp>
        </mc:Choice>
        <mc:Fallback xmlns="">
          <p:sp>
            <p:nvSpPr>
              <p:cNvPr id="47" name="TextBox 46">
                <a:extLst>
                  <a:ext uri="{FF2B5EF4-FFF2-40B4-BE49-F238E27FC236}">
                    <a16:creationId xmlns:a16="http://schemas.microsoft.com/office/drawing/2014/main" id="{4B511530-DEA3-8946-A8B8-EF64012816E0}"/>
                  </a:ext>
                </a:extLst>
              </p:cNvPr>
              <p:cNvSpPr txBox="1">
                <a:spLocks noRot="1" noChangeAspect="1" noMove="1" noResize="1" noEditPoints="1" noAdjustHandles="1" noChangeArrowheads="1" noChangeShapeType="1" noTextEdit="1"/>
              </p:cNvSpPr>
              <p:nvPr/>
            </p:nvSpPr>
            <p:spPr>
              <a:xfrm>
                <a:off x="10139328" y="3083921"/>
                <a:ext cx="380361" cy="400110"/>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65146758-45E8-521E-216A-A9DA84E0EF5F}"/>
                  </a:ext>
                </a:extLst>
              </p:cNvPr>
              <p:cNvSpPr txBox="1"/>
              <p:nvPr/>
            </p:nvSpPr>
            <p:spPr>
              <a:xfrm>
                <a:off x="9896602" y="3561838"/>
                <a:ext cx="371519"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oMath>
                  </m:oMathPara>
                </a14:m>
                <a:endParaRPr lang="en-US" dirty="0"/>
              </a:p>
            </p:txBody>
          </p:sp>
        </mc:Choice>
        <mc:Fallback xmlns="">
          <p:sp>
            <p:nvSpPr>
              <p:cNvPr id="48" name="TextBox 47">
                <a:extLst>
                  <a:ext uri="{FF2B5EF4-FFF2-40B4-BE49-F238E27FC236}">
                    <a16:creationId xmlns:a16="http://schemas.microsoft.com/office/drawing/2014/main" id="{65146758-45E8-521E-216A-A9DA84E0EF5F}"/>
                  </a:ext>
                </a:extLst>
              </p:cNvPr>
              <p:cNvSpPr txBox="1">
                <a:spLocks noRot="1" noChangeAspect="1" noMove="1" noResize="1" noEditPoints="1" noAdjustHandles="1" noChangeArrowheads="1" noChangeShapeType="1" noTextEdit="1"/>
              </p:cNvSpPr>
              <p:nvPr/>
            </p:nvSpPr>
            <p:spPr>
              <a:xfrm>
                <a:off x="9896602" y="3561838"/>
                <a:ext cx="371519" cy="276999"/>
              </a:xfrm>
              <a:prstGeom prst="rect">
                <a:avLst/>
              </a:prstGeom>
              <a:blipFill>
                <a:blip r:embed="rId9"/>
                <a:stretch>
                  <a:fillRect l="-3333" r="-3333" b="-13043"/>
                </a:stretch>
              </a:blipFill>
            </p:spPr>
            <p:txBody>
              <a:bodyPr/>
              <a:lstStyle/>
              <a:p>
                <a:r>
                  <a:rPr lang="en-US">
                    <a:noFill/>
                  </a:rPr>
                  <a:t> </a:t>
                </a:r>
              </a:p>
            </p:txBody>
          </p:sp>
        </mc:Fallback>
      </mc:AlternateContent>
      <p:sp>
        <p:nvSpPr>
          <p:cNvPr id="49" name="Rectangle 48">
            <a:extLst>
              <a:ext uri="{FF2B5EF4-FFF2-40B4-BE49-F238E27FC236}">
                <a16:creationId xmlns:a16="http://schemas.microsoft.com/office/drawing/2014/main" id="{5615625A-EB6C-A729-A3A3-4E864F934136}"/>
              </a:ext>
            </a:extLst>
          </p:cNvPr>
          <p:cNvSpPr/>
          <p:nvPr/>
        </p:nvSpPr>
        <p:spPr>
          <a:xfrm>
            <a:off x="8996326" y="4186967"/>
            <a:ext cx="2056369" cy="78129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4AD9AAE1-C50F-549F-353A-DFAE375E98B2}"/>
                  </a:ext>
                </a:extLst>
              </p:cNvPr>
              <p:cNvSpPr txBox="1"/>
              <p:nvPr/>
            </p:nvSpPr>
            <p:spPr>
              <a:xfrm>
                <a:off x="9632224" y="4197105"/>
                <a:ext cx="954364" cy="64485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𝜎</m:t>
                      </m:r>
                      <m:r>
                        <a:rPr lang="en-US" b="0" i="1" smtClean="0">
                          <a:latin typeface="Cambria Math" panose="02040503050406030204" pitchFamily="18" charset="0"/>
                          <a:ea typeface="Cambria Math" panose="02040503050406030204" pitchFamily="18" charset="0"/>
                        </a:rPr>
                        <m:t>𝑣</m:t>
                      </m:r>
                      <m:r>
                        <a:rPr lang="en-US" b="0" i="1" smtClean="0">
                          <a:latin typeface="Cambria Math" panose="02040503050406030204" pitchFamily="18" charset="0"/>
                          <a:ea typeface="Cambria Math" panose="02040503050406030204" pitchFamily="18" charset="0"/>
                        </a:rPr>
                        <m:t> ~</m:t>
                      </m:r>
                      <m:f>
                        <m:fPr>
                          <m:ctrlPr>
                            <a:rPr lang="en-US" b="0" i="1" smtClean="0">
                              <a:latin typeface="Cambria Math" panose="02040503050406030204" pitchFamily="18" charset="0"/>
                              <a:ea typeface="Cambria Math" panose="02040503050406030204" pitchFamily="18" charset="0"/>
                            </a:rPr>
                          </m:ctrlPr>
                        </m:fPr>
                        <m:num>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𝜀</m:t>
                              </m:r>
                            </m:e>
                            <m:sup>
                              <m:r>
                                <a:rPr lang="en-US" b="0" i="1" smtClean="0">
                                  <a:latin typeface="Cambria Math" panose="02040503050406030204" pitchFamily="18" charset="0"/>
                                  <a:ea typeface="Cambria Math" panose="02040503050406030204" pitchFamily="18" charset="0"/>
                                </a:rPr>
                                <m:t>2</m:t>
                              </m:r>
                            </m:sup>
                          </m:sSup>
                        </m:num>
                        <m:den>
                          <m:sSubSup>
                            <m:sSubSupPr>
                              <m:ctrlPr>
                                <a:rPr lang="en-US" b="0" i="1" smtClean="0">
                                  <a:latin typeface="Cambria Math" panose="02040503050406030204" pitchFamily="18" charset="0"/>
                                  <a:ea typeface="Cambria Math" panose="02040503050406030204" pitchFamily="18" charset="0"/>
                                </a:rPr>
                              </m:ctrlPr>
                            </m:sSubSupPr>
                            <m:e>
                              <m:r>
                                <a:rPr lang="en-US" b="0" i="1" smtClean="0">
                                  <a:latin typeface="Cambria Math" panose="02040503050406030204" pitchFamily="18" charset="0"/>
                                  <a:ea typeface="Cambria Math" panose="02040503050406030204" pitchFamily="18" charset="0"/>
                                </a:rPr>
                                <m:t>𝑚</m:t>
                              </m:r>
                            </m:e>
                            <m:sub>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𝐴</m:t>
                                  </m:r>
                                </m:e>
                                <m:sup>
                                  <m:r>
                                    <a:rPr lang="en-US" b="0" i="1" smtClean="0">
                                      <a:latin typeface="Cambria Math" panose="02040503050406030204" pitchFamily="18" charset="0"/>
                                      <a:ea typeface="Cambria Math" panose="02040503050406030204" pitchFamily="18" charset="0"/>
                                    </a:rPr>
                                    <m:t>′</m:t>
                                  </m:r>
                                </m:sup>
                              </m:sSup>
                            </m:sub>
                            <m:sup>
                              <m:r>
                                <a:rPr lang="en-US" b="0" i="1" smtClean="0">
                                  <a:latin typeface="Cambria Math" panose="02040503050406030204" pitchFamily="18" charset="0"/>
                                  <a:ea typeface="Cambria Math" panose="02040503050406030204" pitchFamily="18" charset="0"/>
                                </a:rPr>
                                <m:t>2</m:t>
                              </m:r>
                            </m:sup>
                          </m:sSubSup>
                        </m:den>
                      </m:f>
                    </m:oMath>
                  </m:oMathPara>
                </a14:m>
                <a:endParaRPr lang="en-US" dirty="0"/>
              </a:p>
            </p:txBody>
          </p:sp>
        </mc:Choice>
        <mc:Fallback xmlns="">
          <p:sp>
            <p:nvSpPr>
              <p:cNvPr id="24" name="TextBox 23">
                <a:extLst>
                  <a:ext uri="{FF2B5EF4-FFF2-40B4-BE49-F238E27FC236}">
                    <a16:creationId xmlns:a16="http://schemas.microsoft.com/office/drawing/2014/main" id="{4AD9AAE1-C50F-549F-353A-DFAE375E98B2}"/>
                  </a:ext>
                </a:extLst>
              </p:cNvPr>
              <p:cNvSpPr txBox="1">
                <a:spLocks noRot="1" noChangeAspect="1" noMove="1" noResize="1" noEditPoints="1" noAdjustHandles="1" noChangeArrowheads="1" noChangeShapeType="1" noTextEdit="1"/>
              </p:cNvSpPr>
              <p:nvPr/>
            </p:nvSpPr>
            <p:spPr>
              <a:xfrm>
                <a:off x="9632224" y="4197105"/>
                <a:ext cx="954364" cy="644857"/>
              </a:xfrm>
              <a:prstGeom prst="rect">
                <a:avLst/>
              </a:prstGeom>
              <a:blipFill>
                <a:blip r:embed="rId10"/>
                <a:stretch>
                  <a:fillRect l="-2632" b="-7692"/>
                </a:stretch>
              </a:blipFill>
            </p:spPr>
            <p:txBody>
              <a:bodyPr/>
              <a:lstStyle/>
              <a:p>
                <a:r>
                  <a:rPr lang="en-US">
                    <a:noFill/>
                  </a:rPr>
                  <a:t> </a:t>
                </a:r>
              </a:p>
            </p:txBody>
          </p:sp>
        </mc:Fallback>
      </mc:AlternateContent>
    </p:spTree>
    <p:extLst>
      <p:ext uri="{BB962C8B-B14F-4D97-AF65-F5344CB8AC3E}">
        <p14:creationId xmlns:p14="http://schemas.microsoft.com/office/powerpoint/2010/main" val="2650774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1000" fill="hold"/>
                                        <p:tgtEl>
                                          <p:spTgt spid="31"/>
                                        </p:tgtEl>
                                        <p:attrNameLst>
                                          <p:attrName>ppt_w</p:attrName>
                                        </p:attrNameLst>
                                      </p:cBhvr>
                                      <p:tavLst>
                                        <p:tav tm="0">
                                          <p:val>
                                            <p:fltVal val="0"/>
                                          </p:val>
                                        </p:tav>
                                        <p:tav tm="100000">
                                          <p:val>
                                            <p:strVal val="#ppt_w"/>
                                          </p:val>
                                        </p:tav>
                                      </p:tavLst>
                                    </p:anim>
                                    <p:anim calcmode="lin" valueType="num">
                                      <p:cBhvr>
                                        <p:cTn id="8" dur="1000" fill="hold"/>
                                        <p:tgtEl>
                                          <p:spTgt spid="31"/>
                                        </p:tgtEl>
                                        <p:attrNameLst>
                                          <p:attrName>ppt_h</p:attrName>
                                        </p:attrNameLst>
                                      </p:cBhvr>
                                      <p:tavLst>
                                        <p:tav tm="0">
                                          <p:val>
                                            <p:fltVal val="0"/>
                                          </p:val>
                                        </p:tav>
                                        <p:tav tm="100000">
                                          <p:val>
                                            <p:strVal val="#ppt_h"/>
                                          </p:val>
                                        </p:tav>
                                      </p:tavLst>
                                    </p:anim>
                                    <p:anim calcmode="lin" valueType="num">
                                      <p:cBhvr>
                                        <p:cTn id="9" dur="1000" fill="hold"/>
                                        <p:tgtEl>
                                          <p:spTgt spid="31"/>
                                        </p:tgtEl>
                                        <p:attrNameLst>
                                          <p:attrName>style.rotation</p:attrName>
                                        </p:attrNameLst>
                                      </p:cBhvr>
                                      <p:tavLst>
                                        <p:tav tm="0">
                                          <p:val>
                                            <p:fltVal val="90"/>
                                          </p:val>
                                        </p:tav>
                                        <p:tav tm="100000">
                                          <p:val>
                                            <p:fltVal val="0"/>
                                          </p:val>
                                        </p:tav>
                                      </p:tavLst>
                                    </p:anim>
                                    <p:animEffect transition="in" filter="fade">
                                      <p:cBhvr>
                                        <p:cTn id="10" dur="10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p:cTn id="15" dur="1000" fill="hold"/>
                                        <p:tgtEl>
                                          <p:spTgt spid="32"/>
                                        </p:tgtEl>
                                        <p:attrNameLst>
                                          <p:attrName>ppt_w</p:attrName>
                                        </p:attrNameLst>
                                      </p:cBhvr>
                                      <p:tavLst>
                                        <p:tav tm="0">
                                          <p:val>
                                            <p:fltVal val="0"/>
                                          </p:val>
                                        </p:tav>
                                        <p:tav tm="100000">
                                          <p:val>
                                            <p:strVal val="#ppt_w"/>
                                          </p:val>
                                        </p:tav>
                                      </p:tavLst>
                                    </p:anim>
                                    <p:anim calcmode="lin" valueType="num">
                                      <p:cBhvr>
                                        <p:cTn id="16" dur="1000" fill="hold"/>
                                        <p:tgtEl>
                                          <p:spTgt spid="32"/>
                                        </p:tgtEl>
                                        <p:attrNameLst>
                                          <p:attrName>ppt_h</p:attrName>
                                        </p:attrNameLst>
                                      </p:cBhvr>
                                      <p:tavLst>
                                        <p:tav tm="0">
                                          <p:val>
                                            <p:fltVal val="0"/>
                                          </p:val>
                                        </p:tav>
                                        <p:tav tm="100000">
                                          <p:val>
                                            <p:strVal val="#ppt_h"/>
                                          </p:val>
                                        </p:tav>
                                      </p:tavLst>
                                    </p:anim>
                                    <p:anim calcmode="lin" valueType="num">
                                      <p:cBhvr>
                                        <p:cTn id="17" dur="1000" fill="hold"/>
                                        <p:tgtEl>
                                          <p:spTgt spid="32"/>
                                        </p:tgtEl>
                                        <p:attrNameLst>
                                          <p:attrName>style.rotation</p:attrName>
                                        </p:attrNameLst>
                                      </p:cBhvr>
                                      <p:tavLst>
                                        <p:tav tm="0">
                                          <p:val>
                                            <p:fltVal val="90"/>
                                          </p:val>
                                        </p:tav>
                                        <p:tav tm="100000">
                                          <p:val>
                                            <p:fltVal val="0"/>
                                          </p:val>
                                        </p:tav>
                                      </p:tavLst>
                                    </p:anim>
                                    <p:animEffect transition="in" filter="fade">
                                      <p:cBhvr>
                                        <p:cTn id="18" dur="1000"/>
                                        <p:tgtEl>
                                          <p:spTgt spid="32"/>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anim calcmode="lin" valueType="num">
                                      <p:cBhvr>
                                        <p:cTn id="23" dur="1000" fill="hold"/>
                                        <p:tgtEl>
                                          <p:spTgt spid="37"/>
                                        </p:tgtEl>
                                        <p:attrNameLst>
                                          <p:attrName>ppt_w</p:attrName>
                                        </p:attrNameLst>
                                      </p:cBhvr>
                                      <p:tavLst>
                                        <p:tav tm="0">
                                          <p:val>
                                            <p:fltVal val="0"/>
                                          </p:val>
                                        </p:tav>
                                        <p:tav tm="100000">
                                          <p:val>
                                            <p:strVal val="#ppt_w"/>
                                          </p:val>
                                        </p:tav>
                                      </p:tavLst>
                                    </p:anim>
                                    <p:anim calcmode="lin" valueType="num">
                                      <p:cBhvr>
                                        <p:cTn id="24" dur="1000" fill="hold"/>
                                        <p:tgtEl>
                                          <p:spTgt spid="37"/>
                                        </p:tgtEl>
                                        <p:attrNameLst>
                                          <p:attrName>ppt_h</p:attrName>
                                        </p:attrNameLst>
                                      </p:cBhvr>
                                      <p:tavLst>
                                        <p:tav tm="0">
                                          <p:val>
                                            <p:fltVal val="0"/>
                                          </p:val>
                                        </p:tav>
                                        <p:tav tm="100000">
                                          <p:val>
                                            <p:strVal val="#ppt_h"/>
                                          </p:val>
                                        </p:tav>
                                      </p:tavLst>
                                    </p:anim>
                                    <p:anim calcmode="lin" valueType="num">
                                      <p:cBhvr>
                                        <p:cTn id="25" dur="1000" fill="hold"/>
                                        <p:tgtEl>
                                          <p:spTgt spid="37"/>
                                        </p:tgtEl>
                                        <p:attrNameLst>
                                          <p:attrName>style.rotation</p:attrName>
                                        </p:attrNameLst>
                                      </p:cBhvr>
                                      <p:tavLst>
                                        <p:tav tm="0">
                                          <p:val>
                                            <p:fltVal val="90"/>
                                          </p:val>
                                        </p:tav>
                                        <p:tav tm="100000">
                                          <p:val>
                                            <p:fltVal val="0"/>
                                          </p:val>
                                        </p:tav>
                                      </p:tavLst>
                                    </p:anim>
                                    <p:animEffect transition="in" filter="fade">
                                      <p:cBhvr>
                                        <p:cTn id="26"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524000" y="228986"/>
            <a:ext cx="9144000" cy="441325"/>
          </a:xfrm>
        </p:spPr>
        <p:txBody>
          <a:bodyPr/>
          <a:lstStyle/>
          <a:p>
            <a:r>
              <a:rPr lang="en-US" dirty="0">
                <a:latin typeface="Arial" charset="0"/>
              </a:rPr>
              <a:t>FORWARD PHYSICS</a:t>
            </a:r>
          </a:p>
        </p:txBody>
      </p:sp>
      <p:sp>
        <p:nvSpPr>
          <p:cNvPr id="21" name="Rectangle 3">
            <a:extLst>
              <a:ext uri="{FF2B5EF4-FFF2-40B4-BE49-F238E27FC236}">
                <a16:creationId xmlns:a16="http://schemas.microsoft.com/office/drawing/2014/main" id="{6DE34699-25EB-534D-A8C2-F03BEAEE77D0}"/>
              </a:ext>
            </a:extLst>
          </p:cNvPr>
          <p:cNvSpPr txBox="1">
            <a:spLocks noChangeArrowheads="1"/>
          </p:cNvSpPr>
          <p:nvPr/>
        </p:nvSpPr>
        <p:spPr bwMode="auto">
          <a:xfrm>
            <a:off x="685800" y="838200"/>
            <a:ext cx="10820400" cy="5943600"/>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In 2017, we realized that the large LHC detectors, while beautifully optimized to discover new heavy particles, are also</a:t>
            </a:r>
            <a:r>
              <a:rPr lang="en-US" sz="2000" dirty="0">
                <a:solidFill>
                  <a:srgbClr val="FF0000"/>
                </a:solidFill>
              </a:rPr>
              <a:t> almost optimally configured to miss new light particles. </a:t>
            </a:r>
          </a:p>
          <a:p>
            <a:endParaRPr lang="en-US" sz="1200" dirty="0"/>
          </a:p>
          <a:p>
            <a:endParaRPr lang="en-US" sz="1200" dirty="0"/>
          </a:p>
          <a:p>
            <a:r>
              <a:rPr lang="en-US" sz="2000" dirty="0"/>
              <a:t>Heavy particles (</a:t>
            </a:r>
            <a:r>
              <a:rPr lang="en-US" sz="2000" i="1" dirty="0">
                <a:latin typeface="+mj-lt"/>
                <a:ea typeface="Cambria Math" panose="02040503050406030204" pitchFamily="18" charset="0"/>
              </a:rPr>
              <a:t>W</a:t>
            </a:r>
            <a:r>
              <a:rPr lang="en-US" sz="2000" dirty="0">
                <a:latin typeface="+mj-lt"/>
                <a:ea typeface="Cambria Math" panose="02040503050406030204" pitchFamily="18" charset="0"/>
              </a:rPr>
              <a:t>, </a:t>
            </a:r>
            <a:r>
              <a:rPr lang="en-US" sz="2000" i="1" dirty="0">
                <a:latin typeface="+mj-lt"/>
                <a:ea typeface="Cambria Math" panose="02040503050406030204" pitchFamily="18" charset="0"/>
              </a:rPr>
              <a:t>Z</a:t>
            </a:r>
            <a:r>
              <a:rPr lang="en-US" sz="2000" dirty="0">
                <a:latin typeface="+mj-lt"/>
                <a:ea typeface="Cambria Math" panose="02040503050406030204" pitchFamily="18" charset="0"/>
              </a:rPr>
              <a:t>, </a:t>
            </a:r>
            <a:r>
              <a:rPr lang="en-US" sz="2000" i="1" dirty="0">
                <a:latin typeface="+mj-lt"/>
                <a:ea typeface="Cambria Math" panose="02040503050406030204" pitchFamily="18" charset="0"/>
              </a:rPr>
              <a:t>t</a:t>
            </a:r>
            <a:r>
              <a:rPr lang="en-US" sz="2000" dirty="0">
                <a:latin typeface="+mj-lt"/>
                <a:ea typeface="Cambria Math" panose="02040503050406030204" pitchFamily="18" charset="0"/>
              </a:rPr>
              <a:t>, </a:t>
            </a:r>
            <a:r>
              <a:rPr lang="en-US" sz="2000" i="1" dirty="0">
                <a:latin typeface="+mj-lt"/>
                <a:ea typeface="Cambria Math" panose="02040503050406030204" pitchFamily="18" charset="0"/>
              </a:rPr>
              <a:t>h</a:t>
            </a:r>
            <a:r>
              <a:rPr lang="en-US" sz="2000" dirty="0">
                <a:latin typeface="+mj-lt"/>
                <a:ea typeface="Cambria Math" panose="02040503050406030204" pitchFamily="18" charset="0"/>
              </a:rPr>
              <a:t>, </a:t>
            </a:r>
            <a:r>
              <a:rPr lang="en-US" sz="2000" dirty="0"/>
              <a:t>…) are produced at low velocity and decay roughly </a:t>
            </a:r>
            <a:r>
              <a:rPr lang="en-US" sz="2000" dirty="0" err="1"/>
              <a:t>isotropically</a:t>
            </a:r>
            <a:r>
              <a:rPr lang="en-US" sz="2000" dirty="0"/>
              <a:t> to other particles.  </a:t>
            </a:r>
          </a:p>
          <a:p>
            <a:endParaRPr lang="en-US" sz="2000" dirty="0"/>
          </a:p>
          <a:p>
            <a:endParaRPr lang="en-US" sz="2000" dirty="0"/>
          </a:p>
          <a:p>
            <a:endParaRPr lang="en-US" sz="2000" dirty="0"/>
          </a:p>
          <a:p>
            <a:endParaRPr lang="en-US" sz="2000" dirty="0"/>
          </a:p>
          <a:p>
            <a:pPr marL="0" indent="0">
              <a:buNone/>
            </a:pPr>
            <a:endParaRPr lang="en-US" sz="2000" dirty="0"/>
          </a:p>
          <a:p>
            <a:r>
              <a:rPr lang="en-US" sz="2000" dirty="0"/>
              <a:t>But high-energy light particles are dominantly produced in the </a:t>
            </a:r>
            <a:r>
              <a:rPr lang="en-US" sz="2000" dirty="0">
                <a:solidFill>
                  <a:srgbClr val="FF0000"/>
                </a:solidFill>
              </a:rPr>
              <a:t>forward direction (parallel to the beamline) </a:t>
            </a:r>
            <a:r>
              <a:rPr lang="en-US" sz="2000" dirty="0"/>
              <a:t>and escape through the blind spots of these large detectors.</a:t>
            </a:r>
          </a:p>
          <a:p>
            <a:pPr lvl="1"/>
            <a:r>
              <a:rPr lang="en-US" sz="1800" dirty="0"/>
              <a:t>This is true for all known light particles: </a:t>
            </a:r>
            <a:r>
              <a:rPr lang="en-US" sz="1800" dirty="0" err="1"/>
              <a:t>pions</a:t>
            </a:r>
            <a:r>
              <a:rPr lang="en-US" sz="1800" dirty="0"/>
              <a:t>, kaons, </a:t>
            </a:r>
            <a:r>
              <a:rPr lang="en-US" sz="1800" i="1" dirty="0"/>
              <a:t>D</a:t>
            </a:r>
            <a:r>
              <a:rPr lang="en-US" sz="1800" dirty="0"/>
              <a:t> mesons, all neutrinos.</a:t>
            </a:r>
          </a:p>
          <a:p>
            <a:pPr lvl="1"/>
            <a:r>
              <a:rPr lang="en-US" sz="1800" dirty="0"/>
              <a:t>It is also true for new, weakly-interacting particles motivated by neutrino mass and dark matter.</a:t>
            </a:r>
          </a:p>
          <a:p>
            <a:pPr lvl="1"/>
            <a:endParaRPr lang="en-US" sz="800" dirty="0"/>
          </a:p>
          <a:p>
            <a:pPr lvl="1"/>
            <a:endParaRPr lang="en-US" sz="800" dirty="0"/>
          </a:p>
          <a:p>
            <a:r>
              <a:rPr lang="en-US" sz="2000" dirty="0">
                <a:solidFill>
                  <a:srgbClr val="FF0000"/>
                </a:solidFill>
              </a:rPr>
              <a:t>“These blind spots are the Achilles heels of the large LHC detectors.” – Dave Casper</a:t>
            </a:r>
          </a:p>
        </p:txBody>
      </p:sp>
      <p:grpSp>
        <p:nvGrpSpPr>
          <p:cNvPr id="9" name="Group 8">
            <a:extLst>
              <a:ext uri="{FF2B5EF4-FFF2-40B4-BE49-F238E27FC236}">
                <a16:creationId xmlns:a16="http://schemas.microsoft.com/office/drawing/2014/main" id="{7785F5CD-3107-CD4E-8D0E-C113CD8C33E6}"/>
              </a:ext>
            </a:extLst>
          </p:cNvPr>
          <p:cNvGrpSpPr/>
          <p:nvPr/>
        </p:nvGrpSpPr>
        <p:grpSpPr>
          <a:xfrm>
            <a:off x="2231657" y="2514600"/>
            <a:ext cx="7696200" cy="1828800"/>
            <a:chOff x="686764" y="3235221"/>
            <a:chExt cx="6761940" cy="1633785"/>
          </a:xfrm>
        </p:grpSpPr>
        <p:pic>
          <p:nvPicPr>
            <p:cNvPr id="10" name="Picture 9" descr="0803012_02-A4-at-144-dpi.jpg">
              <a:extLst>
                <a:ext uri="{FF2B5EF4-FFF2-40B4-BE49-F238E27FC236}">
                  <a16:creationId xmlns:a16="http://schemas.microsoft.com/office/drawing/2014/main" id="{6CB1C1D5-5A52-2645-99A9-20AA8248EE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7635" y="3393423"/>
              <a:ext cx="2791232" cy="1475583"/>
            </a:xfrm>
            <a:prstGeom prst="rect">
              <a:avLst/>
            </a:prstGeom>
          </p:spPr>
        </p:pic>
        <p:cxnSp>
          <p:nvCxnSpPr>
            <p:cNvPr id="11" name="Straight Arrow Connector 10">
              <a:extLst>
                <a:ext uri="{FF2B5EF4-FFF2-40B4-BE49-F238E27FC236}">
                  <a16:creationId xmlns:a16="http://schemas.microsoft.com/office/drawing/2014/main" id="{7FC6F2BB-959B-464B-90F9-EC1BF2E71D00}"/>
                </a:ext>
              </a:extLst>
            </p:cNvPr>
            <p:cNvCxnSpPr/>
            <p:nvPr/>
          </p:nvCxnSpPr>
          <p:spPr>
            <a:xfrm flipV="1">
              <a:off x="4378325" y="3235221"/>
              <a:ext cx="238125" cy="809730"/>
            </a:xfrm>
            <a:prstGeom prst="straightConnector1">
              <a:avLst/>
            </a:prstGeom>
            <a:ln w="12700" cmpd="sng">
              <a:solidFill>
                <a:schemeClr val="tx1"/>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nvGrpSpPr>
            <p:cNvPr id="12" name="Group 11">
              <a:extLst>
                <a:ext uri="{FF2B5EF4-FFF2-40B4-BE49-F238E27FC236}">
                  <a16:creationId xmlns:a16="http://schemas.microsoft.com/office/drawing/2014/main" id="{72837E96-5A11-0E4E-A712-EA7F807F37E5}"/>
                </a:ext>
              </a:extLst>
            </p:cNvPr>
            <p:cNvGrpSpPr/>
            <p:nvPr/>
          </p:nvGrpSpPr>
          <p:grpSpPr>
            <a:xfrm>
              <a:off x="686764" y="4213439"/>
              <a:ext cx="2214348" cy="409266"/>
              <a:chOff x="686764" y="4213439"/>
              <a:chExt cx="2214348" cy="409266"/>
            </a:xfrm>
          </p:grpSpPr>
          <p:cxnSp>
            <p:nvCxnSpPr>
              <p:cNvPr id="22" name="Straight Arrow Connector 21">
                <a:extLst>
                  <a:ext uri="{FF2B5EF4-FFF2-40B4-BE49-F238E27FC236}">
                    <a16:creationId xmlns:a16="http://schemas.microsoft.com/office/drawing/2014/main" id="{DFF8A600-146E-5A4C-9E68-4805ADD38EF1}"/>
                  </a:ext>
                </a:extLst>
              </p:cNvPr>
              <p:cNvCxnSpPr/>
              <p:nvPr/>
            </p:nvCxnSpPr>
            <p:spPr>
              <a:xfrm flipH="1">
                <a:off x="686764" y="4213439"/>
                <a:ext cx="2206310" cy="27042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F2C3E634-CBD8-C94E-ABF6-139FA38905BB}"/>
                  </a:ext>
                </a:extLst>
              </p:cNvPr>
              <p:cNvCxnSpPr/>
              <p:nvPr/>
            </p:nvCxnSpPr>
            <p:spPr>
              <a:xfrm flipH="1">
                <a:off x="694802" y="4284835"/>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3DB2F2BD-BAA8-ED4C-90E7-C87BF28F7EF5}"/>
                  </a:ext>
                </a:extLst>
              </p:cNvPr>
              <p:cNvCxnSpPr/>
              <p:nvPr/>
            </p:nvCxnSpPr>
            <p:spPr>
              <a:xfrm flipH="1">
                <a:off x="686764" y="4240852"/>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265ECB25-86D2-7246-8313-8A224600660A}"/>
                  </a:ext>
                </a:extLst>
              </p:cNvPr>
              <p:cNvCxnSpPr/>
              <p:nvPr/>
            </p:nvCxnSpPr>
            <p:spPr>
              <a:xfrm flipH="1">
                <a:off x="694802" y="4240852"/>
                <a:ext cx="2198272" cy="381853"/>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8F2ED363-2962-9F40-8BA4-B9452A832EF2}"/>
                  </a:ext>
                </a:extLst>
              </p:cNvPr>
              <p:cNvCxnSpPr/>
              <p:nvPr/>
            </p:nvCxnSpPr>
            <p:spPr>
              <a:xfrm flipH="1">
                <a:off x="686764" y="4240852"/>
                <a:ext cx="2214348" cy="27976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grpSp>
          <p:nvGrpSpPr>
            <p:cNvPr id="13" name="Group 12">
              <a:extLst>
                <a:ext uri="{FF2B5EF4-FFF2-40B4-BE49-F238E27FC236}">
                  <a16:creationId xmlns:a16="http://schemas.microsoft.com/office/drawing/2014/main" id="{03535F90-1E71-EC41-9875-F6CB79C79B87}"/>
                </a:ext>
              </a:extLst>
            </p:cNvPr>
            <p:cNvGrpSpPr/>
            <p:nvPr/>
          </p:nvGrpSpPr>
          <p:grpSpPr>
            <a:xfrm rot="10800000">
              <a:off x="5559329" y="3549005"/>
              <a:ext cx="1889375" cy="353694"/>
              <a:chOff x="686764" y="4213439"/>
              <a:chExt cx="2214348" cy="409266"/>
            </a:xfrm>
          </p:grpSpPr>
          <p:cxnSp>
            <p:nvCxnSpPr>
              <p:cNvPr id="16" name="Straight Arrow Connector 15">
                <a:extLst>
                  <a:ext uri="{FF2B5EF4-FFF2-40B4-BE49-F238E27FC236}">
                    <a16:creationId xmlns:a16="http://schemas.microsoft.com/office/drawing/2014/main" id="{31A00D54-E958-7D47-97A3-6637D2BDE939}"/>
                  </a:ext>
                </a:extLst>
              </p:cNvPr>
              <p:cNvCxnSpPr/>
              <p:nvPr/>
            </p:nvCxnSpPr>
            <p:spPr>
              <a:xfrm flipH="1">
                <a:off x="686764" y="4213439"/>
                <a:ext cx="2206310" cy="27042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87855105-D374-CF43-94C6-A76857983D3A}"/>
                  </a:ext>
                </a:extLst>
              </p:cNvPr>
              <p:cNvCxnSpPr/>
              <p:nvPr/>
            </p:nvCxnSpPr>
            <p:spPr>
              <a:xfrm flipH="1">
                <a:off x="694802" y="4284835"/>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ED683565-77DD-2D49-B3A8-115825894685}"/>
                  </a:ext>
                </a:extLst>
              </p:cNvPr>
              <p:cNvCxnSpPr/>
              <p:nvPr/>
            </p:nvCxnSpPr>
            <p:spPr>
              <a:xfrm flipH="1">
                <a:off x="686764" y="4240852"/>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76A8121A-2631-9A47-807A-89DB3EDF0BC0}"/>
                  </a:ext>
                </a:extLst>
              </p:cNvPr>
              <p:cNvCxnSpPr/>
              <p:nvPr/>
            </p:nvCxnSpPr>
            <p:spPr>
              <a:xfrm flipH="1">
                <a:off x="694802" y="4240852"/>
                <a:ext cx="2198272" cy="381853"/>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7E097470-1CB0-544D-8FA4-B08CD287C59B}"/>
                  </a:ext>
                </a:extLst>
              </p:cNvPr>
              <p:cNvCxnSpPr/>
              <p:nvPr/>
            </p:nvCxnSpPr>
            <p:spPr>
              <a:xfrm flipH="1">
                <a:off x="686764" y="4240852"/>
                <a:ext cx="2214348" cy="27976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cxnSp>
          <p:nvCxnSpPr>
            <p:cNvPr id="14" name="Straight Arrow Connector 13">
              <a:extLst>
                <a:ext uri="{FF2B5EF4-FFF2-40B4-BE49-F238E27FC236}">
                  <a16:creationId xmlns:a16="http://schemas.microsoft.com/office/drawing/2014/main" id="{CBAEF4F6-2AD8-4D47-9D62-9F8E65896E6B}"/>
                </a:ext>
              </a:extLst>
            </p:cNvPr>
            <p:cNvCxnSpPr/>
            <p:nvPr/>
          </p:nvCxnSpPr>
          <p:spPr>
            <a:xfrm flipV="1">
              <a:off x="4182360" y="4016375"/>
              <a:ext cx="434090" cy="62642"/>
            </a:xfrm>
            <a:prstGeom prst="straightConnector1">
              <a:avLst/>
            </a:prstGeom>
            <a:ln w="12700" cmpd="sng">
              <a:solidFill>
                <a:srgbClr val="FF0000"/>
              </a:solidFill>
              <a:headEnd type="none"/>
              <a:tailEnd type="none" w="sm" len="lg"/>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EBFBEBA9-8A26-D145-B581-556D5AD1497D}"/>
                </a:ext>
              </a:extLst>
            </p:cNvPr>
            <p:cNvCxnSpPr/>
            <p:nvPr/>
          </p:nvCxnSpPr>
          <p:spPr>
            <a:xfrm>
              <a:off x="4378325" y="4044950"/>
              <a:ext cx="815418" cy="824056"/>
            </a:xfrm>
            <a:prstGeom prst="straightConnector1">
              <a:avLst/>
            </a:prstGeom>
            <a:ln w="12700" cmpd="sng">
              <a:solidFill>
                <a:schemeClr val="tx1"/>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5B8649F-2704-844F-B7C6-44174E9403FA}"/>
                  </a:ext>
                </a:extLst>
              </p:cNvPr>
              <p:cNvSpPr txBox="1"/>
              <p:nvPr/>
            </p:nvSpPr>
            <p:spPr>
              <a:xfrm rot="21210000">
                <a:off x="2333618" y="3419828"/>
                <a:ext cx="2106154" cy="391646"/>
              </a:xfrm>
              <a:prstGeom prst="rect">
                <a:avLst/>
              </a:prstGeom>
              <a:noFill/>
            </p:spPr>
            <p:txBody>
              <a:bodyPr wrap="none" rtlCol="0">
                <a:spAutoFit/>
              </a:bodyPr>
              <a:lstStyle/>
              <a:p>
                <a:r>
                  <a:rPr lang="en-US" dirty="0">
                    <a:latin typeface="Symbol" pitchFamily="2" charset="2"/>
                  </a:rPr>
                  <a:t>p</a:t>
                </a:r>
                <a:r>
                  <a:rPr lang="en-US" dirty="0"/>
                  <a:t>, </a:t>
                </a:r>
                <a:r>
                  <a:rPr lang="en-US" i="1" dirty="0"/>
                  <a:t>K</a:t>
                </a:r>
                <a:r>
                  <a:rPr lang="en-US" dirty="0"/>
                  <a:t>, </a:t>
                </a:r>
                <a:r>
                  <a:rPr lang="en-US" i="1" dirty="0"/>
                  <a:t>D</a:t>
                </a:r>
                <a:r>
                  <a:rPr lang="en-US" dirty="0"/>
                  <a:t>,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𝜈</m:t>
                        </m:r>
                      </m:e>
                      <m:sub>
                        <m:r>
                          <a:rPr lang="en-US" i="1" dirty="0">
                            <a:latin typeface="Cambria Math" panose="02040503050406030204" pitchFamily="18" charset="0"/>
                          </a:rPr>
                          <m:t>𝑒</m:t>
                        </m:r>
                      </m:sub>
                    </m:sSub>
                  </m:oMath>
                </a14:m>
                <a:r>
                  <a:rPr lang="en-US" dirty="0"/>
                  <a:t> ,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𝜈</m:t>
                        </m:r>
                      </m:e>
                      <m:sub>
                        <m:r>
                          <a:rPr lang="en-US" b="0" i="1" dirty="0" smtClean="0">
                            <a:latin typeface="Cambria Math" panose="02040503050406030204" pitchFamily="18" charset="0"/>
                            <a:ea typeface="Cambria Math" panose="02040503050406030204" pitchFamily="18" charset="0"/>
                          </a:rPr>
                          <m:t>𝜇</m:t>
                        </m:r>
                      </m:sub>
                    </m:sSub>
                  </m:oMath>
                </a14:m>
                <a:r>
                  <a:rPr lang="en-US" dirty="0"/>
                  <a:t> ,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𝜈</m:t>
                        </m:r>
                      </m:e>
                      <m:sub>
                        <m:r>
                          <a:rPr lang="en-US" b="0" i="1" dirty="0" smtClean="0">
                            <a:latin typeface="Cambria Math" panose="02040503050406030204" pitchFamily="18" charset="0"/>
                            <a:ea typeface="Cambria Math" panose="02040503050406030204" pitchFamily="18" charset="0"/>
                          </a:rPr>
                          <m:t>𝜏</m:t>
                        </m:r>
                      </m:sub>
                    </m:sSub>
                  </m:oMath>
                </a14:m>
                <a:r>
                  <a:rPr lang="en-US" dirty="0"/>
                  <a:t> </a:t>
                </a:r>
              </a:p>
            </p:txBody>
          </p:sp>
        </mc:Choice>
        <mc:Fallback xmlns="">
          <p:sp>
            <p:nvSpPr>
              <p:cNvPr id="6" name="TextBox 5">
                <a:extLst>
                  <a:ext uri="{FF2B5EF4-FFF2-40B4-BE49-F238E27FC236}">
                    <a16:creationId xmlns:a16="http://schemas.microsoft.com/office/drawing/2014/main" id="{55B8649F-2704-844F-B7C6-44174E9403FA}"/>
                  </a:ext>
                </a:extLst>
              </p:cNvPr>
              <p:cNvSpPr txBox="1">
                <a:spLocks noRot="1" noChangeAspect="1" noMove="1" noResize="1" noEditPoints="1" noAdjustHandles="1" noChangeArrowheads="1" noChangeShapeType="1" noTextEdit="1"/>
              </p:cNvSpPr>
              <p:nvPr/>
            </p:nvSpPr>
            <p:spPr>
              <a:xfrm rot="21210000">
                <a:off x="2333618" y="3419828"/>
                <a:ext cx="2106154" cy="391646"/>
              </a:xfrm>
              <a:prstGeom prst="rect">
                <a:avLst/>
              </a:prstGeom>
              <a:blipFill>
                <a:blip r:embed="rId3"/>
                <a:stretch>
                  <a:fillRect l="-2367" b="-9804"/>
                </a:stretch>
              </a:blipFill>
            </p:spPr>
            <p:txBody>
              <a:bodyPr/>
              <a:lstStyle/>
              <a:p>
                <a:r>
                  <a:rPr lang="en-US">
                    <a:noFill/>
                  </a:rPr>
                  <a:t> </a:t>
                </a:r>
              </a:p>
            </p:txBody>
          </p:sp>
        </mc:Fallback>
      </mc:AlternateContent>
      <p:sp>
        <p:nvSpPr>
          <p:cNvPr id="27" name="TextBox 26">
            <a:extLst>
              <a:ext uri="{FF2B5EF4-FFF2-40B4-BE49-F238E27FC236}">
                <a16:creationId xmlns:a16="http://schemas.microsoft.com/office/drawing/2014/main" id="{9B08CB70-5162-CE4B-BA56-057BB224FDAE}"/>
              </a:ext>
            </a:extLst>
          </p:cNvPr>
          <p:cNvSpPr txBox="1"/>
          <p:nvPr/>
        </p:nvSpPr>
        <p:spPr>
          <a:xfrm rot="20973829">
            <a:off x="7850678" y="3087069"/>
            <a:ext cx="2063898" cy="369332"/>
          </a:xfrm>
          <a:prstGeom prst="rect">
            <a:avLst/>
          </a:prstGeom>
          <a:noFill/>
        </p:spPr>
        <p:txBody>
          <a:bodyPr wrap="none" rtlCol="0">
            <a:spAutoFit/>
          </a:bodyPr>
          <a:lstStyle/>
          <a:p>
            <a:r>
              <a:rPr lang="en-US" dirty="0"/>
              <a:t>A’, a, </a:t>
            </a:r>
            <a:r>
              <a:rPr lang="en-US" dirty="0" err="1"/>
              <a:t>mCPs</a:t>
            </a:r>
            <a:r>
              <a:rPr lang="en-US" dirty="0"/>
              <a:t>, </a:t>
            </a:r>
            <a:r>
              <a:rPr lang="en-US" dirty="0">
                <a:latin typeface="Symbol" pitchFamily="2" charset="2"/>
              </a:rPr>
              <a:t>c</a:t>
            </a:r>
            <a:r>
              <a:rPr lang="en-US" dirty="0"/>
              <a:t>, …</a:t>
            </a:r>
          </a:p>
        </p:txBody>
      </p:sp>
      <p:sp>
        <p:nvSpPr>
          <p:cNvPr id="2" name="TextBox 1">
            <a:extLst>
              <a:ext uri="{FF2B5EF4-FFF2-40B4-BE49-F238E27FC236}">
                <a16:creationId xmlns:a16="http://schemas.microsoft.com/office/drawing/2014/main" id="{63D02DC9-1674-F242-6399-205A569F9A03}"/>
              </a:ext>
            </a:extLst>
          </p:cNvPr>
          <p:cNvSpPr txBox="1"/>
          <p:nvPr/>
        </p:nvSpPr>
        <p:spPr>
          <a:xfrm>
            <a:off x="8201059" y="1589161"/>
            <a:ext cx="3278141" cy="307777"/>
          </a:xfrm>
          <a:prstGeom prst="rect">
            <a:avLst/>
          </a:prstGeom>
          <a:noFill/>
        </p:spPr>
        <p:txBody>
          <a:bodyPr wrap="none" rtlCol="0">
            <a:spAutoFit/>
          </a:bodyPr>
          <a:lstStyle/>
          <a:p>
            <a:r>
              <a:rPr lang="en-US" sz="1400" dirty="0"/>
              <a:t>Feng, </a:t>
            </a:r>
            <a:r>
              <a:rPr lang="en-US" sz="1400" dirty="0" err="1"/>
              <a:t>Galon</a:t>
            </a:r>
            <a:r>
              <a:rPr lang="en-US" sz="1400" dirty="0"/>
              <a:t>, Kling, </a:t>
            </a:r>
            <a:r>
              <a:rPr lang="en-US" sz="1400" dirty="0" err="1"/>
              <a:t>Trojanowski</a:t>
            </a:r>
            <a:r>
              <a:rPr lang="en-US" sz="1400" dirty="0"/>
              <a:t> (2017)</a:t>
            </a:r>
          </a:p>
        </p:txBody>
      </p:sp>
      <p:sp>
        <p:nvSpPr>
          <p:cNvPr id="3" name="TextBox 2">
            <a:extLst>
              <a:ext uri="{FF2B5EF4-FFF2-40B4-BE49-F238E27FC236}">
                <a16:creationId xmlns:a16="http://schemas.microsoft.com/office/drawing/2014/main" id="{40CB2DA6-88F1-80D6-98FE-DCC25F4C59A8}"/>
              </a:ext>
            </a:extLst>
          </p:cNvPr>
          <p:cNvSpPr txBox="1"/>
          <p:nvPr/>
        </p:nvSpPr>
        <p:spPr>
          <a:xfrm>
            <a:off x="9389400" y="5788223"/>
            <a:ext cx="2085827" cy="307777"/>
          </a:xfrm>
          <a:prstGeom prst="rect">
            <a:avLst/>
          </a:prstGeom>
          <a:noFill/>
        </p:spPr>
        <p:txBody>
          <a:bodyPr wrap="none" rtlCol="0">
            <a:spAutoFit/>
          </a:bodyPr>
          <a:lstStyle/>
          <a:p>
            <a:r>
              <a:rPr lang="en-US" sz="1400" dirty="0"/>
              <a:t>De </a:t>
            </a:r>
            <a:r>
              <a:rPr lang="en-US" sz="1400" dirty="0" err="1"/>
              <a:t>Rujula</a:t>
            </a:r>
            <a:r>
              <a:rPr lang="en-US" sz="1400" dirty="0"/>
              <a:t>, </a:t>
            </a:r>
            <a:r>
              <a:rPr lang="en-US" sz="1400" dirty="0" err="1"/>
              <a:t>Ruckl</a:t>
            </a:r>
            <a:r>
              <a:rPr lang="en-US" sz="1400" dirty="0"/>
              <a:t> (1984)</a:t>
            </a:r>
          </a:p>
        </p:txBody>
      </p:sp>
    </p:spTree>
    <p:extLst>
      <p:ext uri="{BB962C8B-B14F-4D97-AF65-F5344CB8AC3E}">
        <p14:creationId xmlns:p14="http://schemas.microsoft.com/office/powerpoint/2010/main" val="3579136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524000" y="228986"/>
            <a:ext cx="9144000" cy="441325"/>
          </a:xfrm>
        </p:spPr>
        <p:txBody>
          <a:bodyPr/>
          <a:lstStyle/>
          <a:p>
            <a:r>
              <a:rPr lang="en-US" dirty="0">
                <a:latin typeface="Arial" charset="0"/>
              </a:rPr>
              <a:t>DETECTING FORWARD PARTICLES</a:t>
            </a:r>
          </a:p>
        </p:txBody>
      </p:sp>
      <p:sp>
        <p:nvSpPr>
          <p:cNvPr id="21" name="Rectangle 3">
            <a:extLst>
              <a:ext uri="{FF2B5EF4-FFF2-40B4-BE49-F238E27FC236}">
                <a16:creationId xmlns:a16="http://schemas.microsoft.com/office/drawing/2014/main" id="{6DE34699-25EB-534D-A8C2-F03BEAEE77D0}"/>
              </a:ext>
            </a:extLst>
          </p:cNvPr>
          <p:cNvSpPr txBox="1">
            <a:spLocks noChangeArrowheads="1"/>
          </p:cNvSpPr>
          <p:nvPr/>
        </p:nvSpPr>
        <p:spPr bwMode="auto">
          <a:xfrm>
            <a:off x="457200" y="1196362"/>
            <a:ext cx="11049000" cy="3905048"/>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Problem: How can we detect forward particles?  We can’t just put a detector there, because it will block the protons from coming in and colliding.</a:t>
            </a:r>
          </a:p>
          <a:p>
            <a:pPr lvl="1"/>
            <a:endParaRPr lang="en-US" sz="800" dirty="0">
              <a:solidFill>
                <a:schemeClr val="tx1"/>
              </a:solidFill>
            </a:endParaRPr>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pPr marL="0" indent="0">
              <a:buNone/>
            </a:pPr>
            <a:endParaRPr lang="en-US" sz="2000" dirty="0"/>
          </a:p>
          <a:p>
            <a:r>
              <a:rPr lang="en-US" sz="2000" dirty="0"/>
              <a:t>Solution: the LHC is a circular collider!  If we go far enough away, the LHC proton beam will be bent away, while all the light, weakly-interacting particles we are looking for will go straight. </a:t>
            </a:r>
          </a:p>
        </p:txBody>
      </p:sp>
      <p:grpSp>
        <p:nvGrpSpPr>
          <p:cNvPr id="9" name="Group 8">
            <a:extLst>
              <a:ext uri="{FF2B5EF4-FFF2-40B4-BE49-F238E27FC236}">
                <a16:creationId xmlns:a16="http://schemas.microsoft.com/office/drawing/2014/main" id="{7785F5CD-3107-CD4E-8D0E-C113CD8C33E6}"/>
              </a:ext>
            </a:extLst>
          </p:cNvPr>
          <p:cNvGrpSpPr/>
          <p:nvPr/>
        </p:nvGrpSpPr>
        <p:grpSpPr>
          <a:xfrm>
            <a:off x="2231657" y="2704668"/>
            <a:ext cx="7696200" cy="1828800"/>
            <a:chOff x="686764" y="3235221"/>
            <a:chExt cx="6761940" cy="1633785"/>
          </a:xfrm>
        </p:grpSpPr>
        <p:pic>
          <p:nvPicPr>
            <p:cNvPr id="10" name="Picture 9" descr="0803012_02-A4-at-144-dpi.jpg">
              <a:extLst>
                <a:ext uri="{FF2B5EF4-FFF2-40B4-BE49-F238E27FC236}">
                  <a16:creationId xmlns:a16="http://schemas.microsoft.com/office/drawing/2014/main" id="{6CB1C1D5-5A52-2645-99A9-20AA8248EE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7635" y="3393423"/>
              <a:ext cx="2791232" cy="1475583"/>
            </a:xfrm>
            <a:prstGeom prst="rect">
              <a:avLst/>
            </a:prstGeom>
          </p:spPr>
        </p:pic>
        <p:cxnSp>
          <p:nvCxnSpPr>
            <p:cNvPr id="11" name="Straight Arrow Connector 10">
              <a:extLst>
                <a:ext uri="{FF2B5EF4-FFF2-40B4-BE49-F238E27FC236}">
                  <a16:creationId xmlns:a16="http://schemas.microsoft.com/office/drawing/2014/main" id="{7FC6F2BB-959B-464B-90F9-EC1BF2E71D00}"/>
                </a:ext>
              </a:extLst>
            </p:cNvPr>
            <p:cNvCxnSpPr/>
            <p:nvPr/>
          </p:nvCxnSpPr>
          <p:spPr>
            <a:xfrm flipV="1">
              <a:off x="4378325" y="3235221"/>
              <a:ext cx="238125" cy="809730"/>
            </a:xfrm>
            <a:prstGeom prst="straightConnector1">
              <a:avLst/>
            </a:prstGeom>
            <a:ln w="12700" cmpd="sng">
              <a:solidFill>
                <a:schemeClr val="tx1"/>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nvGrpSpPr>
            <p:cNvPr id="12" name="Group 11">
              <a:extLst>
                <a:ext uri="{FF2B5EF4-FFF2-40B4-BE49-F238E27FC236}">
                  <a16:creationId xmlns:a16="http://schemas.microsoft.com/office/drawing/2014/main" id="{72837E96-5A11-0E4E-A712-EA7F807F37E5}"/>
                </a:ext>
              </a:extLst>
            </p:cNvPr>
            <p:cNvGrpSpPr/>
            <p:nvPr/>
          </p:nvGrpSpPr>
          <p:grpSpPr>
            <a:xfrm>
              <a:off x="686764" y="4213439"/>
              <a:ext cx="2214348" cy="409266"/>
              <a:chOff x="686764" y="4213439"/>
              <a:chExt cx="2214348" cy="409266"/>
            </a:xfrm>
          </p:grpSpPr>
          <p:cxnSp>
            <p:nvCxnSpPr>
              <p:cNvPr id="22" name="Straight Arrow Connector 21">
                <a:extLst>
                  <a:ext uri="{FF2B5EF4-FFF2-40B4-BE49-F238E27FC236}">
                    <a16:creationId xmlns:a16="http://schemas.microsoft.com/office/drawing/2014/main" id="{DFF8A600-146E-5A4C-9E68-4805ADD38EF1}"/>
                  </a:ext>
                </a:extLst>
              </p:cNvPr>
              <p:cNvCxnSpPr/>
              <p:nvPr/>
            </p:nvCxnSpPr>
            <p:spPr>
              <a:xfrm flipH="1">
                <a:off x="686764" y="4213439"/>
                <a:ext cx="2206310" cy="27042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F2C3E634-CBD8-C94E-ABF6-139FA38905BB}"/>
                  </a:ext>
                </a:extLst>
              </p:cNvPr>
              <p:cNvCxnSpPr/>
              <p:nvPr/>
            </p:nvCxnSpPr>
            <p:spPr>
              <a:xfrm flipH="1">
                <a:off x="694802" y="4284835"/>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3DB2F2BD-BAA8-ED4C-90E7-C87BF28F7EF5}"/>
                  </a:ext>
                </a:extLst>
              </p:cNvPr>
              <p:cNvCxnSpPr/>
              <p:nvPr/>
            </p:nvCxnSpPr>
            <p:spPr>
              <a:xfrm flipH="1">
                <a:off x="686764" y="4240852"/>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265ECB25-86D2-7246-8313-8A224600660A}"/>
                  </a:ext>
                </a:extLst>
              </p:cNvPr>
              <p:cNvCxnSpPr/>
              <p:nvPr/>
            </p:nvCxnSpPr>
            <p:spPr>
              <a:xfrm flipH="1">
                <a:off x="694802" y="4240852"/>
                <a:ext cx="2198272" cy="381853"/>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8F2ED363-2962-9F40-8BA4-B9452A832EF2}"/>
                  </a:ext>
                </a:extLst>
              </p:cNvPr>
              <p:cNvCxnSpPr/>
              <p:nvPr/>
            </p:nvCxnSpPr>
            <p:spPr>
              <a:xfrm flipH="1">
                <a:off x="686764" y="4240852"/>
                <a:ext cx="2214348" cy="27976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grpSp>
          <p:nvGrpSpPr>
            <p:cNvPr id="13" name="Group 12">
              <a:extLst>
                <a:ext uri="{FF2B5EF4-FFF2-40B4-BE49-F238E27FC236}">
                  <a16:creationId xmlns:a16="http://schemas.microsoft.com/office/drawing/2014/main" id="{03535F90-1E71-EC41-9875-F6CB79C79B87}"/>
                </a:ext>
              </a:extLst>
            </p:cNvPr>
            <p:cNvGrpSpPr/>
            <p:nvPr/>
          </p:nvGrpSpPr>
          <p:grpSpPr>
            <a:xfrm rot="10800000">
              <a:off x="5559329" y="3549005"/>
              <a:ext cx="1889375" cy="353694"/>
              <a:chOff x="686764" y="4213439"/>
              <a:chExt cx="2214348" cy="409266"/>
            </a:xfrm>
          </p:grpSpPr>
          <p:cxnSp>
            <p:nvCxnSpPr>
              <p:cNvPr id="16" name="Straight Arrow Connector 15">
                <a:extLst>
                  <a:ext uri="{FF2B5EF4-FFF2-40B4-BE49-F238E27FC236}">
                    <a16:creationId xmlns:a16="http://schemas.microsoft.com/office/drawing/2014/main" id="{31A00D54-E958-7D47-97A3-6637D2BDE939}"/>
                  </a:ext>
                </a:extLst>
              </p:cNvPr>
              <p:cNvCxnSpPr/>
              <p:nvPr/>
            </p:nvCxnSpPr>
            <p:spPr>
              <a:xfrm flipH="1">
                <a:off x="686764" y="4213439"/>
                <a:ext cx="2206310" cy="27042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87855105-D374-CF43-94C6-A76857983D3A}"/>
                  </a:ext>
                </a:extLst>
              </p:cNvPr>
              <p:cNvCxnSpPr/>
              <p:nvPr/>
            </p:nvCxnSpPr>
            <p:spPr>
              <a:xfrm flipH="1">
                <a:off x="694802" y="4284835"/>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ED683565-77DD-2D49-B3A8-115825894685}"/>
                  </a:ext>
                </a:extLst>
              </p:cNvPr>
              <p:cNvCxnSpPr/>
              <p:nvPr/>
            </p:nvCxnSpPr>
            <p:spPr>
              <a:xfrm flipH="1">
                <a:off x="686764" y="4240852"/>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76A8121A-2631-9A47-807A-89DB3EDF0BC0}"/>
                  </a:ext>
                </a:extLst>
              </p:cNvPr>
              <p:cNvCxnSpPr/>
              <p:nvPr/>
            </p:nvCxnSpPr>
            <p:spPr>
              <a:xfrm flipH="1">
                <a:off x="694802" y="4240852"/>
                <a:ext cx="2198272" cy="381853"/>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7E097470-1CB0-544D-8FA4-B08CD287C59B}"/>
                  </a:ext>
                </a:extLst>
              </p:cNvPr>
              <p:cNvCxnSpPr/>
              <p:nvPr/>
            </p:nvCxnSpPr>
            <p:spPr>
              <a:xfrm flipH="1">
                <a:off x="686764" y="4240852"/>
                <a:ext cx="2214348" cy="27976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cxnSp>
          <p:nvCxnSpPr>
            <p:cNvPr id="14" name="Straight Arrow Connector 13">
              <a:extLst>
                <a:ext uri="{FF2B5EF4-FFF2-40B4-BE49-F238E27FC236}">
                  <a16:creationId xmlns:a16="http://schemas.microsoft.com/office/drawing/2014/main" id="{CBAEF4F6-2AD8-4D47-9D62-9F8E65896E6B}"/>
                </a:ext>
              </a:extLst>
            </p:cNvPr>
            <p:cNvCxnSpPr/>
            <p:nvPr/>
          </p:nvCxnSpPr>
          <p:spPr>
            <a:xfrm flipV="1">
              <a:off x="4182360" y="4016375"/>
              <a:ext cx="434090" cy="62642"/>
            </a:xfrm>
            <a:prstGeom prst="straightConnector1">
              <a:avLst/>
            </a:prstGeom>
            <a:ln w="12700" cmpd="sng">
              <a:solidFill>
                <a:srgbClr val="FF0000"/>
              </a:solidFill>
              <a:headEnd type="none"/>
              <a:tailEnd type="none" w="sm" len="lg"/>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EBFBEBA9-8A26-D145-B581-556D5AD1497D}"/>
                </a:ext>
              </a:extLst>
            </p:cNvPr>
            <p:cNvCxnSpPr/>
            <p:nvPr/>
          </p:nvCxnSpPr>
          <p:spPr>
            <a:xfrm>
              <a:off x="4378325" y="4044950"/>
              <a:ext cx="815418" cy="824056"/>
            </a:xfrm>
            <a:prstGeom prst="straightConnector1">
              <a:avLst/>
            </a:prstGeom>
            <a:ln w="12700" cmpd="sng">
              <a:solidFill>
                <a:schemeClr val="tx1"/>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5B8649F-2704-844F-B7C6-44174E9403FA}"/>
                  </a:ext>
                </a:extLst>
              </p:cNvPr>
              <p:cNvSpPr txBox="1"/>
              <p:nvPr/>
            </p:nvSpPr>
            <p:spPr>
              <a:xfrm rot="21210000">
                <a:off x="2148999" y="3609896"/>
                <a:ext cx="2106154" cy="391646"/>
              </a:xfrm>
              <a:prstGeom prst="rect">
                <a:avLst/>
              </a:prstGeom>
              <a:noFill/>
            </p:spPr>
            <p:txBody>
              <a:bodyPr wrap="none" rtlCol="0">
                <a:spAutoFit/>
              </a:bodyPr>
              <a:lstStyle/>
              <a:p>
                <a:r>
                  <a:rPr lang="en-US" dirty="0">
                    <a:latin typeface="Symbol" pitchFamily="2" charset="2"/>
                  </a:rPr>
                  <a:t>p</a:t>
                </a:r>
                <a:r>
                  <a:rPr lang="en-US" dirty="0"/>
                  <a:t>, </a:t>
                </a:r>
                <a:r>
                  <a:rPr lang="en-US" i="1" dirty="0"/>
                  <a:t>K</a:t>
                </a:r>
                <a:r>
                  <a:rPr lang="en-US" dirty="0"/>
                  <a:t>, </a:t>
                </a:r>
                <a:r>
                  <a:rPr lang="en-US" i="1" dirty="0"/>
                  <a:t>D</a:t>
                </a:r>
                <a:r>
                  <a:rPr lang="en-US" dirty="0"/>
                  <a:t>,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𝜈</m:t>
                        </m:r>
                      </m:e>
                      <m:sub>
                        <m:r>
                          <a:rPr lang="en-US" i="1" dirty="0">
                            <a:latin typeface="Cambria Math" panose="02040503050406030204" pitchFamily="18" charset="0"/>
                          </a:rPr>
                          <m:t>𝑒</m:t>
                        </m:r>
                      </m:sub>
                    </m:sSub>
                  </m:oMath>
                </a14:m>
                <a:r>
                  <a:rPr lang="en-US" dirty="0"/>
                  <a:t> ,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𝜈</m:t>
                        </m:r>
                      </m:e>
                      <m:sub>
                        <m:r>
                          <a:rPr lang="en-US" b="0" i="1" dirty="0" smtClean="0">
                            <a:latin typeface="Cambria Math" panose="02040503050406030204" pitchFamily="18" charset="0"/>
                            <a:ea typeface="Cambria Math" panose="02040503050406030204" pitchFamily="18" charset="0"/>
                          </a:rPr>
                          <m:t>𝜇</m:t>
                        </m:r>
                      </m:sub>
                    </m:sSub>
                  </m:oMath>
                </a14:m>
                <a:r>
                  <a:rPr lang="en-US" dirty="0"/>
                  <a:t> ,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𝜈</m:t>
                        </m:r>
                      </m:e>
                      <m:sub>
                        <m:r>
                          <a:rPr lang="en-US" b="0" i="1" dirty="0" smtClean="0">
                            <a:latin typeface="Cambria Math" panose="02040503050406030204" pitchFamily="18" charset="0"/>
                            <a:ea typeface="Cambria Math" panose="02040503050406030204" pitchFamily="18" charset="0"/>
                          </a:rPr>
                          <m:t>𝜏</m:t>
                        </m:r>
                      </m:sub>
                    </m:sSub>
                  </m:oMath>
                </a14:m>
                <a:r>
                  <a:rPr lang="en-US" dirty="0"/>
                  <a:t> </a:t>
                </a:r>
              </a:p>
            </p:txBody>
          </p:sp>
        </mc:Choice>
        <mc:Fallback xmlns="">
          <p:sp>
            <p:nvSpPr>
              <p:cNvPr id="6" name="TextBox 5">
                <a:extLst>
                  <a:ext uri="{FF2B5EF4-FFF2-40B4-BE49-F238E27FC236}">
                    <a16:creationId xmlns:a16="http://schemas.microsoft.com/office/drawing/2014/main" id="{55B8649F-2704-844F-B7C6-44174E9403FA}"/>
                  </a:ext>
                </a:extLst>
              </p:cNvPr>
              <p:cNvSpPr txBox="1">
                <a:spLocks noRot="1" noChangeAspect="1" noMove="1" noResize="1" noEditPoints="1" noAdjustHandles="1" noChangeArrowheads="1" noChangeShapeType="1" noTextEdit="1"/>
              </p:cNvSpPr>
              <p:nvPr/>
            </p:nvSpPr>
            <p:spPr>
              <a:xfrm rot="21210000">
                <a:off x="2148999" y="3609896"/>
                <a:ext cx="2106154" cy="391646"/>
              </a:xfrm>
              <a:prstGeom prst="rect">
                <a:avLst/>
              </a:prstGeom>
              <a:blipFill>
                <a:blip r:embed="rId3"/>
                <a:stretch>
                  <a:fillRect l="-2959" b="-9804"/>
                </a:stretch>
              </a:blipFill>
            </p:spPr>
            <p:txBody>
              <a:bodyPr/>
              <a:lstStyle/>
              <a:p>
                <a:r>
                  <a:rPr lang="en-US">
                    <a:noFill/>
                  </a:rPr>
                  <a:t> </a:t>
                </a:r>
              </a:p>
            </p:txBody>
          </p:sp>
        </mc:Fallback>
      </mc:AlternateContent>
      <p:sp>
        <p:nvSpPr>
          <p:cNvPr id="27" name="TextBox 26">
            <a:extLst>
              <a:ext uri="{FF2B5EF4-FFF2-40B4-BE49-F238E27FC236}">
                <a16:creationId xmlns:a16="http://schemas.microsoft.com/office/drawing/2014/main" id="{9B08CB70-5162-CE4B-BA56-057BB224FDAE}"/>
              </a:ext>
            </a:extLst>
          </p:cNvPr>
          <p:cNvSpPr txBox="1"/>
          <p:nvPr/>
        </p:nvSpPr>
        <p:spPr>
          <a:xfrm rot="20973829">
            <a:off x="7850678" y="3277137"/>
            <a:ext cx="2063898" cy="369332"/>
          </a:xfrm>
          <a:prstGeom prst="rect">
            <a:avLst/>
          </a:prstGeom>
          <a:noFill/>
        </p:spPr>
        <p:txBody>
          <a:bodyPr wrap="none" rtlCol="0">
            <a:spAutoFit/>
          </a:bodyPr>
          <a:lstStyle/>
          <a:p>
            <a:r>
              <a:rPr lang="en-US" dirty="0"/>
              <a:t>A’, a, </a:t>
            </a:r>
            <a:r>
              <a:rPr lang="en-US" dirty="0" err="1"/>
              <a:t>mCPs</a:t>
            </a:r>
            <a:r>
              <a:rPr lang="en-US" dirty="0"/>
              <a:t>, </a:t>
            </a:r>
            <a:r>
              <a:rPr lang="en-US" dirty="0">
                <a:latin typeface="Symbol" pitchFamily="2" charset="2"/>
              </a:rPr>
              <a:t>c</a:t>
            </a:r>
            <a:r>
              <a:rPr lang="en-US" dirty="0"/>
              <a:t>, …</a:t>
            </a:r>
          </a:p>
        </p:txBody>
      </p:sp>
      <p:sp>
        <p:nvSpPr>
          <p:cNvPr id="3" name="Cube 2">
            <a:extLst>
              <a:ext uri="{FF2B5EF4-FFF2-40B4-BE49-F238E27FC236}">
                <a16:creationId xmlns:a16="http://schemas.microsoft.com/office/drawing/2014/main" id="{847E76D6-F41C-1FCE-EE78-D0781CE0419F}"/>
              </a:ext>
            </a:extLst>
          </p:cNvPr>
          <p:cNvSpPr/>
          <p:nvPr/>
        </p:nvSpPr>
        <p:spPr>
          <a:xfrm rot="10331162">
            <a:off x="4207630" y="3675213"/>
            <a:ext cx="762000" cy="350885"/>
          </a:xfrm>
          <a:prstGeom prst="cube">
            <a:avLst>
              <a:gd name="adj" fmla="val 2817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CAEDBCA-7C61-5D0C-ABB1-513C6B6C72C8}"/>
              </a:ext>
            </a:extLst>
          </p:cNvPr>
          <p:cNvSpPr txBox="1"/>
          <p:nvPr/>
        </p:nvSpPr>
        <p:spPr>
          <a:xfrm>
            <a:off x="4412847" y="2667000"/>
            <a:ext cx="401814" cy="523220"/>
          </a:xfrm>
          <a:prstGeom prst="rect">
            <a:avLst/>
          </a:prstGeom>
          <a:noFill/>
          <a:ln w="19050">
            <a:solidFill>
              <a:srgbClr val="0000FF"/>
            </a:solidFill>
          </a:ln>
        </p:spPr>
        <p:txBody>
          <a:bodyPr wrap="square" rtlCol="0">
            <a:spAutoFit/>
          </a:bodyPr>
          <a:lstStyle/>
          <a:p>
            <a:r>
              <a:rPr lang="en-US" sz="2800" dirty="0">
                <a:solidFill>
                  <a:srgbClr val="0000FF"/>
                </a:solidFill>
              </a:rPr>
              <a:t>!!</a:t>
            </a:r>
          </a:p>
        </p:txBody>
      </p:sp>
      <p:cxnSp>
        <p:nvCxnSpPr>
          <p:cNvPr id="5" name="Straight Arrow Connector 4">
            <a:extLst>
              <a:ext uri="{FF2B5EF4-FFF2-40B4-BE49-F238E27FC236}">
                <a16:creationId xmlns:a16="http://schemas.microsoft.com/office/drawing/2014/main" id="{22B11D6B-CA64-33D0-2F56-378EF5C4C535}"/>
              </a:ext>
            </a:extLst>
          </p:cNvPr>
          <p:cNvCxnSpPr>
            <a:cxnSpLocks/>
            <a:stCxn id="2" idx="2"/>
            <a:endCxn id="3" idx="3"/>
          </p:cNvCxnSpPr>
          <p:nvPr/>
        </p:nvCxnSpPr>
        <p:spPr>
          <a:xfrm>
            <a:off x="4613754" y="3190220"/>
            <a:ext cx="0" cy="479901"/>
          </a:xfrm>
          <a:prstGeom prst="straightConnector1">
            <a:avLst/>
          </a:prstGeom>
          <a:ln>
            <a:solidFill>
              <a:srgbClr val="0000FF"/>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45837461"/>
      </p:ext>
    </p:extLst>
  </p:cSld>
  <p:clrMapOvr>
    <a:masterClrMapping/>
  </p:clrMapOvr>
</p:sld>
</file>

<file path=ppt/theme/theme1.xml><?xml version="1.0" encoding="utf-8"?>
<a:theme xmlns:a="http://schemas.openxmlformats.org/drawingml/2006/main" name="office_ar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73181</TotalTime>
  <Words>3720</Words>
  <Application>Microsoft Macintosh PowerPoint</Application>
  <PresentationFormat>Widescreen</PresentationFormat>
  <Paragraphs>462</Paragraphs>
  <Slides>52</Slides>
  <Notes>9</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52</vt:i4>
      </vt:variant>
    </vt:vector>
  </HeadingPairs>
  <TitlesOfParts>
    <vt:vector size="62" baseType="lpstr">
      <vt:lpstr>-apple-system</vt:lpstr>
      <vt:lpstr>Adobe Devanagari</vt:lpstr>
      <vt:lpstr>Arial</vt:lpstr>
      <vt:lpstr>Calibri</vt:lpstr>
      <vt:lpstr>Cambria Math</vt:lpstr>
      <vt:lpstr>Open Sans</vt:lpstr>
      <vt:lpstr>Symbol</vt:lpstr>
      <vt:lpstr>Verdana</vt:lpstr>
      <vt:lpstr>Wingdings</vt:lpstr>
      <vt:lpstr>office_arial</vt:lpstr>
      <vt:lpstr>PowerPoint Presentation</vt:lpstr>
      <vt:lpstr>PowerPoint Presentation</vt:lpstr>
      <vt:lpstr>PowerPoint Presentation</vt:lpstr>
      <vt:lpstr>PowerPoint Presentation</vt:lpstr>
      <vt:lpstr>PowerPoint Presentation</vt:lpstr>
      <vt:lpstr>THE NEW PARTICLE LANDSCAPE</vt:lpstr>
      <vt:lpstr>THE DARK MATTER LANDSCAPE</vt:lpstr>
      <vt:lpstr>FORWARD PHYSICS</vt:lpstr>
      <vt:lpstr>DETECTING FORWARD PARTICLES</vt:lpstr>
      <vt:lpstr>MAP OF LHC</vt:lpstr>
      <vt:lpstr>MAP OF LHC</vt:lpstr>
      <vt:lpstr>THE FORWARD REGION</vt:lpstr>
      <vt:lpstr>HISTORY: THE FALL OF FORWARD PHYSICS</vt:lpstr>
      <vt:lpstr>HISTORY: THE FALL OF FORWARD PHYSICS</vt:lpstr>
      <vt:lpstr>PowerPoint Presentation</vt:lpstr>
      <vt:lpstr>HOW BIG DOES THE DETECTOR HAVE TO BE?</vt:lpstr>
      <vt:lpstr>FASER TIMELINE</vt:lpstr>
      <vt:lpstr>FASER COLLABORATION</vt:lpstr>
      <vt:lpstr>FASER AND THE LHC</vt:lpstr>
      <vt:lpstr>THE FASER DETECTOR</vt:lpstr>
      <vt:lpstr>PowerPoint Presentation</vt:lpstr>
      <vt:lpstr>PowerPoint Presentation</vt:lpstr>
      <vt:lpstr>COLLIDER NEUTRINOS</vt:lpstr>
      <vt:lpstr>COLLIDER NEUTRINO SEARCH</vt:lpstr>
      <vt:lpstr>COLLIDER NEUTRINO RESULTS</vt:lpstr>
      <vt:lpstr>DISCOVERY OF COLLIDER NEUTRINOS</vt:lpstr>
      <vt:lpstr>AFTER DISCOVERY: WHAT ARE THESE NEUTRINOS GOOD FOR?</vt:lpstr>
      <vt:lpstr>PowerPoint Presentation</vt:lpstr>
      <vt:lpstr>FASERn</vt:lpstr>
      <vt:lpstr>FIRST DETECTION OF COLLIDER ELECTRON NEUTRINOS</vt:lpstr>
      <vt:lpstr>TEV NEUTRINO INTERACTION STRENGTHS</vt:lpstr>
      <vt:lpstr>PowerPoint Presentation</vt:lpstr>
      <vt:lpstr>NEW PARTICLE SEARCHES</vt:lpstr>
      <vt:lpstr>DARK PHOTON SEARCH</vt:lpstr>
      <vt:lpstr>QUIRK SEARCH</vt:lpstr>
      <vt:lpstr>MORE NEW PARTICLE SEARCHES</vt:lpstr>
      <vt:lpstr>PowerPoint Presentation</vt:lpstr>
      <vt:lpstr>DETECTOR UPGRADES</vt:lpstr>
      <vt:lpstr>FORTVNE</vt:lpstr>
      <vt:lpstr>OTHER RUN 4 UPGRADE PROPOSALS</vt:lpstr>
      <vt:lpstr>FLOUNDER</vt:lpstr>
      <vt:lpstr>PowerPoint Presentation</vt:lpstr>
      <vt:lpstr>FORWARD PHYSICS FACILITY</vt:lpstr>
      <vt:lpstr>FORWARD PHYSICS FACILITY</vt:lpstr>
      <vt:lpstr>FORWARD PHYSICS FACILITY: SAFETY DESIGN</vt:lpstr>
      <vt:lpstr>FORWARD PHYSICS FACILITY</vt:lpstr>
      <vt:lpstr>PowerPoint Presentation</vt:lpstr>
      <vt:lpstr>FASER MANAGEMENT AND FUNDING</vt:lpstr>
      <vt:lpstr>PowerPoint Presentation</vt:lpstr>
      <vt:lpstr>PowerPoint Presentation</vt:lpstr>
      <vt:lpstr>A TABLE TOP EXPERIMENT (15:1 RATIO)</vt:lpstr>
      <vt:lpstr>FASER AT UCI (2025)</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dc:creator>
  <cp:lastModifiedBy>Jonathan Lee Feng</cp:lastModifiedBy>
  <cp:revision>1575</cp:revision>
  <cp:lastPrinted>2019-09-06T01:34:01Z</cp:lastPrinted>
  <dcterms:created xsi:type="dcterms:W3CDTF">2011-05-01T15:38:23Z</dcterms:created>
  <dcterms:modified xsi:type="dcterms:W3CDTF">2026-05-16T10:13:27Z</dcterms:modified>
</cp:coreProperties>
</file>