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19"/>
  </p:notesMasterIdLst>
  <p:handoutMasterIdLst>
    <p:handoutMasterId r:id="rId20"/>
  </p:handoutMasterIdLst>
  <p:sldIdLst>
    <p:sldId id="889" r:id="rId2"/>
    <p:sldId id="3041" r:id="rId3"/>
    <p:sldId id="3092" r:id="rId4"/>
    <p:sldId id="3091" r:id="rId5"/>
    <p:sldId id="3095" r:id="rId6"/>
    <p:sldId id="3094" r:id="rId7"/>
    <p:sldId id="3096" r:id="rId8"/>
    <p:sldId id="3097" r:id="rId9"/>
    <p:sldId id="3098" r:id="rId10"/>
    <p:sldId id="3099" r:id="rId11"/>
    <p:sldId id="3105" r:id="rId12"/>
    <p:sldId id="3101" r:id="rId13"/>
    <p:sldId id="3080" r:id="rId14"/>
    <p:sldId id="3081" r:id="rId15"/>
    <p:sldId id="3082" r:id="rId16"/>
    <p:sldId id="3085" r:id="rId17"/>
    <p:sldId id="3103" r:id="rId18"/>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Arial"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Arial"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Arial"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Arial"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F2E9D7"/>
    <a:srgbClr val="00FF00"/>
    <a:srgbClr val="FF0000"/>
    <a:srgbClr val="00B050"/>
    <a:srgbClr val="0B4499"/>
    <a:srgbClr val="009999"/>
    <a:srgbClr val="4A7EBB"/>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8207" autoAdjust="0"/>
  </p:normalViewPr>
  <p:slideViewPr>
    <p:cSldViewPr snapToObjects="1">
      <p:cViewPr varScale="1">
        <p:scale>
          <a:sx n="93" d="100"/>
          <a:sy n="93" d="100"/>
        </p:scale>
        <p:origin x="504" y="2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1" d="100"/>
        <a:sy n="111" d="100"/>
      </p:scale>
      <p:origin x="0" y="5832"/>
    </p:cViewPr>
  </p:sorterViewPr>
  <p:notesViewPr>
    <p:cSldViewPr snapToObjects="1">
      <p:cViewPr varScale="1">
        <p:scale>
          <a:sx n="78" d="100"/>
          <a:sy n="78" d="100"/>
        </p:scale>
        <p:origin x="-268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615F4BDE-EB1E-5245-960C-40D7243C402E}" type="datetime1">
              <a:rPr lang="en-US"/>
              <a:pPr/>
              <a:t>5/16/26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D6FDA90A-D940-C24D-B8BA-FEF64AE6C9F7}" type="slidenum">
              <a:rPr lang="en-US"/>
              <a:pPr/>
              <a:t>‹#›</a:t>
            </a:fld>
            <a:endParaRPr lang="en-US"/>
          </a:p>
        </p:txBody>
      </p:sp>
    </p:spTree>
    <p:extLst>
      <p:ext uri="{BB962C8B-B14F-4D97-AF65-F5344CB8AC3E}">
        <p14:creationId xmlns:p14="http://schemas.microsoft.com/office/powerpoint/2010/main" val="397440180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F6F9E314-5CA5-9043-97DF-2DA186874F47}" type="datetime1">
              <a:rPr lang="en-US"/>
              <a:pPr/>
              <a:t>5/16/26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1E4DC66B-5A4D-704C-951F-C2EEB6AF22EF}" type="slidenum">
              <a:rPr lang="en-US"/>
              <a:pPr/>
              <a:t>‹#›</a:t>
            </a:fld>
            <a:endParaRPr lang="en-US"/>
          </a:p>
        </p:txBody>
      </p:sp>
    </p:spTree>
    <p:extLst>
      <p:ext uri="{BB962C8B-B14F-4D97-AF65-F5344CB8AC3E}">
        <p14:creationId xmlns:p14="http://schemas.microsoft.com/office/powerpoint/2010/main" val="495084801"/>
      </p:ext>
    </p:extLst>
  </p:cSld>
  <p:clrMap bg1="lt1" tx1="dk1" bg2="lt2" tx2="dk2" accent1="accent1" accent2="accent2" accent3="accent3" accent4="accent4" accent5="accent5" accent6="accent6" hlink="hlink" folHlink="folHlink"/>
  <p:hf hdr="0" ftr="0"/>
  <p:notesStyle>
    <a:lvl1pPr algn="l" defTabSz="457200" rtl="0" fontAlgn="base">
      <a:spcBef>
        <a:spcPct val="30000"/>
      </a:spcBef>
      <a:spcAft>
        <a:spcPct val="0"/>
      </a:spcAft>
      <a:defRPr sz="1200" kern="1200">
        <a:solidFill>
          <a:schemeClr val="tx1"/>
        </a:solidFill>
        <a:latin typeface="+mn-lt"/>
        <a:ea typeface="ＭＳ Ｐゴシック" charset="0"/>
        <a:cs typeface="+mn-cs"/>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E1F641B-6BBA-8347-9F4F-072BA9C2AE85}" type="slidenum">
              <a:rPr lang="en-US">
                <a:latin typeface="Calibri" charset="0"/>
              </a:rPr>
              <a:pPr eaLnBrk="1" hangingPunct="1"/>
              <a:t>1</a:t>
            </a:fld>
            <a:endParaRPr lang="en-US">
              <a:latin typeface="Calibri" charset="0"/>
            </a:endParaRPr>
          </a:p>
        </p:txBody>
      </p:sp>
    </p:spTree>
    <p:extLst>
      <p:ext uri="{BB962C8B-B14F-4D97-AF65-F5344CB8AC3E}">
        <p14:creationId xmlns:p14="http://schemas.microsoft.com/office/powerpoint/2010/main" val="2890318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 Ding, </a:t>
            </a:r>
            <a:r>
              <a:rPr lang="en-US" dirty="0" err="1"/>
              <a:t>Sgalaberna</a:t>
            </a:r>
            <a:r>
              <a:rPr lang="en-US" dirty="0"/>
              <a:t>, di Bari, Lisi</a:t>
            </a:r>
          </a:p>
        </p:txBody>
      </p:sp>
      <p:sp>
        <p:nvSpPr>
          <p:cNvPr id="4" name="Date Placeholder 3"/>
          <p:cNvSpPr>
            <a:spLocks noGrp="1"/>
          </p:cNvSpPr>
          <p:nvPr>
            <p:ph type="dt" idx="1"/>
          </p:nvPr>
        </p:nvSpPr>
        <p:spPr/>
        <p:txBody>
          <a:bodyPr/>
          <a:lstStyle/>
          <a:p>
            <a:fld id="{F6F9E314-5CA5-9043-97DF-2DA186874F47}" type="datetime1">
              <a:rPr lang="en-US" smtClean="0"/>
              <a:pPr/>
              <a:t>5/16/26</a:t>
            </a:fld>
            <a:endParaRPr lang="en-US"/>
          </a:p>
        </p:txBody>
      </p:sp>
      <p:sp>
        <p:nvSpPr>
          <p:cNvPr id="5" name="Slide Number Placeholder 4"/>
          <p:cNvSpPr>
            <a:spLocks noGrp="1"/>
          </p:cNvSpPr>
          <p:nvPr>
            <p:ph type="sldNum" sz="quarter" idx="5"/>
          </p:nvPr>
        </p:nvSpPr>
        <p:spPr/>
        <p:txBody>
          <a:bodyPr/>
          <a:lstStyle/>
          <a:p>
            <a:fld id="{1E4DC66B-5A4D-704C-951F-C2EEB6AF22EF}" type="slidenum">
              <a:rPr lang="en-US" smtClean="0"/>
              <a:pPr/>
              <a:t>6</a:t>
            </a:fld>
            <a:endParaRPr lang="en-US"/>
          </a:p>
        </p:txBody>
      </p:sp>
    </p:spTree>
    <p:extLst>
      <p:ext uri="{BB962C8B-B14F-4D97-AF65-F5344CB8AC3E}">
        <p14:creationId xmlns:p14="http://schemas.microsoft.com/office/powerpoint/2010/main" val="1960465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 Dunford, </a:t>
            </a:r>
            <a:r>
              <a:rPr lang="en-US" dirty="0" err="1"/>
              <a:t>Frattari</a:t>
            </a:r>
            <a:r>
              <a:rPr lang="en-US" dirty="0"/>
              <a:t>, Stefanek</a:t>
            </a:r>
          </a:p>
        </p:txBody>
      </p:sp>
      <p:sp>
        <p:nvSpPr>
          <p:cNvPr id="4" name="Date Placeholder 3"/>
          <p:cNvSpPr>
            <a:spLocks noGrp="1"/>
          </p:cNvSpPr>
          <p:nvPr>
            <p:ph type="dt" idx="1"/>
          </p:nvPr>
        </p:nvSpPr>
        <p:spPr/>
        <p:txBody>
          <a:bodyPr/>
          <a:lstStyle/>
          <a:p>
            <a:fld id="{F6F9E314-5CA5-9043-97DF-2DA186874F47}" type="datetime1">
              <a:rPr lang="en-US" smtClean="0"/>
              <a:pPr/>
              <a:t>5/16/26</a:t>
            </a:fld>
            <a:endParaRPr lang="en-US"/>
          </a:p>
        </p:txBody>
      </p:sp>
      <p:sp>
        <p:nvSpPr>
          <p:cNvPr id="5" name="Slide Number Placeholder 4"/>
          <p:cNvSpPr>
            <a:spLocks noGrp="1"/>
          </p:cNvSpPr>
          <p:nvPr>
            <p:ph type="sldNum" sz="quarter" idx="5"/>
          </p:nvPr>
        </p:nvSpPr>
        <p:spPr/>
        <p:txBody>
          <a:bodyPr/>
          <a:lstStyle/>
          <a:p>
            <a:fld id="{1E4DC66B-5A4D-704C-951F-C2EEB6AF22EF}" type="slidenum">
              <a:rPr lang="en-US" smtClean="0"/>
              <a:pPr/>
              <a:t>7</a:t>
            </a:fld>
            <a:endParaRPr lang="en-US"/>
          </a:p>
        </p:txBody>
      </p:sp>
    </p:spTree>
    <p:extLst>
      <p:ext uri="{BB962C8B-B14F-4D97-AF65-F5344CB8AC3E}">
        <p14:creationId xmlns:p14="http://schemas.microsoft.com/office/powerpoint/2010/main" val="175304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0049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55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GB"/>
              <a:t>Click to edit Master title style</a:t>
            </a:r>
            <a:endParaRPr lang="en-GB" dirty="0"/>
          </a:p>
        </p:txBody>
      </p:sp>
      <p:sp>
        <p:nvSpPr>
          <p:cNvPr id="3" name="Content Placeholder 2"/>
          <p:cNvSpPr>
            <a:spLocks noGrp="1"/>
          </p:cNvSpPr>
          <p:nvPr>
            <p:ph idx="1"/>
          </p:nvPr>
        </p:nvSpPr>
        <p:spPr/>
        <p:txBody>
          <a:bodyPr/>
          <a:lstStyle>
            <a:lvl1pPr>
              <a:buClr>
                <a:schemeClr val="accent4"/>
              </a:buClr>
              <a:defRPr/>
            </a:lvl1pPr>
            <a:lvl2pPr>
              <a:buClr>
                <a:schemeClr val="accent4"/>
              </a:buClr>
              <a:defRPr/>
            </a:lvl2pPr>
            <a:lvl3pPr>
              <a:buClr>
                <a:schemeClr val="accent4"/>
              </a:buClr>
              <a:defRPr>
                <a:solidFill>
                  <a:schemeClr val="accent3">
                    <a:lumMod val="75000"/>
                  </a:schemeClr>
                </a:solidFill>
              </a:defRPr>
            </a:lvl3pPr>
          </a:lstStyle>
          <a:p>
            <a:pPr lvl="0"/>
            <a:r>
              <a:rPr lang="en-GB" dirty="0"/>
              <a:t>Click to edit Master text styles</a:t>
            </a:r>
          </a:p>
          <a:p>
            <a:pPr lvl="1"/>
            <a:r>
              <a:rPr lang="en-GB" dirty="0"/>
              <a:t>Second level</a:t>
            </a:r>
          </a:p>
          <a:p>
            <a:pPr lvl="2"/>
            <a:r>
              <a:rPr lang="en-GB" dirty="0"/>
              <a:t>Third level</a:t>
            </a:r>
          </a:p>
        </p:txBody>
      </p:sp>
      <p:sp>
        <p:nvSpPr>
          <p:cNvPr id="4" name="Date Placeholder 3"/>
          <p:cNvSpPr>
            <a:spLocks noGrp="1"/>
          </p:cNvSpPr>
          <p:nvPr>
            <p:ph type="dt" sz="half" idx="10"/>
          </p:nvPr>
        </p:nvSpPr>
        <p:spPr/>
        <p:txBody>
          <a:bodyPr/>
          <a:lstStyle/>
          <a:p>
            <a:fld id="{46DB246B-C8AA-AE43-942F-96B1506A1296}" type="datetime1">
              <a:rPr lang="en-GB" smtClean="0"/>
              <a:t>16/05/2026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CD9598-3AC8-0F44-9366-CD3A2FEFAADC}" type="slidenum">
              <a:rPr lang="en-GB" smtClean="0"/>
              <a:t>‹#›</a:t>
            </a:fld>
            <a:endParaRPr lang="en-GB"/>
          </a:p>
        </p:txBody>
      </p:sp>
      <p:sp>
        <p:nvSpPr>
          <p:cNvPr id="7" name="Subtitle 2"/>
          <p:cNvSpPr>
            <a:spLocks noGrp="1"/>
          </p:cNvSpPr>
          <p:nvPr>
            <p:ph type="subTitle" idx="13"/>
          </p:nvPr>
        </p:nvSpPr>
        <p:spPr>
          <a:xfrm>
            <a:off x="73578" y="591176"/>
            <a:ext cx="11918724" cy="239142"/>
          </a:xfrm>
        </p:spPr>
        <p:txBody>
          <a:bodyPr>
            <a:normAutofit/>
          </a:bodyPr>
          <a:lstStyle>
            <a:lvl1pPr marL="0" indent="0" algn="l">
              <a:buNone/>
              <a:defRPr sz="1050">
                <a:solidFill>
                  <a:schemeClr val="accent4"/>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6358179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727200" y="168276"/>
            <a:ext cx="9144000" cy="44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990600"/>
            <a:ext cx="10972800" cy="5392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23"/>
          <p:cNvSpPr txBox="1">
            <a:spLocks noChangeArrowheads="1"/>
          </p:cNvSpPr>
          <p:nvPr/>
        </p:nvSpPr>
        <p:spPr bwMode="auto">
          <a:xfrm>
            <a:off x="10883900" y="6138864"/>
            <a:ext cx="601133" cy="244475"/>
          </a:xfrm>
          <a:prstGeom prst="rect">
            <a:avLst/>
          </a:prstGeom>
          <a:noFill/>
          <a:ln w="9525">
            <a:noFill/>
            <a:miter lim="800000"/>
            <a:headEnd/>
            <a:tailEnd/>
          </a:ln>
          <a:effectLst/>
        </p:spPr>
        <p:txBody>
          <a:bodyPr>
            <a:spAutoFit/>
          </a:bodyPr>
          <a:lstStyle/>
          <a:p>
            <a:pPr algn="ctr" defTabSz="914400">
              <a:defRPr/>
            </a:pPr>
            <a:endParaRPr lang="en-US" sz="1000">
              <a:solidFill>
                <a:srgbClr val="000000"/>
              </a:solidFill>
              <a:latin typeface="+mn-lt"/>
              <a:ea typeface="ＭＳ Ｐゴシック" pitchFamily="-108" charset="-128"/>
              <a:cs typeface="ＭＳ Ｐゴシック" pitchFamily="-108" charset="-128"/>
            </a:endParaRPr>
          </a:p>
        </p:txBody>
      </p:sp>
      <p:sp>
        <p:nvSpPr>
          <p:cNvPr id="8" name="Line 28"/>
          <p:cNvSpPr>
            <a:spLocks noChangeShapeType="1"/>
          </p:cNvSpPr>
          <p:nvPr/>
        </p:nvSpPr>
        <p:spPr bwMode="auto">
          <a:xfrm>
            <a:off x="406401" y="715963"/>
            <a:ext cx="11298767" cy="0"/>
          </a:xfrm>
          <a:prstGeom prst="line">
            <a:avLst/>
          </a:prstGeom>
          <a:noFill/>
          <a:ln w="57150">
            <a:solidFill>
              <a:srgbClr val="0B4599"/>
            </a:solidFill>
            <a:round/>
            <a:headEnd/>
            <a:tailEnd/>
          </a:ln>
          <a:effectLst/>
        </p:spPr>
        <p:txBody>
          <a:bodyPr/>
          <a:lstStyle/>
          <a:p>
            <a:pPr algn="ctr" defTabSz="914400">
              <a:defRPr/>
            </a:pPr>
            <a:endParaRPr lang="en-US">
              <a:solidFill>
                <a:srgbClr val="000000"/>
              </a:solidFill>
              <a:latin typeface="+mn-lt"/>
              <a:ea typeface="ＭＳ Ｐゴシック" pitchFamily="-106" charset="-128"/>
              <a:cs typeface="ＭＳ Ｐゴシック" pitchFamily="-106" charset="-128"/>
            </a:endParaRPr>
          </a:p>
        </p:txBody>
      </p:sp>
      <p:sp>
        <p:nvSpPr>
          <p:cNvPr id="9" name="Rectangle 4"/>
          <p:cNvSpPr txBox="1">
            <a:spLocks noChangeArrowheads="1"/>
          </p:cNvSpPr>
          <p:nvPr/>
        </p:nvSpPr>
        <p:spPr>
          <a:xfrm>
            <a:off x="135467" y="6513514"/>
            <a:ext cx="2540000" cy="322262"/>
          </a:xfrm>
          <a:prstGeom prst="rect">
            <a:avLst/>
          </a:prstGeom>
          <a:ln/>
        </p:spPr>
        <p:txBody>
          <a:bodyPr/>
          <a:lstStyle>
            <a:lvl1pPr>
              <a:defRPr sz="1200">
                <a:solidFill>
                  <a:srgbClr val="0000FF"/>
                </a:solidFill>
              </a:defRPr>
            </a:lvl1pPr>
          </a:lstStyle>
          <a:p>
            <a:pPr fontAlgn="auto">
              <a:spcBef>
                <a:spcPts val="0"/>
              </a:spcBef>
              <a:spcAft>
                <a:spcPts val="0"/>
              </a:spcAft>
              <a:defRPr/>
            </a:pPr>
            <a:r>
              <a:rPr lang="en-US" sz="1200" baseline="0" dirty="0">
                <a:solidFill>
                  <a:schemeClr val="tx1">
                    <a:lumMod val="50000"/>
                    <a:lumOff val="50000"/>
                  </a:schemeClr>
                </a:solidFill>
                <a:latin typeface="+mn-lt"/>
                <a:ea typeface="+mn-ea"/>
                <a:cs typeface="+mn-cs"/>
              </a:rPr>
              <a:t>15 May 2026</a:t>
            </a:r>
            <a:endParaRPr lang="en-US" sz="1200" dirty="0">
              <a:solidFill>
                <a:schemeClr val="tx1">
                  <a:lumMod val="50000"/>
                  <a:lumOff val="50000"/>
                </a:schemeClr>
              </a:solidFill>
              <a:latin typeface="+mn-lt"/>
              <a:ea typeface="+mn-ea"/>
              <a:cs typeface="+mn-cs"/>
            </a:endParaRPr>
          </a:p>
        </p:txBody>
      </p:sp>
      <p:sp>
        <p:nvSpPr>
          <p:cNvPr id="10" name="Rectangle 5"/>
          <p:cNvSpPr txBox="1">
            <a:spLocks noChangeArrowheads="1"/>
          </p:cNvSpPr>
          <p:nvPr/>
        </p:nvSpPr>
        <p:spPr>
          <a:xfrm>
            <a:off x="5283200" y="6542088"/>
            <a:ext cx="3860800" cy="290512"/>
          </a:xfrm>
          <a:prstGeom prst="rect">
            <a:avLst/>
          </a:prstGeom>
          <a:ln/>
        </p:spPr>
        <p:txBody>
          <a:bodyPr/>
          <a:lstStyle>
            <a:lvl1pPr>
              <a:defRPr sz="1200">
                <a:solidFill>
                  <a:srgbClr val="0000FF"/>
                </a:solidFill>
              </a:defRPr>
            </a:lvl1pPr>
          </a:lstStyle>
          <a:p>
            <a:pPr fontAlgn="auto">
              <a:spcBef>
                <a:spcPts val="0"/>
              </a:spcBef>
              <a:spcAft>
                <a:spcPts val="0"/>
              </a:spcAft>
              <a:defRPr/>
            </a:pPr>
            <a:r>
              <a:rPr lang="en-US" sz="1200" dirty="0">
                <a:latin typeface="+mn-lt"/>
                <a:ea typeface="+mn-ea"/>
                <a:cs typeface="+mn-cs"/>
              </a:rPr>
              <a:t> </a:t>
            </a:r>
          </a:p>
        </p:txBody>
      </p:sp>
      <p:sp>
        <p:nvSpPr>
          <p:cNvPr id="11" name="Rectangle 6"/>
          <p:cNvSpPr txBox="1">
            <a:spLocks noChangeArrowheads="1"/>
          </p:cNvSpPr>
          <p:nvPr/>
        </p:nvSpPr>
        <p:spPr>
          <a:xfrm>
            <a:off x="9364133" y="6535738"/>
            <a:ext cx="2540000" cy="322262"/>
          </a:xfrm>
          <a:prstGeom prst="rect">
            <a:avLst/>
          </a:prstGeom>
          <a:ln/>
        </p:spPr>
        <p:txBody>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r>
              <a:rPr lang="en-US" sz="1200" dirty="0">
                <a:solidFill>
                  <a:schemeClr val="tx1">
                    <a:lumMod val="50000"/>
                    <a:lumOff val="50000"/>
                  </a:schemeClr>
                </a:solidFill>
              </a:rPr>
              <a:t>Feng </a:t>
            </a:r>
            <a:fld id="{F817A6DC-7C87-374F-AFE6-43B3D5E1F40F}" type="slidenum">
              <a:rPr lang="en-US" sz="1200" smtClean="0">
                <a:solidFill>
                  <a:schemeClr val="tx1">
                    <a:lumMod val="50000"/>
                    <a:lumOff val="50000"/>
                  </a:schemeClr>
                </a:solidFill>
              </a:rPr>
              <a:pPr algn="r"/>
              <a:t>‹#›</a:t>
            </a:fld>
            <a:endParaRPr lang="en-US" sz="1200" dirty="0">
              <a:solidFill>
                <a:schemeClr val="tx1">
                  <a:lumMod val="50000"/>
                  <a:lumOff val="50000"/>
                </a:schemeClr>
              </a:solidFill>
            </a:endParaRPr>
          </a:p>
        </p:txBody>
      </p:sp>
    </p:spTree>
  </p:cSld>
  <p:clrMap bg1="lt1" tx1="dk1" bg2="lt2" tx2="dk2" accent1="accent1" accent2="accent2" accent3="accent3" accent4="accent4" accent5="accent5" accent6="accent6" hlink="hlink" folHlink="folHlink"/>
  <p:sldLayoutIdLst>
    <p:sldLayoutId id="2147483714" r:id="rId1"/>
    <p:sldLayoutId id="2147483724" r:id="rId2"/>
    <p:sldLayoutId id="2147483725" r:id="rId3"/>
  </p:sldLayoutIdLst>
  <p:hf sldNum="0" hdr="0" ftr="0"/>
  <p:txStyles>
    <p:title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image" Target="../media/image10.png"/><Relationship Id="rId16" Type="http://schemas.openxmlformats.org/officeDocument/2006/relationships/image" Target="../media/image23.png"/><Relationship Id="rId20" Type="http://schemas.openxmlformats.org/officeDocument/2006/relationships/image" Target="../media/image270.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s>
</file>

<file path=ppt/slides/_rels/slide6.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11.png"/><Relationship Id="rId3" Type="http://schemas.openxmlformats.org/officeDocument/2006/relationships/image" Target="../media/image10.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notesSlide" Target="../notesSlides/notesSlide2.xml"/><Relationship Id="rId16" Type="http://schemas.openxmlformats.org/officeDocument/2006/relationships/image" Target="../media/image23.png"/><Relationship Id="rId20" Type="http://schemas.openxmlformats.org/officeDocument/2006/relationships/image" Target="../media/image270.png"/><Relationship Id="rId29"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28" Type="http://schemas.openxmlformats.org/officeDocument/2006/relationships/image" Target="../media/image13.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 Id="rId27"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17.png"/><Relationship Id="rId3" Type="http://schemas.openxmlformats.org/officeDocument/2006/relationships/image" Target="../media/image10.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notesSlide" Target="../notesSlides/notesSlide3.xml"/><Relationship Id="rId16" Type="http://schemas.openxmlformats.org/officeDocument/2006/relationships/image" Target="../media/image23.png"/><Relationship Id="rId20" Type="http://schemas.openxmlformats.org/officeDocument/2006/relationships/image" Target="../media/image270.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28" Type="http://schemas.openxmlformats.org/officeDocument/2006/relationships/image" Target="../media/image20.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 Id="rId27"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21.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image" Target="../media/image10.png"/><Relationship Id="rId16" Type="http://schemas.openxmlformats.org/officeDocument/2006/relationships/image" Target="../media/image23.png"/><Relationship Id="rId20" Type="http://schemas.openxmlformats.org/officeDocument/2006/relationships/image" Target="../media/image270.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28" Type="http://schemas.openxmlformats.org/officeDocument/2006/relationships/image" Target="../media/image27.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 Id="rId27"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28.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image" Target="../media/image10.png"/><Relationship Id="rId16" Type="http://schemas.openxmlformats.org/officeDocument/2006/relationships/image" Target="../media/image23.png"/><Relationship Id="rId20" Type="http://schemas.openxmlformats.org/officeDocument/2006/relationships/image" Target="../media/image270.png"/><Relationship Id="rId29"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28" Type="http://schemas.openxmlformats.org/officeDocument/2006/relationships/image" Target="../media/image30.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 Id="rId27" Type="http://schemas.openxmlformats.org/officeDocument/2006/relationships/image" Target="../media/image29.png"/><Relationship Id="rId30"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33.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image" Target="../media/image10.png"/><Relationship Id="rId16" Type="http://schemas.openxmlformats.org/officeDocument/2006/relationships/image" Target="../media/image23.png"/><Relationship Id="rId20" Type="http://schemas.openxmlformats.org/officeDocument/2006/relationships/image" Target="../media/image270.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28" Type="http://schemas.openxmlformats.org/officeDocument/2006/relationships/image" Target="../media/image35.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 Id="rId27"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37.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image" Target="../media/image10.png"/><Relationship Id="rId16" Type="http://schemas.openxmlformats.org/officeDocument/2006/relationships/image" Target="../media/image23.png"/><Relationship Id="rId20" Type="http://schemas.openxmlformats.org/officeDocument/2006/relationships/image" Target="../media/image270.png"/><Relationship Id="rId29"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28" Type="http://schemas.openxmlformats.org/officeDocument/2006/relationships/image" Target="../media/image39.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 Id="rId27"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41.png"/><Relationship Id="rId21" Type="http://schemas.openxmlformats.org/officeDocument/2006/relationships/image" Target="../media/image280.png"/><Relationship Id="rId7" Type="http://schemas.openxmlformats.org/officeDocument/2006/relationships/image" Target="../media/image14.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image" Target="../media/image10.png"/><Relationship Id="rId16" Type="http://schemas.openxmlformats.org/officeDocument/2006/relationships/image" Target="../media/image23.png"/><Relationship Id="rId20" Type="http://schemas.openxmlformats.org/officeDocument/2006/relationships/image" Target="../media/image270.png"/><Relationship Id="rId29"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28" Type="http://schemas.openxmlformats.org/officeDocument/2006/relationships/image" Target="../media/image43.png"/><Relationship Id="rId10" Type="http://schemas.openxmlformats.org/officeDocument/2006/relationships/image" Target="../media/image170.png"/><Relationship Id="rId19" Type="http://schemas.openxmlformats.org/officeDocument/2006/relationships/image" Target="../media/image260.pn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 Id="rId27"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1524000" y="762000"/>
            <a:ext cx="91440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en-US" sz="4000" b="1" dirty="0"/>
          </a:p>
        </p:txBody>
      </p:sp>
      <p:sp>
        <p:nvSpPr>
          <p:cNvPr id="7" name="Rectangle 6"/>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8" name="Rectangle 7"/>
          <p:cNvSpPr>
            <a:spLocks noChangeArrowheads="1"/>
          </p:cNvSpPr>
          <p:nvPr/>
        </p:nvSpPr>
        <p:spPr bwMode="auto">
          <a:xfrm>
            <a:off x="228600" y="6400800"/>
            <a:ext cx="11582400" cy="381000"/>
          </a:xfrm>
          <a:prstGeom prst="rect">
            <a:avLst/>
          </a:prstGeom>
          <a:solidFill>
            <a:schemeClr val="bg1"/>
          </a:solidFill>
          <a:ln>
            <a:noFill/>
          </a:ln>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5123" name="Rectangle 3"/>
          <p:cNvSpPr>
            <a:spLocks noChangeArrowheads="1"/>
          </p:cNvSpPr>
          <p:nvPr/>
        </p:nvSpPr>
        <p:spPr bwMode="auto">
          <a:xfrm>
            <a:off x="1524000" y="3810000"/>
            <a:ext cx="9144000" cy="10428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r>
              <a:rPr lang="en-US" sz="2000" dirty="0"/>
              <a:t>37th Rencontres de Blois on Particle Physics and Cosmology</a:t>
            </a:r>
          </a:p>
          <a:p>
            <a:pPr algn="ctr"/>
            <a:endParaRPr lang="en-US" sz="2000" dirty="0"/>
          </a:p>
          <a:p>
            <a:pPr algn="ctr"/>
            <a:r>
              <a:rPr lang="en-US" sz="2000" dirty="0"/>
              <a:t>Jonathan Feng, UC Irvine, 15 May 2026</a:t>
            </a:r>
          </a:p>
        </p:txBody>
      </p:sp>
      <p:sp>
        <p:nvSpPr>
          <p:cNvPr id="3" name="Rectangle 3">
            <a:extLst>
              <a:ext uri="{FF2B5EF4-FFF2-40B4-BE49-F238E27FC236}">
                <a16:creationId xmlns:a16="http://schemas.microsoft.com/office/drawing/2014/main" id="{6DD03BBC-D6F4-C99B-568F-8A7F8CCF6C2B}"/>
              </a:ext>
            </a:extLst>
          </p:cNvPr>
          <p:cNvSpPr>
            <a:spLocks noChangeArrowheads="1"/>
          </p:cNvSpPr>
          <p:nvPr/>
        </p:nvSpPr>
        <p:spPr bwMode="auto">
          <a:xfrm>
            <a:off x="381000" y="1371600"/>
            <a:ext cx="11313414"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en-US" sz="3600" b="1" dirty="0"/>
          </a:p>
          <a:p>
            <a:pPr algn="ctr"/>
            <a:r>
              <a:rPr lang="en-US" sz="3600" b="1" dirty="0"/>
              <a:t>WHERE WE ARE AND WHERE WE’RE GOING: </a:t>
            </a:r>
          </a:p>
          <a:p>
            <a:pPr algn="ctr"/>
            <a:r>
              <a:rPr lang="en-US" sz="3600" b="1" dirty="0"/>
              <a:t>A PERSONAL PERSPECTIVE</a:t>
            </a:r>
          </a:p>
        </p:txBody>
      </p:sp>
      <p:pic>
        <p:nvPicPr>
          <p:cNvPr id="2" name="Picture 1">
            <a:extLst>
              <a:ext uri="{FF2B5EF4-FFF2-40B4-BE49-F238E27FC236}">
                <a16:creationId xmlns:a16="http://schemas.microsoft.com/office/drawing/2014/main" id="{D0F158DD-1035-E01E-A2E5-0EAAD35E3AE7}"/>
              </a:ext>
            </a:extLst>
          </p:cNvPr>
          <p:cNvPicPr>
            <a:picLocks noChangeAspect="1"/>
          </p:cNvPicPr>
          <p:nvPr/>
        </p:nvPicPr>
        <p:blipFill>
          <a:blip r:embed="rId3"/>
          <a:stretch>
            <a:fillRect/>
          </a:stretch>
        </p:blipFill>
        <p:spPr>
          <a:xfrm>
            <a:off x="4752517" y="5460049"/>
            <a:ext cx="3299657" cy="626679"/>
          </a:xfrm>
          <a:prstGeom prst="rect">
            <a:avLst/>
          </a:prstGeom>
        </p:spPr>
      </p:pic>
      <p:pic>
        <p:nvPicPr>
          <p:cNvPr id="4" name="Picture 3">
            <a:extLst>
              <a:ext uri="{FF2B5EF4-FFF2-40B4-BE49-F238E27FC236}">
                <a16:creationId xmlns:a16="http://schemas.microsoft.com/office/drawing/2014/main" id="{CEAF3CCE-89D5-0365-9765-B1F5E3FAF80E}"/>
              </a:ext>
            </a:extLst>
          </p:cNvPr>
          <p:cNvPicPr>
            <a:picLocks noChangeAspect="1"/>
          </p:cNvPicPr>
          <p:nvPr/>
        </p:nvPicPr>
        <p:blipFill>
          <a:blip r:embed="rId4"/>
          <a:stretch>
            <a:fillRect/>
          </a:stretch>
        </p:blipFill>
        <p:spPr>
          <a:xfrm>
            <a:off x="685801" y="5373483"/>
            <a:ext cx="782418" cy="782418"/>
          </a:xfrm>
          <a:prstGeom prst="rect">
            <a:avLst/>
          </a:prstGeom>
        </p:spPr>
      </p:pic>
      <p:pic>
        <p:nvPicPr>
          <p:cNvPr id="5" name="Picture 4">
            <a:extLst>
              <a:ext uri="{FF2B5EF4-FFF2-40B4-BE49-F238E27FC236}">
                <a16:creationId xmlns:a16="http://schemas.microsoft.com/office/drawing/2014/main" id="{E6354D07-20AA-452E-B5B8-CA2AC0415AA8}"/>
              </a:ext>
            </a:extLst>
          </p:cNvPr>
          <p:cNvPicPr>
            <a:picLocks noChangeAspect="1"/>
          </p:cNvPicPr>
          <p:nvPr/>
        </p:nvPicPr>
        <p:blipFill>
          <a:blip r:embed="rId5"/>
          <a:stretch>
            <a:fillRect/>
          </a:stretch>
        </p:blipFill>
        <p:spPr>
          <a:xfrm>
            <a:off x="10744202" y="5467348"/>
            <a:ext cx="613549" cy="613549"/>
          </a:xfrm>
          <a:prstGeom prst="rect">
            <a:avLst/>
          </a:prstGeom>
        </p:spPr>
      </p:pic>
      <p:pic>
        <p:nvPicPr>
          <p:cNvPr id="6" name="Picture 5">
            <a:extLst>
              <a:ext uri="{FF2B5EF4-FFF2-40B4-BE49-F238E27FC236}">
                <a16:creationId xmlns:a16="http://schemas.microsoft.com/office/drawing/2014/main" id="{E0B7D822-12B9-C0CC-E8EA-75D4BBB6782B}"/>
              </a:ext>
            </a:extLst>
          </p:cNvPr>
          <p:cNvPicPr>
            <a:picLocks noChangeAspect="1"/>
          </p:cNvPicPr>
          <p:nvPr/>
        </p:nvPicPr>
        <p:blipFill rotWithShape="1">
          <a:blip r:embed="rId6"/>
          <a:srcRect r="7550"/>
          <a:stretch/>
        </p:blipFill>
        <p:spPr>
          <a:xfrm>
            <a:off x="8613475" y="5366703"/>
            <a:ext cx="1569426" cy="794617"/>
          </a:xfrm>
          <a:prstGeom prst="rect">
            <a:avLst/>
          </a:prstGeom>
        </p:spPr>
      </p:pic>
      <p:pic>
        <p:nvPicPr>
          <p:cNvPr id="9" name="Picture 8" descr="A blue and black logo&#10;&#10;AI-generated content may be incorrect.">
            <a:extLst>
              <a:ext uri="{FF2B5EF4-FFF2-40B4-BE49-F238E27FC236}">
                <a16:creationId xmlns:a16="http://schemas.microsoft.com/office/drawing/2014/main" id="{4EE04086-228D-6DF2-02DC-DF74024E2D6F}"/>
              </a:ext>
            </a:extLst>
          </p:cNvPr>
          <p:cNvPicPr>
            <a:picLocks noChangeAspect="1"/>
          </p:cNvPicPr>
          <p:nvPr/>
        </p:nvPicPr>
        <p:blipFill>
          <a:blip r:embed="rId7"/>
          <a:stretch>
            <a:fillRect/>
          </a:stretch>
        </p:blipFill>
        <p:spPr>
          <a:xfrm>
            <a:off x="2029520" y="5405088"/>
            <a:ext cx="2161696" cy="725557"/>
          </a:xfrm>
          <a:prstGeom prst="rect">
            <a:avLst/>
          </a:prstGeom>
        </p:spPr>
      </p:pic>
    </p:spTree>
    <p:extLst>
      <p:ext uri="{BB962C8B-B14F-4D97-AF65-F5344CB8AC3E}">
        <p14:creationId xmlns:p14="http://schemas.microsoft.com/office/powerpoint/2010/main" val="748183728"/>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Content Placeholder 2">
            <a:extLst>
              <a:ext uri="{FF2B5EF4-FFF2-40B4-BE49-F238E27FC236}">
                <a16:creationId xmlns:a16="http://schemas.microsoft.com/office/drawing/2014/main" id="{96ADB308-312E-E049-BDD6-FA53AE40E736}"/>
              </a:ext>
            </a:extLst>
          </p:cNvPr>
          <p:cNvSpPr>
            <a:spLocks noGrp="1" noChangeArrowheads="1"/>
          </p:cNvSpPr>
          <p:nvPr>
            <p:ph sz="half" idx="4294967295"/>
          </p:nvPr>
        </p:nvSpPr>
        <p:spPr>
          <a:xfrm>
            <a:off x="685800" y="1066800"/>
            <a:ext cx="10591800" cy="5257800"/>
          </a:xfrm>
        </p:spPr>
        <p:txBody>
          <a:bodyPr/>
          <a:lstStyle/>
          <a:p>
            <a:r>
              <a:rPr lang="en-US" altLang="en-US" sz="2000" dirty="0"/>
              <a:t>This Blois conference is about “Particle Physics and Cosmology.”  This focus follows many previous Blois conferences, but it is not to be taken for granted!</a:t>
            </a:r>
          </a:p>
          <a:p>
            <a:endParaRPr lang="en-US" altLang="en-US" sz="1200" dirty="0"/>
          </a:p>
          <a:p>
            <a:r>
              <a:rPr lang="en-US" altLang="en-US" sz="2000" dirty="0"/>
              <a:t>From my own perspective, as a young particle physicist, I grew up under a steady diet of collider physics (LEP, SLC, Tevatron, …) and SUSY.</a:t>
            </a:r>
          </a:p>
          <a:p>
            <a:endParaRPr lang="en-US" altLang="en-US" sz="1200" dirty="0"/>
          </a:p>
          <a:p>
            <a:r>
              <a:rPr lang="en-US" altLang="en-US" sz="2000" dirty="0"/>
              <a:t>Then as a postdoc:</a:t>
            </a:r>
          </a:p>
          <a:p>
            <a:endParaRPr lang="en-US" altLang="en-US" sz="2000" dirty="0"/>
          </a:p>
          <a:p>
            <a:endParaRPr lang="en-US" altLang="en-US" sz="2000" dirty="0"/>
          </a:p>
          <a:p>
            <a:endParaRPr lang="en-US" altLang="en-US" sz="2000" dirty="0"/>
          </a:p>
          <a:p>
            <a:endParaRPr lang="en-US" altLang="en-US" sz="2000" dirty="0"/>
          </a:p>
          <a:p>
            <a:endParaRPr lang="en-US" altLang="en-US" sz="2000" dirty="0"/>
          </a:p>
          <a:p>
            <a:r>
              <a:rPr lang="en-US" altLang="en-US" sz="2000" dirty="0"/>
              <a:t>Following the pioneers, I became hooked on the synergy between probing the universe at the smallest and largest scales, and especially the remarkable fact that evidence from both pointed to the weak scale.</a:t>
            </a:r>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2000" dirty="0"/>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1200" dirty="0"/>
          </a:p>
        </p:txBody>
      </p:sp>
      <p:sp>
        <p:nvSpPr>
          <p:cNvPr id="19" name="Title 1">
            <a:extLst>
              <a:ext uri="{FF2B5EF4-FFF2-40B4-BE49-F238E27FC236}">
                <a16:creationId xmlns:a16="http://schemas.microsoft.com/office/drawing/2014/main" id="{28105B7E-1C8D-A64E-9F00-14F16E625802}"/>
              </a:ext>
            </a:extLst>
          </p:cNvPr>
          <p:cNvSpPr txBox="1">
            <a:spLocks noChangeArrowheads="1"/>
          </p:cNvSpPr>
          <p:nvPr/>
        </p:nvSpPr>
        <p:spPr bwMode="auto">
          <a:xfrm>
            <a:off x="1524000" y="195264"/>
            <a:ext cx="9144000"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tx1"/>
                </a:solidFill>
              </a:rPr>
              <a:t>PARTICLE PHYSICS AND COSMOLOGY</a:t>
            </a:r>
          </a:p>
        </p:txBody>
      </p:sp>
      <p:sp>
        <p:nvSpPr>
          <p:cNvPr id="2" name="Rectangle 1">
            <a:extLst>
              <a:ext uri="{FF2B5EF4-FFF2-40B4-BE49-F238E27FC236}">
                <a16:creationId xmlns:a16="http://schemas.microsoft.com/office/drawing/2014/main" id="{272E1E61-E105-34CA-81E9-9ABF1B3162EB}"/>
              </a:ext>
            </a:extLst>
          </p:cNvPr>
          <p:cNvSpPr>
            <a:spLocks noChangeArrowheads="1"/>
          </p:cNvSpPr>
          <p:nvPr/>
        </p:nvSpPr>
        <p:spPr bwMode="auto">
          <a:xfrm>
            <a:off x="1371600" y="3462086"/>
            <a:ext cx="2868734" cy="1066800"/>
          </a:xfrm>
          <a:prstGeom prst="rect">
            <a:avLst/>
          </a:prstGeom>
          <a:solidFill>
            <a:srgbClr val="FFFF00"/>
          </a:solidFill>
          <a:ln w="28575">
            <a:solidFill>
              <a:schemeClr val="tx1"/>
            </a:solidFill>
            <a:round/>
            <a:headEnd/>
            <a:tailEnd/>
          </a:ln>
        </p:spPr>
        <p:txBody>
          <a:bodyPr wrap="none" anchor="ctr"/>
          <a:lstStyle/>
          <a:p>
            <a:pPr algn="ctr"/>
            <a:r>
              <a:rPr lang="en-US" sz="2000" dirty="0"/>
              <a:t>SUSY</a:t>
            </a:r>
          </a:p>
          <a:p>
            <a:pPr algn="ctr"/>
            <a:r>
              <a:rPr lang="en-US" sz="2000" dirty="0"/>
              <a:t>PARTICLE PHYSICS</a:t>
            </a:r>
          </a:p>
        </p:txBody>
      </p:sp>
      <p:sp>
        <p:nvSpPr>
          <p:cNvPr id="4" name="Rectangle 3">
            <a:extLst>
              <a:ext uri="{FF2B5EF4-FFF2-40B4-BE49-F238E27FC236}">
                <a16:creationId xmlns:a16="http://schemas.microsoft.com/office/drawing/2014/main" id="{5E58E7A5-6D78-D5CB-136B-0E73E923A47F}"/>
              </a:ext>
            </a:extLst>
          </p:cNvPr>
          <p:cNvSpPr>
            <a:spLocks noChangeArrowheads="1"/>
          </p:cNvSpPr>
          <p:nvPr/>
        </p:nvSpPr>
        <p:spPr bwMode="auto">
          <a:xfrm>
            <a:off x="8036900" y="3462086"/>
            <a:ext cx="2909033" cy="1066801"/>
          </a:xfrm>
          <a:prstGeom prst="rect">
            <a:avLst/>
          </a:prstGeom>
          <a:solidFill>
            <a:srgbClr val="FFFF00"/>
          </a:solidFill>
          <a:ln w="28575">
            <a:solidFill>
              <a:schemeClr val="tx1"/>
            </a:solidFill>
            <a:round/>
            <a:headEnd/>
            <a:tailEnd/>
          </a:ln>
        </p:spPr>
        <p:txBody>
          <a:bodyPr wrap="none" anchor="ctr"/>
          <a:lstStyle/>
          <a:p>
            <a:pPr algn="ctr"/>
            <a:r>
              <a:rPr lang="en-US" sz="2000" dirty="0"/>
              <a:t>DARK MATTER</a:t>
            </a:r>
          </a:p>
          <a:p>
            <a:pPr algn="ctr"/>
            <a:r>
              <a:rPr lang="en-US" sz="2000" dirty="0"/>
              <a:t>COSMOLOGY</a:t>
            </a:r>
          </a:p>
        </p:txBody>
      </p:sp>
      <p:sp>
        <p:nvSpPr>
          <p:cNvPr id="8" name="Right Arrow 7">
            <a:extLst>
              <a:ext uri="{FF2B5EF4-FFF2-40B4-BE49-F238E27FC236}">
                <a16:creationId xmlns:a16="http://schemas.microsoft.com/office/drawing/2014/main" id="{D7B005B2-4B91-0DD9-9B1C-DC2C7E48C70C}"/>
              </a:ext>
            </a:extLst>
          </p:cNvPr>
          <p:cNvSpPr/>
          <p:nvPr/>
        </p:nvSpPr>
        <p:spPr>
          <a:xfrm>
            <a:off x="4614617" y="3462086"/>
            <a:ext cx="3048000" cy="10668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ysClr val="windowText" lastClr="000000"/>
                </a:solidFill>
              </a:rPr>
              <a:t>NEUTRALINO DM</a:t>
            </a:r>
          </a:p>
          <a:p>
            <a:pPr algn="ctr"/>
            <a:r>
              <a:rPr lang="en-US" sz="1600" dirty="0">
                <a:solidFill>
                  <a:sysClr val="windowText" lastClr="000000"/>
                </a:solidFill>
              </a:rPr>
              <a:t>(THE GATEWAY DRUG)</a:t>
            </a:r>
          </a:p>
        </p:txBody>
      </p:sp>
    </p:spTree>
    <p:extLst>
      <p:ext uri="{BB962C8B-B14F-4D97-AF65-F5344CB8AC3E}">
        <p14:creationId xmlns:p14="http://schemas.microsoft.com/office/powerpoint/2010/main" val="3672147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ACCB7-1CF9-0E08-1037-8BCB11C522C3}"/>
            </a:ext>
          </a:extLst>
        </p:cNvPr>
        <p:cNvGrpSpPr/>
        <p:nvPr/>
      </p:nvGrpSpPr>
      <p:grpSpPr>
        <a:xfrm>
          <a:off x="0" y="0"/>
          <a:ext cx="0" cy="0"/>
          <a:chOff x="0" y="0"/>
          <a:chExt cx="0" cy="0"/>
        </a:xfrm>
      </p:grpSpPr>
      <p:sp>
        <p:nvSpPr>
          <p:cNvPr id="38915" name="Content Placeholder 2">
            <a:extLst>
              <a:ext uri="{FF2B5EF4-FFF2-40B4-BE49-F238E27FC236}">
                <a16:creationId xmlns:a16="http://schemas.microsoft.com/office/drawing/2014/main" id="{D1C4E7B9-F3E4-F109-3A8A-114353C206C9}"/>
              </a:ext>
            </a:extLst>
          </p:cNvPr>
          <p:cNvSpPr>
            <a:spLocks noGrp="1" noChangeArrowheads="1"/>
          </p:cNvSpPr>
          <p:nvPr>
            <p:ph sz="half" idx="4294967295"/>
          </p:nvPr>
        </p:nvSpPr>
        <p:spPr>
          <a:xfrm>
            <a:off x="723900" y="928255"/>
            <a:ext cx="10744200" cy="5748336"/>
          </a:xfrm>
        </p:spPr>
        <p:txBody>
          <a:bodyPr/>
          <a:lstStyle/>
          <a:p>
            <a:r>
              <a:rPr lang="en-US" altLang="en-US" sz="2000" dirty="0"/>
              <a:t>Unfortunately, this enthusiasm was not adequately shared by others.  In the early 2000’s, I tried to make the point in two ways:</a:t>
            </a:r>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2000" dirty="0"/>
          </a:p>
          <a:p>
            <a:endParaRPr lang="en-US" altLang="en-US" sz="2000" dirty="0"/>
          </a:p>
          <a:p>
            <a:r>
              <a:rPr lang="en-US" altLang="en-US" sz="2000" dirty="0"/>
              <a:t>These terms initially encountered resistance (including from the pioneers!).</a:t>
            </a:r>
          </a:p>
          <a:p>
            <a:endParaRPr lang="en-US" altLang="en-US" sz="1200" dirty="0"/>
          </a:p>
          <a:p>
            <a:r>
              <a:rPr lang="en-US" altLang="en-US" sz="2000" dirty="0"/>
              <a:t>The Blois conferences have brought together researchers at the intersection of particle physics and cosmology for many years, and it has been a pleasure to take part in the meeting this week.</a:t>
            </a:r>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pPr marL="0" indent="0">
              <a:buNone/>
            </a:pPr>
            <a:endParaRPr lang="en-US" altLang="en-US" sz="1200" dirty="0"/>
          </a:p>
        </p:txBody>
      </p:sp>
      <p:sp>
        <p:nvSpPr>
          <p:cNvPr id="19" name="Title 1">
            <a:extLst>
              <a:ext uri="{FF2B5EF4-FFF2-40B4-BE49-F238E27FC236}">
                <a16:creationId xmlns:a16="http://schemas.microsoft.com/office/drawing/2014/main" id="{0510EDD9-EC3B-C5CC-0704-B25E69864044}"/>
              </a:ext>
            </a:extLst>
          </p:cNvPr>
          <p:cNvSpPr txBox="1">
            <a:spLocks noChangeArrowheads="1"/>
          </p:cNvSpPr>
          <p:nvPr/>
        </p:nvSpPr>
        <p:spPr bwMode="auto">
          <a:xfrm>
            <a:off x="1524000" y="195264"/>
            <a:ext cx="9144000"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tx1"/>
                </a:solidFill>
              </a:rPr>
              <a:t>PARTICLE PHYSICS AND COSMOLOGY</a:t>
            </a:r>
          </a:p>
        </p:txBody>
      </p:sp>
      <p:sp>
        <p:nvSpPr>
          <p:cNvPr id="5" name="Rectangle 4">
            <a:extLst>
              <a:ext uri="{FF2B5EF4-FFF2-40B4-BE49-F238E27FC236}">
                <a16:creationId xmlns:a16="http://schemas.microsoft.com/office/drawing/2014/main" id="{EF764D85-2760-3B0B-7B71-EC97594910B3}"/>
              </a:ext>
            </a:extLst>
          </p:cNvPr>
          <p:cNvSpPr>
            <a:spLocks noChangeArrowheads="1"/>
          </p:cNvSpPr>
          <p:nvPr/>
        </p:nvSpPr>
        <p:spPr bwMode="auto">
          <a:xfrm>
            <a:off x="1948632" y="1853262"/>
            <a:ext cx="2819400" cy="441365"/>
          </a:xfrm>
          <a:prstGeom prst="rect">
            <a:avLst/>
          </a:prstGeom>
          <a:solidFill>
            <a:srgbClr val="FFFF00"/>
          </a:solidFill>
          <a:ln w="28575">
            <a:solidFill>
              <a:schemeClr val="tx1"/>
            </a:solidFill>
            <a:round/>
            <a:headEnd/>
            <a:tailEnd/>
          </a:ln>
        </p:spPr>
        <p:txBody>
          <a:bodyPr wrap="none" anchor="ctr"/>
          <a:lstStyle/>
          <a:p>
            <a:pPr algn="ctr"/>
            <a:r>
              <a:rPr lang="en-US" sz="2000" dirty="0"/>
              <a:t>THE WIMP MIRACLE</a:t>
            </a:r>
          </a:p>
        </p:txBody>
      </p:sp>
      <p:sp>
        <p:nvSpPr>
          <p:cNvPr id="6" name="Rectangle 5">
            <a:extLst>
              <a:ext uri="{FF2B5EF4-FFF2-40B4-BE49-F238E27FC236}">
                <a16:creationId xmlns:a16="http://schemas.microsoft.com/office/drawing/2014/main" id="{EE1B4138-3A03-0C65-EC11-C3F219FD29DE}"/>
              </a:ext>
            </a:extLst>
          </p:cNvPr>
          <p:cNvSpPr>
            <a:spLocks noChangeArrowheads="1"/>
          </p:cNvSpPr>
          <p:nvPr/>
        </p:nvSpPr>
        <p:spPr bwMode="auto">
          <a:xfrm>
            <a:off x="6477000" y="1837427"/>
            <a:ext cx="4495800" cy="441365"/>
          </a:xfrm>
          <a:prstGeom prst="rect">
            <a:avLst/>
          </a:prstGeom>
          <a:solidFill>
            <a:srgbClr val="FFFF00"/>
          </a:solidFill>
          <a:ln w="28575">
            <a:solidFill>
              <a:schemeClr val="tx1"/>
            </a:solidFill>
            <a:round/>
            <a:headEnd/>
            <a:tailEnd/>
          </a:ln>
        </p:spPr>
        <p:txBody>
          <a:bodyPr wrap="none" anchor="ctr"/>
          <a:lstStyle/>
          <a:p>
            <a:pPr algn="ctr"/>
            <a:r>
              <a:rPr lang="en-US" dirty="0"/>
              <a:t>DARK MATTER COMPLEMENTARITY</a:t>
            </a:r>
          </a:p>
        </p:txBody>
      </p:sp>
      <p:pic>
        <p:nvPicPr>
          <p:cNvPr id="11" name="Picture 10">
            <a:extLst>
              <a:ext uri="{FF2B5EF4-FFF2-40B4-BE49-F238E27FC236}">
                <a16:creationId xmlns:a16="http://schemas.microsoft.com/office/drawing/2014/main" id="{C77878D0-F93A-E278-1C70-D21EC3D286FC}"/>
              </a:ext>
            </a:extLst>
          </p:cNvPr>
          <p:cNvPicPr>
            <a:picLocks noChangeAspect="1"/>
          </p:cNvPicPr>
          <p:nvPr/>
        </p:nvPicPr>
        <p:blipFill>
          <a:blip r:embed="rId2"/>
          <a:stretch>
            <a:fillRect/>
          </a:stretch>
        </p:blipFill>
        <p:spPr>
          <a:xfrm>
            <a:off x="1750468" y="2377153"/>
            <a:ext cx="3215728" cy="2423447"/>
          </a:xfrm>
          <a:prstGeom prst="rect">
            <a:avLst/>
          </a:prstGeom>
        </p:spPr>
      </p:pic>
      <p:pic>
        <p:nvPicPr>
          <p:cNvPr id="12" name="Picture 11">
            <a:extLst>
              <a:ext uri="{FF2B5EF4-FFF2-40B4-BE49-F238E27FC236}">
                <a16:creationId xmlns:a16="http://schemas.microsoft.com/office/drawing/2014/main" id="{CEA3BAC4-3CE9-B2C4-786B-5E3874F2E3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259" t="30375" r="20255" b="12016"/>
          <a:stretch/>
        </p:blipFill>
        <p:spPr bwMode="auto">
          <a:xfrm>
            <a:off x="7194302" y="2333659"/>
            <a:ext cx="3061196" cy="242344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09158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E3FBC-976A-0492-53B9-C31BF66E22DE}"/>
            </a:ext>
          </a:extLst>
        </p:cNvPr>
        <p:cNvGrpSpPr/>
        <p:nvPr/>
      </p:nvGrpSpPr>
      <p:grpSpPr>
        <a:xfrm>
          <a:off x="0" y="0"/>
          <a:ext cx="0" cy="0"/>
          <a:chOff x="0" y="0"/>
          <a:chExt cx="0" cy="0"/>
        </a:xfrm>
      </p:grpSpPr>
      <p:sp>
        <p:nvSpPr>
          <p:cNvPr id="19" name="Title 1">
            <a:extLst>
              <a:ext uri="{FF2B5EF4-FFF2-40B4-BE49-F238E27FC236}">
                <a16:creationId xmlns:a16="http://schemas.microsoft.com/office/drawing/2014/main" id="{31A48F0E-8A4B-8BE5-AF6A-0EEAD975784B}"/>
              </a:ext>
            </a:extLst>
          </p:cNvPr>
          <p:cNvSpPr txBox="1">
            <a:spLocks noChangeArrowheads="1"/>
          </p:cNvSpPr>
          <p:nvPr/>
        </p:nvSpPr>
        <p:spPr bwMode="auto">
          <a:xfrm>
            <a:off x="1524000" y="195264"/>
            <a:ext cx="9144000"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tx1"/>
                </a:solidFill>
              </a:rPr>
              <a:t>WHERE WE ARE</a:t>
            </a:r>
          </a:p>
        </p:txBody>
      </p:sp>
      <p:sp>
        <p:nvSpPr>
          <p:cNvPr id="6" name="Content Placeholder 2">
            <a:extLst>
              <a:ext uri="{FF2B5EF4-FFF2-40B4-BE49-F238E27FC236}">
                <a16:creationId xmlns:a16="http://schemas.microsoft.com/office/drawing/2014/main" id="{9AF4EF90-ABC0-7993-D26E-36E76B045503}"/>
              </a:ext>
            </a:extLst>
          </p:cNvPr>
          <p:cNvSpPr txBox="1">
            <a:spLocks noChangeArrowheads="1"/>
          </p:cNvSpPr>
          <p:nvPr/>
        </p:nvSpPr>
        <p:spPr bwMode="auto">
          <a:xfrm>
            <a:off x="533400" y="940312"/>
            <a:ext cx="7177181" cy="5689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000" dirty="0"/>
              <a:t>The Standard Models of particle physics and cosmology are tremendous achievements of human thought.</a:t>
            </a:r>
          </a:p>
          <a:p>
            <a:endParaRPr lang="en-US" altLang="en-US" sz="1200" dirty="0"/>
          </a:p>
          <a:p>
            <a:r>
              <a:rPr lang="en-US" altLang="en-US" sz="2000" dirty="0"/>
              <a:t>But they are not the last word, because many fundamental questions remain.  For example:</a:t>
            </a:r>
            <a:endParaRPr lang="en-US" altLang="en-US" sz="1400" dirty="0"/>
          </a:p>
          <a:p>
            <a:pPr lvl="1"/>
            <a:r>
              <a:rPr lang="en-US" altLang="en-US" sz="1800" dirty="0"/>
              <a:t>“What” problems: neutrino masses, dark matter, </a:t>
            </a:r>
            <a:r>
              <a:rPr lang="en-US" altLang="en-US" sz="1800" dirty="0" err="1"/>
              <a:t>baryo</a:t>
            </a:r>
            <a:r>
              <a:rPr lang="en-US" altLang="en-US" sz="1800" dirty="0"/>
              <a:t>/</a:t>
            </a:r>
            <a:r>
              <a:rPr lang="en-US" altLang="en-US" sz="1800" dirty="0" err="1"/>
              <a:t>leptogenesis</a:t>
            </a:r>
            <a:r>
              <a:rPr lang="en-US" altLang="en-US" sz="1800" dirty="0"/>
              <a:t>, inflation…</a:t>
            </a:r>
          </a:p>
          <a:p>
            <a:pPr lvl="1"/>
            <a:r>
              <a:rPr lang="en-US" altLang="en-US" sz="1800" dirty="0"/>
              <a:t>“Why” problems: gauge hierarchy problem, strong CP problem, flavor problem, grand unification, cosmological constant problem, d=3+1 problem, …</a:t>
            </a:r>
            <a:endParaRPr lang="en-US" altLang="en-US" sz="1400" dirty="0"/>
          </a:p>
          <a:p>
            <a:pPr marL="0" indent="0">
              <a:buNone/>
            </a:pPr>
            <a:endParaRPr lang="en-US" altLang="en-US" sz="1200" dirty="0"/>
          </a:p>
          <a:p>
            <a:r>
              <a:rPr lang="en-US" altLang="en-US" sz="2000" dirty="0"/>
              <a:t>These questions imply that there is BSM physics, with (many) more particles left to discover.</a:t>
            </a:r>
          </a:p>
          <a:p>
            <a:endParaRPr lang="en-US" altLang="en-US" sz="1200" dirty="0"/>
          </a:p>
          <a:p>
            <a:r>
              <a:rPr lang="en-US" altLang="en-US" sz="2000" dirty="0"/>
              <a:t>Many interesting avenues to pursue, as we have seen at this conference.  What follows is a brief overview (with apologies to the many excellent parallel speakers, and for trying to fit square pegs into round holes).</a:t>
            </a:r>
            <a:endParaRPr lang="en-US" altLang="en-US" sz="1200" dirty="0"/>
          </a:p>
        </p:txBody>
      </p:sp>
      <p:pic>
        <p:nvPicPr>
          <p:cNvPr id="3" name="Picture 2">
            <a:extLst>
              <a:ext uri="{FF2B5EF4-FFF2-40B4-BE49-F238E27FC236}">
                <a16:creationId xmlns:a16="http://schemas.microsoft.com/office/drawing/2014/main" id="{56A174EB-03A4-582B-E56A-9F83FB1DE534}"/>
              </a:ext>
            </a:extLst>
          </p:cNvPr>
          <p:cNvPicPr>
            <a:picLocks noChangeAspect="1"/>
          </p:cNvPicPr>
          <p:nvPr/>
        </p:nvPicPr>
        <p:blipFill rotWithShape="1">
          <a:blip r:embed="rId2"/>
          <a:srcRect l="4546" r="3931"/>
          <a:stretch/>
        </p:blipFill>
        <p:spPr>
          <a:xfrm>
            <a:off x="8003507" y="982390"/>
            <a:ext cx="3109819" cy="3114708"/>
          </a:xfrm>
          <a:prstGeom prst="rect">
            <a:avLst/>
          </a:prstGeom>
        </p:spPr>
      </p:pic>
      <p:pic>
        <p:nvPicPr>
          <p:cNvPr id="4" name="Picture 3">
            <a:extLst>
              <a:ext uri="{FF2B5EF4-FFF2-40B4-BE49-F238E27FC236}">
                <a16:creationId xmlns:a16="http://schemas.microsoft.com/office/drawing/2014/main" id="{B13E4353-5F51-A6FA-440F-C00ABBB4FD28}"/>
              </a:ext>
            </a:extLst>
          </p:cNvPr>
          <p:cNvPicPr>
            <a:picLocks noChangeAspect="1"/>
          </p:cNvPicPr>
          <p:nvPr/>
        </p:nvPicPr>
        <p:blipFill>
          <a:blip r:embed="rId3"/>
          <a:srcRect l="5765" t="21212" r="6900" b="7576"/>
          <a:stretch>
            <a:fillRect/>
          </a:stretch>
        </p:blipFill>
        <p:spPr>
          <a:xfrm>
            <a:off x="7837251" y="4313529"/>
            <a:ext cx="3745149" cy="2286000"/>
          </a:xfrm>
          <a:prstGeom prst="rect">
            <a:avLst/>
          </a:prstGeom>
        </p:spPr>
      </p:pic>
    </p:spTree>
    <p:extLst>
      <p:ext uri="{BB962C8B-B14F-4D97-AF65-F5344CB8AC3E}">
        <p14:creationId xmlns:p14="http://schemas.microsoft.com/office/powerpoint/2010/main" val="449235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4C54767-A698-60A8-8B9E-FE600624F33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FED50D6-489C-1713-EFDC-2F1FD87D9DE1}"/>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71ED51C8-1531-E6D3-C78D-A060DD273AEE}"/>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PARTICLE PHYSICS LANDSCAPE</a:t>
            </a:r>
          </a:p>
        </p:txBody>
      </p:sp>
      <p:grpSp>
        <p:nvGrpSpPr>
          <p:cNvPr id="13" name="Group 12">
            <a:extLst>
              <a:ext uri="{FF2B5EF4-FFF2-40B4-BE49-F238E27FC236}">
                <a16:creationId xmlns:a16="http://schemas.microsoft.com/office/drawing/2014/main" id="{4231F7E9-D157-8184-6383-0B1B59060547}"/>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E15AEB58-7CE4-C2CC-D855-1E71C0B8DEB4}"/>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CEA88AED-3484-743A-06CE-7899EC2019EE}"/>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66688B29-08BA-C289-3F69-F1E94BDF896F}"/>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7DFA4775-2CE9-2437-628E-8DA380975514}"/>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337AF96E-C27D-868D-9827-0B5CEA718884}"/>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A1245913-F6B1-DB60-743B-F96F64A63D8F}"/>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3403177C-7DC1-6C9D-810F-CB82C4924B18}"/>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38002DF1-BB18-A32E-30BA-1F92E06F06DB}"/>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D548A871-73AF-4A6E-830C-B59888CAE411}"/>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816C67BE-53D0-28FF-67A0-DD31A1970FDD}"/>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B02C1769-1A0A-F045-2A15-77D23783A674}"/>
              </a:ext>
            </a:extLst>
          </p:cNvPr>
          <p:cNvPicPr>
            <a:picLocks noChangeAspect="1"/>
          </p:cNvPicPr>
          <p:nvPr/>
        </p:nvPicPr>
        <p:blipFill rotWithShape="1">
          <a:blip r:embed="rId2"/>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B54ED7D7-4454-E9B8-B6D6-F0BEEAA16B78}"/>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C655AD12-2D66-8DC9-9E3E-90A0870CFF0D}"/>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240B195-304A-717B-26DB-9AC40A8FD592}"/>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7CF01C2-910F-7586-FD01-147DF08F60EF}"/>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CA628FA-5C2F-7592-2A33-C095BB3C8386}"/>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1D6A56A-6840-818F-5987-1A7050CDDCD5}"/>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DE2FF55-807C-A63F-8C53-293E36FA3A04}"/>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37F887B-6FBB-8E74-D517-C9B26E8FC8E2}"/>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11C623C-BAFD-AAAC-F163-CD2C14271DD0}"/>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26BFCE5-7194-1D63-4FB3-FFABCE8393AF}"/>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F516D18-6E7F-6D50-69D3-328F9ADF1553}"/>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F93E4A7-DEF9-4136-55CB-42ACEF40EC87}"/>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9056AA0-8DD8-04C1-E969-B18F64E3EDAA}"/>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E577A82F-0B1E-DF57-A6B9-C4EB64D1F91D}"/>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2B27ED04-FA8D-0007-A86C-BC64A06A01C6}"/>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3715034-1F88-B3FB-4745-D903D5A31930}"/>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8F0E254F-FBDE-DF10-7309-FEF4F079D0EE}"/>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3F60714-0F69-18A0-299F-A361729EDE5A}"/>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7B260E3-B816-7056-A057-7BD83FF0ED17}"/>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EB305C0-F6C4-23F7-9B49-543E1B8DE615}"/>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2B0B14E9-2FA3-BD64-FFED-5FABB4554BC4}"/>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BF7C81E-F417-4386-B50D-BF14EBDA55BD}"/>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0874CA5D-3BC3-7075-BF87-1F9BC9BF3245}"/>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5508299-635C-5C79-50ED-699998B3EC66}"/>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Tree>
    <p:extLst>
      <p:ext uri="{BB962C8B-B14F-4D97-AF65-F5344CB8AC3E}">
        <p14:creationId xmlns:p14="http://schemas.microsoft.com/office/powerpoint/2010/main" val="4169690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D46807-3647-E41E-DE33-95E1A3EEC97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D659C75-EF53-0C22-94DD-EADEAC0CE7C5}"/>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EB9CCB96-83F6-A0BA-F1D1-5449993E1459}"/>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NEUTRINOS</a:t>
            </a:r>
          </a:p>
        </p:txBody>
      </p:sp>
      <p:grpSp>
        <p:nvGrpSpPr>
          <p:cNvPr id="13" name="Group 12">
            <a:extLst>
              <a:ext uri="{FF2B5EF4-FFF2-40B4-BE49-F238E27FC236}">
                <a16:creationId xmlns:a16="http://schemas.microsoft.com/office/drawing/2014/main" id="{35B4D2B9-D23D-032F-9A26-C28D810F07F9}"/>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B9C599B4-CC57-EE77-99E1-06DEC17F79E9}"/>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17D5A9A8-6CCB-9257-C349-DBE7C3B75390}"/>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4381893D-F51D-72A9-0977-3F071D2148F1}"/>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FDBBDD9-CC51-E6A2-DEC0-9408F261A163}"/>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E123842B-D29C-F87E-3D50-699DCC5B304E}"/>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263A947F-1376-B74C-C7B5-850959F1B58E}"/>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57EE6936-C1B6-635A-F05D-E7FD85D5514C}"/>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6F8FF584-6B42-2326-8121-8283C4885F10}"/>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F157C040-9FE2-3166-D5DD-40002E06F37E}"/>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C9E1FEB9-CDE8-C261-7120-5580814B56F9}"/>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EDC15A7C-3E8E-A779-0505-6A069DD5CA9D}"/>
              </a:ext>
            </a:extLst>
          </p:cNvPr>
          <p:cNvPicPr>
            <a:picLocks noChangeAspect="1"/>
          </p:cNvPicPr>
          <p:nvPr/>
        </p:nvPicPr>
        <p:blipFill rotWithShape="1">
          <a:blip r:embed="rId3"/>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B0ACF6CA-D8D4-7BCF-060B-F4F4C0B4C63C}"/>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2629DFB8-B583-6B9F-1F9C-2E82C1CCD522}"/>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101A64A-4DDB-C6EB-4577-0FDFB6955CD9}"/>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CCF8C95-1714-24E2-2C1F-CC9223AE09B9}"/>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C61D374-FEBE-A269-97FD-94967CBE0ED0}"/>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1DA12DF-2D10-C243-EAB4-55BB6BDC76C3}"/>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A2FFCF9-7D96-5317-BD03-C9EBE70F5536}"/>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3C62B9C-9643-7526-1A68-DD3D3F76F7E8}"/>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3B472DE-1A21-C0AF-BC52-91E5DC816CFC}"/>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CC092FD-88A3-8F08-F09B-E49E90EC8CF9}"/>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3A2C7E7-F6B0-3758-2AD6-B8B3BCFAD030}"/>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A764C08-EDD2-140D-9F62-7F20DF9E2D1E}"/>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31CD5699-0C0F-D686-77C7-F3045BEB96EC}"/>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E857294E-466A-AA15-14CD-87A8F7C3DC6C}"/>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B125522-E73C-A770-A21D-673C03B4C50A}"/>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D6AEC42-9DF8-C0B4-5732-911BAA2D3954}"/>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9EDA30D0-AF25-29A1-9487-32A33EEA7E8C}"/>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17A5A7B1-3D69-086E-A364-A337051700BF}"/>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B225F53-B368-4895-7A89-7AF37F2F1242}"/>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E34B73A-8FE6-C57A-00CC-54F835347428}"/>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F2EE03A-BF81-A7BD-CBE6-176B7B0AF1C7}"/>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CB07EAFF-DB90-5BC9-3EC8-D974D76CFB51}"/>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A74B0E4B-E7A6-B3E3-1FDF-71C2D37C206A}"/>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2B62A07B-2ABD-058F-1CD7-92C876AA27D6}"/>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
        <p:nvSpPr>
          <p:cNvPr id="2" name="Oval 1">
            <a:extLst>
              <a:ext uri="{FF2B5EF4-FFF2-40B4-BE49-F238E27FC236}">
                <a16:creationId xmlns:a16="http://schemas.microsoft.com/office/drawing/2014/main" id="{63EF4083-218C-60D0-31FF-868039CD6299}"/>
              </a:ext>
            </a:extLst>
          </p:cNvPr>
          <p:cNvSpPr/>
          <p:nvPr/>
        </p:nvSpPr>
        <p:spPr>
          <a:xfrm>
            <a:off x="1476024" y="4419600"/>
            <a:ext cx="1102094" cy="533400"/>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090FEA5-6FB7-E6CD-316A-4D7DF8FB794B}"/>
              </a:ext>
            </a:extLst>
          </p:cNvPr>
          <p:cNvSpPr txBox="1"/>
          <p:nvPr/>
        </p:nvSpPr>
        <p:spPr>
          <a:xfrm>
            <a:off x="7241856" y="914400"/>
            <a:ext cx="4505627" cy="3416320"/>
          </a:xfrm>
          <a:prstGeom prst="rect">
            <a:avLst/>
          </a:prstGeom>
          <a:noFill/>
        </p:spPr>
        <p:txBody>
          <a:bodyPr wrap="square" rtlCol="0">
            <a:spAutoFit/>
          </a:bodyPr>
          <a:lstStyle/>
          <a:p>
            <a:r>
              <a:rPr lang="en-US" dirty="0">
                <a:solidFill>
                  <a:srgbClr val="00FF00"/>
                </a:solidFill>
              </a:rPr>
              <a:t>An obvious place to start: every time we detect a neutrino, we are seeing BSM physics!</a:t>
            </a:r>
          </a:p>
          <a:p>
            <a:endParaRPr lang="en-US" dirty="0">
              <a:solidFill>
                <a:srgbClr val="00FF00"/>
              </a:solidFill>
            </a:endParaRPr>
          </a:p>
          <a:p>
            <a:r>
              <a:rPr lang="en-US" dirty="0">
                <a:solidFill>
                  <a:srgbClr val="00FF00"/>
                </a:solidFill>
              </a:rPr>
              <a:t>With JUNO, all mixing angles are now constrained, and with FASER and SND, many TeV neutrinos have been seen.  An exciting area, with many outstanding questions: mass ordering, Dirac vs. Majorana, relevance for </a:t>
            </a:r>
            <a:r>
              <a:rPr lang="en-US" dirty="0" err="1">
                <a:solidFill>
                  <a:srgbClr val="00FF00"/>
                </a:solidFill>
              </a:rPr>
              <a:t>leptogenesis</a:t>
            </a:r>
            <a:r>
              <a:rPr lang="en-US" dirty="0">
                <a:solidFill>
                  <a:srgbClr val="00FF00"/>
                </a:solidFill>
              </a:rPr>
              <a:t>…</a:t>
            </a:r>
          </a:p>
          <a:p>
            <a:endParaRPr lang="en-US" dirty="0">
              <a:solidFill>
                <a:srgbClr val="00FF00"/>
              </a:solidFill>
            </a:endParaRPr>
          </a:p>
          <a:p>
            <a:r>
              <a:rPr lang="en-US" dirty="0">
                <a:solidFill>
                  <a:srgbClr val="00FF00"/>
                </a:solidFill>
              </a:rPr>
              <a:t>Ding, </a:t>
            </a:r>
            <a:r>
              <a:rPr lang="en-US" dirty="0" err="1">
                <a:solidFill>
                  <a:srgbClr val="00FF00"/>
                </a:solidFill>
              </a:rPr>
              <a:t>Sgalaberna</a:t>
            </a:r>
            <a:r>
              <a:rPr lang="en-US" dirty="0">
                <a:solidFill>
                  <a:srgbClr val="00FF00"/>
                </a:solidFill>
              </a:rPr>
              <a:t>, Lisi, di Bari</a:t>
            </a:r>
          </a:p>
        </p:txBody>
      </p:sp>
      <p:pic>
        <p:nvPicPr>
          <p:cNvPr id="20" name="Picture 19">
            <a:extLst>
              <a:ext uri="{FF2B5EF4-FFF2-40B4-BE49-F238E27FC236}">
                <a16:creationId xmlns:a16="http://schemas.microsoft.com/office/drawing/2014/main" id="{06EC361E-EED9-CB4B-B4D9-5FD9AED39DF2}"/>
              </a:ext>
            </a:extLst>
          </p:cNvPr>
          <p:cNvPicPr>
            <a:picLocks noChangeAspect="1"/>
          </p:cNvPicPr>
          <p:nvPr/>
        </p:nvPicPr>
        <p:blipFill>
          <a:blip r:embed="rId26"/>
          <a:stretch>
            <a:fillRect/>
          </a:stretch>
        </p:blipFill>
        <p:spPr>
          <a:xfrm>
            <a:off x="6553200" y="4495800"/>
            <a:ext cx="5078986" cy="723966"/>
          </a:xfrm>
          <a:prstGeom prst="rect">
            <a:avLst/>
          </a:prstGeom>
        </p:spPr>
      </p:pic>
      <p:pic>
        <p:nvPicPr>
          <p:cNvPr id="22" name="Picture 21">
            <a:extLst>
              <a:ext uri="{FF2B5EF4-FFF2-40B4-BE49-F238E27FC236}">
                <a16:creationId xmlns:a16="http://schemas.microsoft.com/office/drawing/2014/main" id="{36FE88D7-BD09-29E1-9474-D972BAADE0FE}"/>
              </a:ext>
            </a:extLst>
          </p:cNvPr>
          <p:cNvPicPr>
            <a:picLocks noChangeAspect="1"/>
          </p:cNvPicPr>
          <p:nvPr/>
        </p:nvPicPr>
        <p:blipFill>
          <a:blip r:embed="rId27"/>
          <a:stretch>
            <a:fillRect/>
          </a:stretch>
        </p:blipFill>
        <p:spPr>
          <a:xfrm>
            <a:off x="7974658" y="5426761"/>
            <a:ext cx="2312342" cy="1050239"/>
          </a:xfrm>
          <a:prstGeom prst="rect">
            <a:avLst/>
          </a:prstGeom>
        </p:spPr>
      </p:pic>
      <p:pic>
        <p:nvPicPr>
          <p:cNvPr id="38" name="Picture 37">
            <a:extLst>
              <a:ext uri="{FF2B5EF4-FFF2-40B4-BE49-F238E27FC236}">
                <a16:creationId xmlns:a16="http://schemas.microsoft.com/office/drawing/2014/main" id="{40F7E51F-EF84-505F-3A67-8DCDE5012FD0}"/>
              </a:ext>
            </a:extLst>
          </p:cNvPr>
          <p:cNvPicPr>
            <a:picLocks noChangeAspect="1"/>
          </p:cNvPicPr>
          <p:nvPr/>
        </p:nvPicPr>
        <p:blipFill>
          <a:blip r:embed="rId28"/>
          <a:stretch>
            <a:fillRect/>
          </a:stretch>
        </p:blipFill>
        <p:spPr>
          <a:xfrm>
            <a:off x="4217578" y="3100630"/>
            <a:ext cx="1851606" cy="1482395"/>
          </a:xfrm>
          <a:prstGeom prst="rect">
            <a:avLst/>
          </a:prstGeom>
        </p:spPr>
      </p:pic>
      <p:pic>
        <p:nvPicPr>
          <p:cNvPr id="48" name="Picture 47">
            <a:extLst>
              <a:ext uri="{FF2B5EF4-FFF2-40B4-BE49-F238E27FC236}">
                <a16:creationId xmlns:a16="http://schemas.microsoft.com/office/drawing/2014/main" id="{462CD88A-4F51-9F87-8389-B68046B90C0D}"/>
              </a:ext>
            </a:extLst>
          </p:cNvPr>
          <p:cNvPicPr>
            <a:picLocks noChangeAspect="1"/>
          </p:cNvPicPr>
          <p:nvPr/>
        </p:nvPicPr>
        <p:blipFill>
          <a:blip r:embed="rId29"/>
          <a:stretch>
            <a:fillRect/>
          </a:stretch>
        </p:blipFill>
        <p:spPr>
          <a:xfrm>
            <a:off x="4217578" y="4881265"/>
            <a:ext cx="1851606" cy="1559622"/>
          </a:xfrm>
          <a:prstGeom prst="rect">
            <a:avLst/>
          </a:prstGeom>
        </p:spPr>
      </p:pic>
    </p:spTree>
    <p:extLst>
      <p:ext uri="{BB962C8B-B14F-4D97-AF65-F5344CB8AC3E}">
        <p14:creationId xmlns:p14="http://schemas.microsoft.com/office/powerpoint/2010/main" val="134449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009C50B-3645-A9B1-4728-D2CCC93AB0D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395E04E-ABAF-CC01-5579-CF2DE53AF8EA}"/>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40C7BCB4-BE0A-0158-BF94-AE36756415AB}"/>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THE HIGGS BOSON</a:t>
            </a:r>
          </a:p>
        </p:txBody>
      </p:sp>
      <p:grpSp>
        <p:nvGrpSpPr>
          <p:cNvPr id="13" name="Group 12">
            <a:extLst>
              <a:ext uri="{FF2B5EF4-FFF2-40B4-BE49-F238E27FC236}">
                <a16:creationId xmlns:a16="http://schemas.microsoft.com/office/drawing/2014/main" id="{B16F2E4E-F00C-9DF1-6BAA-7209A3766011}"/>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92888077-A822-E92E-07A8-82352C53F021}"/>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A1F4DC5E-311F-1D63-4E9E-CDF37F2C8272}"/>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5D6B0476-8ADA-4CC0-31EF-78DCB622CCCE}"/>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FAE4F741-9D8F-473C-C9E7-4ED1AB3722F2}"/>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6A619743-DF99-A5BC-C7E0-7E7070128FF4}"/>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8A3CE1C2-7316-E794-C139-242E36BA1EB6}"/>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FB9B6FBB-C92F-4527-38BF-256772A8E1DA}"/>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1A6F3A28-5397-5D53-2615-94174C098D98}"/>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7DE6A0F1-95B0-B12D-9679-ABA5F58F4F5F}"/>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956A7404-F103-675D-94E7-CF5FF5A7C0FE}"/>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60360572-F1D4-9494-14B0-C0337D8586F7}"/>
              </a:ext>
            </a:extLst>
          </p:cNvPr>
          <p:cNvPicPr>
            <a:picLocks noChangeAspect="1"/>
          </p:cNvPicPr>
          <p:nvPr/>
        </p:nvPicPr>
        <p:blipFill rotWithShape="1">
          <a:blip r:embed="rId3"/>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7F47937C-77A6-7E05-DDB0-49EA62291A3D}"/>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C543151F-AFCC-62AA-819C-2AA258FE890D}"/>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6C0C2AB-22D9-F7B2-5BF3-BAA7603817C3}"/>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F092DC3-5494-D380-DCAB-6F7022871BB6}"/>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558FBAF-92B3-8F2B-3FC1-73EDC16255A7}"/>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40E18FB-4D40-85B0-34F9-3F78EC55E875}"/>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D9F7FD3-1153-7FFB-27EB-9862480D34D2}"/>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7635F15-6F60-7822-22AC-671560ABF2FA}"/>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CC77B60-17BC-E9A3-68D0-CE04A7D870CE}"/>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720315C-3A77-5D32-A47A-C271C0B3F4B4}"/>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84AE715-B41C-E767-DDA8-FD286731B609}"/>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663568A-8ACB-6BB0-759D-7B4D37E404FF}"/>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8B9E47F-D94A-0B24-2526-8AD382DE695F}"/>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489427C-E53A-FEEC-2F0E-A6FD03C3384B}"/>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BBB3931-CB73-31E8-AB55-B2034B774335}"/>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42BC622E-AA58-17F1-901D-DD6DAD260DBC}"/>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1DA0233C-8C89-A75A-6610-FFF15F6E7B3F}"/>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96A1F1A-6C7F-3909-CEE8-5A088E58F421}"/>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FE7D065-E4DF-05C6-3489-0D3EE6616BB8}"/>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694C41A-53E8-A458-BE30-5465375196CA}"/>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3EC5E23-7EDB-AB20-0D9F-D3F231133BBF}"/>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DCC3A398-EC59-04BC-5113-FDD0CFDCAFD8}"/>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0742A24-75F1-7042-FF38-5CE8A7AE1AC7}"/>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9C8FCB40-1182-3455-0D98-CF2A4937039F}"/>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
        <p:nvSpPr>
          <p:cNvPr id="2" name="Oval 1">
            <a:extLst>
              <a:ext uri="{FF2B5EF4-FFF2-40B4-BE49-F238E27FC236}">
                <a16:creationId xmlns:a16="http://schemas.microsoft.com/office/drawing/2014/main" id="{1D6800C3-EF89-F0E6-74B8-A5FA75DC46E6}"/>
              </a:ext>
            </a:extLst>
          </p:cNvPr>
          <p:cNvSpPr/>
          <p:nvPr/>
        </p:nvSpPr>
        <p:spPr>
          <a:xfrm>
            <a:off x="5166466" y="2082434"/>
            <a:ext cx="575630" cy="533400"/>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5D21B94-D330-F8B6-6F16-7C6CC86C5DF6}"/>
              </a:ext>
            </a:extLst>
          </p:cNvPr>
          <p:cNvSpPr txBox="1"/>
          <p:nvPr/>
        </p:nvSpPr>
        <p:spPr>
          <a:xfrm>
            <a:off x="7241856" y="914400"/>
            <a:ext cx="4505627" cy="2862322"/>
          </a:xfrm>
          <a:prstGeom prst="rect">
            <a:avLst/>
          </a:prstGeom>
          <a:noFill/>
        </p:spPr>
        <p:txBody>
          <a:bodyPr wrap="square" rtlCol="0">
            <a:spAutoFit/>
          </a:bodyPr>
          <a:lstStyle/>
          <a:p>
            <a:r>
              <a:rPr lang="en-US" dirty="0">
                <a:solidFill>
                  <a:srgbClr val="00FF00"/>
                </a:solidFill>
              </a:rPr>
              <a:t>The Higgs boson is our newest toy. It has the wonderful property that all its production and decay modes are suppressed, providing sensitive windows on new physics.</a:t>
            </a:r>
          </a:p>
          <a:p>
            <a:endParaRPr lang="en-US" dirty="0">
              <a:solidFill>
                <a:srgbClr val="00FF00"/>
              </a:solidFill>
            </a:endParaRPr>
          </a:p>
          <a:p>
            <a:r>
              <a:rPr lang="en-US" dirty="0">
                <a:solidFill>
                  <a:srgbClr val="00FF00"/>
                </a:solidFill>
              </a:rPr>
              <a:t>Many properties already precisely known, but the self-coupling is far from measured.</a:t>
            </a:r>
          </a:p>
          <a:p>
            <a:endParaRPr lang="en-US" dirty="0">
              <a:solidFill>
                <a:srgbClr val="00FF00"/>
              </a:solidFill>
            </a:endParaRPr>
          </a:p>
          <a:p>
            <a:r>
              <a:rPr lang="en-US" dirty="0">
                <a:solidFill>
                  <a:srgbClr val="00FF00"/>
                </a:solidFill>
              </a:rPr>
              <a:t>Dunford, Stefanek, </a:t>
            </a:r>
            <a:r>
              <a:rPr lang="en-US" dirty="0" err="1">
                <a:solidFill>
                  <a:srgbClr val="00FF00"/>
                </a:solidFill>
              </a:rPr>
              <a:t>Frattari</a:t>
            </a:r>
            <a:endParaRPr lang="en-US" dirty="0">
              <a:solidFill>
                <a:srgbClr val="00FF00"/>
              </a:solidFill>
            </a:endParaRPr>
          </a:p>
        </p:txBody>
      </p:sp>
      <p:pic>
        <p:nvPicPr>
          <p:cNvPr id="37" name="Picture 36">
            <a:extLst>
              <a:ext uri="{FF2B5EF4-FFF2-40B4-BE49-F238E27FC236}">
                <a16:creationId xmlns:a16="http://schemas.microsoft.com/office/drawing/2014/main" id="{618935E1-A98C-C6B9-896E-50C2784083F6}"/>
              </a:ext>
            </a:extLst>
          </p:cNvPr>
          <p:cNvPicPr>
            <a:picLocks noChangeAspect="1"/>
          </p:cNvPicPr>
          <p:nvPr/>
        </p:nvPicPr>
        <p:blipFill>
          <a:blip r:embed="rId26"/>
          <a:stretch>
            <a:fillRect/>
          </a:stretch>
        </p:blipFill>
        <p:spPr>
          <a:xfrm>
            <a:off x="2639775" y="4954784"/>
            <a:ext cx="6317659" cy="1352097"/>
          </a:xfrm>
          <a:prstGeom prst="rect">
            <a:avLst/>
          </a:prstGeom>
        </p:spPr>
      </p:pic>
      <p:pic>
        <p:nvPicPr>
          <p:cNvPr id="49" name="Picture 48">
            <a:extLst>
              <a:ext uri="{FF2B5EF4-FFF2-40B4-BE49-F238E27FC236}">
                <a16:creationId xmlns:a16="http://schemas.microsoft.com/office/drawing/2014/main" id="{08A6528B-648E-81F2-4329-4F92E6A51A5C}"/>
              </a:ext>
            </a:extLst>
          </p:cNvPr>
          <p:cNvPicPr>
            <a:picLocks noChangeAspect="1"/>
          </p:cNvPicPr>
          <p:nvPr/>
        </p:nvPicPr>
        <p:blipFill>
          <a:blip r:embed="rId27"/>
          <a:stretch>
            <a:fillRect/>
          </a:stretch>
        </p:blipFill>
        <p:spPr>
          <a:xfrm>
            <a:off x="9195955" y="4177536"/>
            <a:ext cx="2360219" cy="2175104"/>
          </a:xfrm>
          <a:prstGeom prst="rect">
            <a:avLst/>
          </a:prstGeom>
        </p:spPr>
      </p:pic>
      <p:pic>
        <p:nvPicPr>
          <p:cNvPr id="51" name="Picture 50">
            <a:extLst>
              <a:ext uri="{FF2B5EF4-FFF2-40B4-BE49-F238E27FC236}">
                <a16:creationId xmlns:a16="http://schemas.microsoft.com/office/drawing/2014/main" id="{9958672B-48FB-C8FA-1F52-66463622C86B}"/>
              </a:ext>
            </a:extLst>
          </p:cNvPr>
          <p:cNvPicPr>
            <a:picLocks noChangeAspect="1"/>
          </p:cNvPicPr>
          <p:nvPr/>
        </p:nvPicPr>
        <p:blipFill>
          <a:blip r:embed="rId28"/>
          <a:stretch>
            <a:fillRect/>
          </a:stretch>
        </p:blipFill>
        <p:spPr>
          <a:xfrm>
            <a:off x="3767080" y="3352800"/>
            <a:ext cx="2938520" cy="1351405"/>
          </a:xfrm>
          <a:prstGeom prst="rect">
            <a:avLst/>
          </a:prstGeom>
        </p:spPr>
      </p:pic>
    </p:spTree>
    <p:extLst>
      <p:ext uri="{BB962C8B-B14F-4D97-AF65-F5344CB8AC3E}">
        <p14:creationId xmlns:p14="http://schemas.microsoft.com/office/powerpoint/2010/main" val="3437366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2CAEC6A-B0EC-4F4F-109E-3C6167839E3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52A7C38-80AC-5FCC-B8CF-EC137A2147A0}"/>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D893D831-5931-3887-89C0-FC7F1515F0CB}"/>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FLAVOR AND CP VIOLATION</a:t>
            </a:r>
          </a:p>
        </p:txBody>
      </p:sp>
      <p:grpSp>
        <p:nvGrpSpPr>
          <p:cNvPr id="13" name="Group 12">
            <a:extLst>
              <a:ext uri="{FF2B5EF4-FFF2-40B4-BE49-F238E27FC236}">
                <a16:creationId xmlns:a16="http://schemas.microsoft.com/office/drawing/2014/main" id="{9962DF9C-67EE-5CEA-C54C-9A180D05BA1C}"/>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9DEAFF54-8D20-5BE5-F089-CDE0905A21F7}"/>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A6062054-4462-205B-9B6A-BF9E057663A3}"/>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822079EF-85AA-518D-1852-35EB76801792}"/>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F5282110-D69D-A0E5-120A-4BC7857B4753}"/>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E3F6D75F-3E67-9719-01CB-3FCD3D353B4C}"/>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1B975AFD-992F-EE3A-499A-688907BD19D8}"/>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EA76C41B-734C-5D52-83F1-11E58553B5C2}"/>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6CC6A895-D328-301F-38D8-28DA5E7FC131}"/>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CBC20B3A-79FC-280C-0366-8FD6D15797E0}"/>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5E523FCC-B29C-23CC-CA38-5A0C6BD2B6EE}"/>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1F9A7AD9-05C4-9606-583B-1ADAB8282BA6}"/>
              </a:ext>
            </a:extLst>
          </p:cNvPr>
          <p:cNvPicPr>
            <a:picLocks noChangeAspect="1"/>
          </p:cNvPicPr>
          <p:nvPr/>
        </p:nvPicPr>
        <p:blipFill rotWithShape="1">
          <a:blip r:embed="rId2"/>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33524ABB-AA73-F256-3EA5-321E9A917B0D}"/>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68ACD97F-2C7B-E570-B7B3-1EDB22F6F1D8}"/>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61F3167-03E1-DBFD-DAC5-34BACE348B02}"/>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0EB8C88-77A1-71A0-B66C-280862A058D1}"/>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BE4355B-F987-A75B-5A54-051DF297CAC8}"/>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480E623-491A-3EB4-6429-2B93EED8BDEB}"/>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C44ABC-0887-14A2-958F-70346B54F69C}"/>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20A5B79-A449-B7C2-F7C5-3946B56098DA}"/>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189052E-E211-A99A-50F3-E211448ADCB4}"/>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EC36682-49AE-E5C0-4DA5-B57CC8CA0A78}"/>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4E96A80-8943-20A2-4B37-429B8838CDA8}"/>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00D2982-EF51-E540-D066-9841F368D759}"/>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0E1C25B-24AA-42B4-6192-D7955974FF66}"/>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BB8CDE2-58F2-8E66-5BAD-BD5C9F4EEC9F}"/>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088FCD34-A73C-1FAD-5D19-8D70BFA38DF7}"/>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3E028E5-270D-5A75-712A-CB2FA8C5895A}"/>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5283CF0-4F8B-5A88-9DE6-B27987354F82}"/>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36BE173B-23ED-5339-DD1F-285811232A82}"/>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606047A-B7B1-BD3B-F7AD-D1DB7464C32F}"/>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001D46A-91C1-853D-3BD0-CBAFAB373FF9}"/>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4400A7B-3095-0047-EB77-540588BE1DD2}"/>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6163F03B-EA18-9F0F-3D4F-59AD3B2B312B}"/>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57A8C481-8D54-B429-9420-0B675AA224BE}"/>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A158EA22-4FD5-F0ED-EE15-2B0735048361}"/>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
        <p:nvSpPr>
          <p:cNvPr id="19" name="TextBox 18">
            <a:extLst>
              <a:ext uri="{FF2B5EF4-FFF2-40B4-BE49-F238E27FC236}">
                <a16:creationId xmlns:a16="http://schemas.microsoft.com/office/drawing/2014/main" id="{49164AFC-656E-889E-6856-376BB8A038AC}"/>
              </a:ext>
            </a:extLst>
          </p:cNvPr>
          <p:cNvSpPr txBox="1"/>
          <p:nvPr/>
        </p:nvSpPr>
        <p:spPr>
          <a:xfrm>
            <a:off x="7241856" y="914400"/>
            <a:ext cx="4505627" cy="2616101"/>
          </a:xfrm>
          <a:prstGeom prst="rect">
            <a:avLst/>
          </a:prstGeom>
          <a:noFill/>
        </p:spPr>
        <p:txBody>
          <a:bodyPr wrap="square" rtlCol="0">
            <a:spAutoFit/>
          </a:bodyPr>
          <a:lstStyle/>
          <a:p>
            <a:r>
              <a:rPr lang="en-US" dirty="0">
                <a:solidFill>
                  <a:srgbClr val="00FF00"/>
                </a:solidFill>
              </a:rPr>
              <a:t>Low-energy precision measurements probe (extremely!) high mass scales through virtual effects.</a:t>
            </a:r>
          </a:p>
          <a:p>
            <a:endParaRPr lang="en-US" dirty="0">
              <a:solidFill>
                <a:srgbClr val="00FF00"/>
              </a:solidFill>
            </a:endParaRPr>
          </a:p>
          <a:p>
            <a:r>
              <a:rPr lang="en-US" dirty="0">
                <a:solidFill>
                  <a:srgbClr val="00FF00"/>
                </a:solidFill>
              </a:rPr>
              <a:t>Muon g-2 anomaly is gone, CERN has canceled its kaon program, but many K, D, B, </a:t>
            </a:r>
            <a:r>
              <a:rPr lang="en-US" sz="2000" dirty="0">
                <a:solidFill>
                  <a:srgbClr val="00FF00"/>
                </a:solidFill>
                <a:latin typeface="Symbol" pitchFamily="2" charset="2"/>
              </a:rPr>
              <a:t>t</a:t>
            </a:r>
            <a:r>
              <a:rPr lang="en-US" dirty="0">
                <a:solidFill>
                  <a:srgbClr val="00FF00"/>
                </a:solidFill>
              </a:rPr>
              <a:t> probes remain.</a:t>
            </a:r>
          </a:p>
          <a:p>
            <a:endParaRPr lang="en-US" dirty="0">
              <a:solidFill>
                <a:srgbClr val="00FF00"/>
              </a:solidFill>
            </a:endParaRPr>
          </a:p>
          <a:p>
            <a:r>
              <a:rPr lang="en-US" dirty="0">
                <a:solidFill>
                  <a:srgbClr val="00FF00"/>
                </a:solidFill>
              </a:rPr>
              <a:t>Ripp-Baudot, </a:t>
            </a:r>
            <a:r>
              <a:rPr lang="en-US" dirty="0" err="1">
                <a:solidFill>
                  <a:srgbClr val="00FF00"/>
                </a:solidFill>
              </a:rPr>
              <a:t>Amhis</a:t>
            </a:r>
            <a:r>
              <a:rPr lang="en-US" dirty="0">
                <a:solidFill>
                  <a:srgbClr val="00FF00"/>
                </a:solidFill>
              </a:rPr>
              <a:t>, Fleischer</a:t>
            </a:r>
          </a:p>
        </p:txBody>
      </p:sp>
      <p:sp>
        <p:nvSpPr>
          <p:cNvPr id="4" name="Oval 3">
            <a:extLst>
              <a:ext uri="{FF2B5EF4-FFF2-40B4-BE49-F238E27FC236}">
                <a16:creationId xmlns:a16="http://schemas.microsoft.com/office/drawing/2014/main" id="{66DB1050-78CB-E7F4-B822-978E5C4524B7}"/>
              </a:ext>
            </a:extLst>
          </p:cNvPr>
          <p:cNvSpPr/>
          <p:nvPr/>
        </p:nvSpPr>
        <p:spPr>
          <a:xfrm>
            <a:off x="3116477" y="1828168"/>
            <a:ext cx="575630" cy="533400"/>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8160218-E1E4-679B-333C-8B3F515088BA}"/>
              </a:ext>
            </a:extLst>
          </p:cNvPr>
          <p:cNvSpPr/>
          <p:nvPr/>
        </p:nvSpPr>
        <p:spPr>
          <a:xfrm>
            <a:off x="4184191" y="1843083"/>
            <a:ext cx="733168" cy="694702"/>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02CC1009-3015-908D-CB79-8676E359CD04}"/>
              </a:ext>
            </a:extLst>
          </p:cNvPr>
          <p:cNvPicPr>
            <a:picLocks noChangeAspect="1"/>
          </p:cNvPicPr>
          <p:nvPr/>
        </p:nvPicPr>
        <p:blipFill>
          <a:blip r:embed="rId26"/>
          <a:stretch>
            <a:fillRect/>
          </a:stretch>
        </p:blipFill>
        <p:spPr>
          <a:xfrm>
            <a:off x="3488936" y="4742845"/>
            <a:ext cx="4398523" cy="1734155"/>
          </a:xfrm>
          <a:prstGeom prst="rect">
            <a:avLst/>
          </a:prstGeom>
        </p:spPr>
      </p:pic>
      <p:pic>
        <p:nvPicPr>
          <p:cNvPr id="37" name="Picture 36">
            <a:extLst>
              <a:ext uri="{FF2B5EF4-FFF2-40B4-BE49-F238E27FC236}">
                <a16:creationId xmlns:a16="http://schemas.microsoft.com/office/drawing/2014/main" id="{E42095C1-9A25-A371-0A81-20739CCDB426}"/>
              </a:ext>
            </a:extLst>
          </p:cNvPr>
          <p:cNvPicPr>
            <a:picLocks noChangeAspect="1"/>
          </p:cNvPicPr>
          <p:nvPr/>
        </p:nvPicPr>
        <p:blipFill>
          <a:blip r:embed="rId27"/>
          <a:stretch>
            <a:fillRect/>
          </a:stretch>
        </p:blipFill>
        <p:spPr>
          <a:xfrm>
            <a:off x="4097655" y="3102509"/>
            <a:ext cx="2896293" cy="1355191"/>
          </a:xfrm>
          <a:prstGeom prst="rect">
            <a:avLst/>
          </a:prstGeom>
        </p:spPr>
      </p:pic>
      <p:pic>
        <p:nvPicPr>
          <p:cNvPr id="47" name="Picture 46">
            <a:extLst>
              <a:ext uri="{FF2B5EF4-FFF2-40B4-BE49-F238E27FC236}">
                <a16:creationId xmlns:a16="http://schemas.microsoft.com/office/drawing/2014/main" id="{536869AB-7B1E-5A44-5E70-6CF2D52F9D55}"/>
              </a:ext>
            </a:extLst>
          </p:cNvPr>
          <p:cNvPicPr>
            <a:picLocks noChangeAspect="1"/>
          </p:cNvPicPr>
          <p:nvPr/>
        </p:nvPicPr>
        <p:blipFill>
          <a:blip r:embed="rId28"/>
          <a:stretch>
            <a:fillRect/>
          </a:stretch>
        </p:blipFill>
        <p:spPr>
          <a:xfrm>
            <a:off x="8230813" y="3877007"/>
            <a:ext cx="3411244" cy="2599993"/>
          </a:xfrm>
          <a:prstGeom prst="rect">
            <a:avLst/>
          </a:prstGeom>
        </p:spPr>
      </p:pic>
    </p:spTree>
    <p:extLst>
      <p:ext uri="{BB962C8B-B14F-4D97-AF65-F5344CB8AC3E}">
        <p14:creationId xmlns:p14="http://schemas.microsoft.com/office/powerpoint/2010/main" val="1435821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63591E1-421B-08B2-D219-5305700624C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F8C3D6-2FEC-0B6F-4CCF-C49F39841839}"/>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33C33126-0D3E-BE29-DB9F-89F51EA78202}"/>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PRECISION EW AND QCD AT COLLIDERS</a:t>
            </a:r>
          </a:p>
        </p:txBody>
      </p:sp>
      <p:grpSp>
        <p:nvGrpSpPr>
          <p:cNvPr id="13" name="Group 12">
            <a:extLst>
              <a:ext uri="{FF2B5EF4-FFF2-40B4-BE49-F238E27FC236}">
                <a16:creationId xmlns:a16="http://schemas.microsoft.com/office/drawing/2014/main" id="{D9CD370B-92E7-320B-8961-3B05393349D1}"/>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86E9E038-035E-10EA-74D0-77D11B679FD4}"/>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7D89428A-0CC9-0AE0-979B-29025622C298}"/>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709B5747-E88E-E086-7396-CC5EB9A393BC}"/>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F769FDDB-8AAC-2429-A4C6-3B15E43BA9AE}"/>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229B539B-8D1D-632E-B91B-02FA3A88ABB3}"/>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F3906747-BEAF-A63D-E649-FA3247398AAF}"/>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C78C7E1D-5586-293E-CF33-38E86C4D4D13}"/>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64729E8E-1550-1F59-24DF-BB09B4BF4368}"/>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D6ED904D-1CBE-AC31-6763-DA6FB3A94285}"/>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25242DC7-AE55-7EB4-2B2F-3665C4ADF3A6}"/>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8B279E63-8BDE-D3A1-2D13-9C65F37C542F}"/>
              </a:ext>
            </a:extLst>
          </p:cNvPr>
          <p:cNvPicPr>
            <a:picLocks noChangeAspect="1"/>
          </p:cNvPicPr>
          <p:nvPr/>
        </p:nvPicPr>
        <p:blipFill rotWithShape="1">
          <a:blip r:embed="rId2"/>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7CE796F7-C4FB-B738-75F2-1B4FEB461827}"/>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621B7581-539E-B5A3-85C0-A9467C1012C5}"/>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11D7F1D-F132-E1B5-929D-FDC9DAF65298}"/>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770B2E2-505B-DA4A-54B5-8EB141BA51E7}"/>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CD65A40-9005-437A-621B-55EE15601A1F}"/>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A1D92F-1D83-F877-504F-92F5D1D89598}"/>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E590E1A-BDD5-97C0-F5FF-3DA37CC1EEF0}"/>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452389D-08B9-F258-5A62-749CA22B56AE}"/>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B74396E-50F7-A372-77BC-462061515041}"/>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0F223B2-3968-5922-BA1A-3A005BD572E9}"/>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7A7578D-02E1-9FBE-BA9A-9FC51C9BB929}"/>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8078B65-5257-EFD5-7AB7-F416A810F4EC}"/>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43A6EC4-6DDC-D747-0F87-08AD8DADF7FD}"/>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B15E1E9-002C-D860-5785-DD212FECF4CD}"/>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6E5263A-A72D-2430-FE6A-69D4E28E05F5}"/>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50F85F1B-B309-A6A6-32E5-CD41A29CB42E}"/>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132074B-6069-0480-16A0-8C9F8B8D9812}"/>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955A8F9-310A-6738-2F7C-A70589E3386F}"/>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552C836A-1192-01B3-6ADC-3DF5449A18A6}"/>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3836E33-DCEB-099B-43B1-0ABCDE59AC8D}"/>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42FE1CF6-E40E-1413-7435-1755B9DFB1BB}"/>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A95F198F-0F6B-DAF3-2416-D71FAB514CDB}"/>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E83435AC-2F7E-1B5E-D74E-A5A30ADD0403}"/>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C3D9E98-5C0A-3968-59A5-06A6937255C2}"/>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
        <p:nvSpPr>
          <p:cNvPr id="2" name="Oval 1">
            <a:extLst>
              <a:ext uri="{FF2B5EF4-FFF2-40B4-BE49-F238E27FC236}">
                <a16:creationId xmlns:a16="http://schemas.microsoft.com/office/drawing/2014/main" id="{2486FBAE-0950-52CD-A239-C272B2C96C5A}"/>
              </a:ext>
            </a:extLst>
          </p:cNvPr>
          <p:cNvSpPr/>
          <p:nvPr/>
        </p:nvSpPr>
        <p:spPr>
          <a:xfrm>
            <a:off x="4816138" y="2077013"/>
            <a:ext cx="570141" cy="553154"/>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095CFB3-05E1-C439-629D-0FAA68F0B785}"/>
              </a:ext>
            </a:extLst>
          </p:cNvPr>
          <p:cNvSpPr txBox="1"/>
          <p:nvPr/>
        </p:nvSpPr>
        <p:spPr>
          <a:xfrm>
            <a:off x="7241856" y="914400"/>
            <a:ext cx="4505627" cy="2031325"/>
          </a:xfrm>
          <a:prstGeom prst="rect">
            <a:avLst/>
          </a:prstGeom>
          <a:noFill/>
        </p:spPr>
        <p:txBody>
          <a:bodyPr wrap="square" rtlCol="0">
            <a:spAutoFit/>
          </a:bodyPr>
          <a:lstStyle/>
          <a:p>
            <a:r>
              <a:rPr lang="en-US" dirty="0">
                <a:solidFill>
                  <a:srgbClr val="00FF00"/>
                </a:solidFill>
              </a:rPr>
              <a:t>Precision at the theory/</a:t>
            </a:r>
            <a:r>
              <a:rPr lang="en-US" dirty="0" err="1">
                <a:solidFill>
                  <a:srgbClr val="00FF00"/>
                </a:solidFill>
              </a:rPr>
              <a:t>expt</a:t>
            </a:r>
            <a:r>
              <a:rPr lang="en-US" dirty="0">
                <a:solidFill>
                  <a:srgbClr val="00FF00"/>
                </a:solidFill>
              </a:rPr>
              <a:t> interface is crucial for (HL-)LHC to fulfill its potential: pdfs, higher-order </a:t>
            </a:r>
            <a:r>
              <a:rPr lang="en-US" dirty="0" err="1">
                <a:solidFill>
                  <a:srgbClr val="00FF00"/>
                </a:solidFill>
              </a:rPr>
              <a:t>parton</a:t>
            </a:r>
            <a:r>
              <a:rPr lang="en-US" dirty="0">
                <a:solidFill>
                  <a:srgbClr val="00FF00"/>
                </a:solidFill>
              </a:rPr>
              <a:t> cross sections, </a:t>
            </a:r>
            <a:r>
              <a:rPr lang="en-US" dirty="0" err="1">
                <a:solidFill>
                  <a:srgbClr val="00FF00"/>
                </a:solidFill>
              </a:rPr>
              <a:t>parton</a:t>
            </a:r>
            <a:r>
              <a:rPr lang="en-US" dirty="0">
                <a:solidFill>
                  <a:srgbClr val="00FF00"/>
                </a:solidFill>
              </a:rPr>
              <a:t> showering, hadronization, …</a:t>
            </a:r>
          </a:p>
          <a:p>
            <a:endParaRPr lang="en-US" dirty="0">
              <a:solidFill>
                <a:srgbClr val="00FF00"/>
              </a:solidFill>
            </a:endParaRPr>
          </a:p>
          <a:p>
            <a:r>
              <a:rPr lang="en-US" dirty="0">
                <a:solidFill>
                  <a:srgbClr val="00FF00"/>
                </a:solidFill>
              </a:rPr>
              <a:t>Chanon, Poncelet, </a:t>
            </a:r>
            <a:r>
              <a:rPr lang="en-US" dirty="0" err="1">
                <a:solidFill>
                  <a:srgbClr val="00FF00"/>
                </a:solidFill>
              </a:rPr>
              <a:t>Morodei</a:t>
            </a:r>
            <a:r>
              <a:rPr lang="en-US" dirty="0">
                <a:solidFill>
                  <a:srgbClr val="00FF00"/>
                </a:solidFill>
              </a:rPr>
              <a:t>, Faggin, Pathak</a:t>
            </a:r>
          </a:p>
        </p:txBody>
      </p:sp>
      <p:sp>
        <p:nvSpPr>
          <p:cNvPr id="4" name="Oval 3">
            <a:extLst>
              <a:ext uri="{FF2B5EF4-FFF2-40B4-BE49-F238E27FC236}">
                <a16:creationId xmlns:a16="http://schemas.microsoft.com/office/drawing/2014/main" id="{6887322C-4918-9E9A-0233-A4B58CA09CB9}"/>
              </a:ext>
            </a:extLst>
          </p:cNvPr>
          <p:cNvSpPr/>
          <p:nvPr/>
        </p:nvSpPr>
        <p:spPr>
          <a:xfrm>
            <a:off x="1524000" y="1833963"/>
            <a:ext cx="575630" cy="533400"/>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E3C7A6B5-51B6-C833-9044-CC30E19EC89E}"/>
              </a:ext>
            </a:extLst>
          </p:cNvPr>
          <p:cNvPicPr>
            <a:picLocks noChangeAspect="1"/>
          </p:cNvPicPr>
          <p:nvPr/>
        </p:nvPicPr>
        <p:blipFill>
          <a:blip r:embed="rId26"/>
          <a:stretch>
            <a:fillRect/>
          </a:stretch>
        </p:blipFill>
        <p:spPr>
          <a:xfrm>
            <a:off x="2743200" y="3177464"/>
            <a:ext cx="3977901" cy="2172369"/>
          </a:xfrm>
          <a:prstGeom prst="rect">
            <a:avLst/>
          </a:prstGeom>
        </p:spPr>
      </p:pic>
      <p:sp>
        <p:nvSpPr>
          <p:cNvPr id="22" name="Oval 21">
            <a:extLst>
              <a:ext uri="{FF2B5EF4-FFF2-40B4-BE49-F238E27FC236}">
                <a16:creationId xmlns:a16="http://schemas.microsoft.com/office/drawing/2014/main" id="{0232C5A3-5634-1783-80BB-31968C798CB0}"/>
              </a:ext>
            </a:extLst>
          </p:cNvPr>
          <p:cNvSpPr/>
          <p:nvPr/>
        </p:nvSpPr>
        <p:spPr>
          <a:xfrm>
            <a:off x="5272638" y="1833950"/>
            <a:ext cx="523922" cy="500172"/>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CD51F9E8-F983-2DDE-6B6F-6D2DF8BA48C9}"/>
              </a:ext>
            </a:extLst>
          </p:cNvPr>
          <p:cNvPicPr>
            <a:picLocks noChangeAspect="1"/>
          </p:cNvPicPr>
          <p:nvPr/>
        </p:nvPicPr>
        <p:blipFill>
          <a:blip r:embed="rId27"/>
          <a:stretch>
            <a:fillRect/>
          </a:stretch>
        </p:blipFill>
        <p:spPr>
          <a:xfrm>
            <a:off x="7062511" y="3200400"/>
            <a:ext cx="1859560" cy="2149433"/>
          </a:xfrm>
          <a:prstGeom prst="rect">
            <a:avLst/>
          </a:prstGeom>
        </p:spPr>
      </p:pic>
      <p:pic>
        <p:nvPicPr>
          <p:cNvPr id="50" name="Picture 49">
            <a:extLst>
              <a:ext uri="{FF2B5EF4-FFF2-40B4-BE49-F238E27FC236}">
                <a16:creationId xmlns:a16="http://schemas.microsoft.com/office/drawing/2014/main" id="{6A7D0DE0-BA05-7AB5-5EC2-0A4870AA6CF2}"/>
              </a:ext>
            </a:extLst>
          </p:cNvPr>
          <p:cNvPicPr>
            <a:picLocks noChangeAspect="1"/>
          </p:cNvPicPr>
          <p:nvPr/>
        </p:nvPicPr>
        <p:blipFill>
          <a:blip r:embed="rId28"/>
          <a:stretch>
            <a:fillRect/>
          </a:stretch>
        </p:blipFill>
        <p:spPr>
          <a:xfrm>
            <a:off x="9615703" y="3208551"/>
            <a:ext cx="2282358" cy="1668249"/>
          </a:xfrm>
          <a:prstGeom prst="rect">
            <a:avLst/>
          </a:prstGeom>
        </p:spPr>
      </p:pic>
      <p:pic>
        <p:nvPicPr>
          <p:cNvPr id="53" name="Picture 52">
            <a:extLst>
              <a:ext uri="{FF2B5EF4-FFF2-40B4-BE49-F238E27FC236}">
                <a16:creationId xmlns:a16="http://schemas.microsoft.com/office/drawing/2014/main" id="{03E35A53-C3CC-D4E5-5ABE-F98E41A7048A}"/>
              </a:ext>
            </a:extLst>
          </p:cNvPr>
          <p:cNvPicPr>
            <a:picLocks noChangeAspect="1"/>
          </p:cNvPicPr>
          <p:nvPr/>
        </p:nvPicPr>
        <p:blipFill>
          <a:blip r:embed="rId29"/>
          <a:stretch>
            <a:fillRect/>
          </a:stretch>
        </p:blipFill>
        <p:spPr>
          <a:xfrm>
            <a:off x="8534400" y="4259621"/>
            <a:ext cx="1734942" cy="2149433"/>
          </a:xfrm>
          <a:prstGeom prst="rect">
            <a:avLst/>
          </a:prstGeom>
        </p:spPr>
      </p:pic>
      <p:pic>
        <p:nvPicPr>
          <p:cNvPr id="55" name="Picture 54">
            <a:extLst>
              <a:ext uri="{FF2B5EF4-FFF2-40B4-BE49-F238E27FC236}">
                <a16:creationId xmlns:a16="http://schemas.microsoft.com/office/drawing/2014/main" id="{D600B70E-A631-DE94-6962-1C7C7D22D757}"/>
              </a:ext>
            </a:extLst>
          </p:cNvPr>
          <p:cNvPicPr>
            <a:picLocks noChangeAspect="1"/>
          </p:cNvPicPr>
          <p:nvPr/>
        </p:nvPicPr>
        <p:blipFill>
          <a:blip r:embed="rId30"/>
          <a:stretch>
            <a:fillRect/>
          </a:stretch>
        </p:blipFill>
        <p:spPr>
          <a:xfrm>
            <a:off x="3313281" y="5472653"/>
            <a:ext cx="2949274" cy="1004347"/>
          </a:xfrm>
          <a:prstGeom prst="rect">
            <a:avLst/>
          </a:prstGeom>
        </p:spPr>
      </p:pic>
    </p:spTree>
    <p:extLst>
      <p:ext uri="{BB962C8B-B14F-4D97-AF65-F5344CB8AC3E}">
        <p14:creationId xmlns:p14="http://schemas.microsoft.com/office/powerpoint/2010/main" val="2472072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589983-E30E-3BED-BB9E-E5BB7F38B1C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FB1EEF5-D221-2EA5-F014-9F7E022E47DA}"/>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0BFF6C4C-9311-C2BF-1118-F2AF7C8E4994}"/>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NEW TECHNIQUES FOR DISCOVERY</a:t>
            </a:r>
          </a:p>
        </p:txBody>
      </p:sp>
      <p:grpSp>
        <p:nvGrpSpPr>
          <p:cNvPr id="13" name="Group 12">
            <a:extLst>
              <a:ext uri="{FF2B5EF4-FFF2-40B4-BE49-F238E27FC236}">
                <a16:creationId xmlns:a16="http://schemas.microsoft.com/office/drawing/2014/main" id="{0BE8DDF2-A29F-1CD5-2D0A-2FB9A907D014}"/>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878DBFB5-BB6A-07B7-A79B-7993C19E77B1}"/>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2377018A-E6A7-7E82-3066-ED32E386E73D}"/>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C358001D-E2EC-A5B5-7D6E-6B320244AB1B}"/>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75373D1B-89B6-05AA-695E-E8386C9BDF1F}"/>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5741DDFB-8E38-B7B3-66BF-E09B4E46681A}"/>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9F4A2B15-C1DA-FFA8-ABA3-21B186EED89A}"/>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228E774C-9AB4-0480-8DE3-5FE1518FE3DB}"/>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9DB735A3-66FB-D420-8680-656517C40739}"/>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FF083828-1560-4BE5-20F3-A8A888EB7BB1}"/>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3F6AEF44-DEC2-FE55-4745-3ED439BE5C9B}"/>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11DA1D19-F117-CD96-9F14-615E9821319F}"/>
              </a:ext>
            </a:extLst>
          </p:cNvPr>
          <p:cNvPicPr>
            <a:picLocks noChangeAspect="1"/>
          </p:cNvPicPr>
          <p:nvPr/>
        </p:nvPicPr>
        <p:blipFill rotWithShape="1">
          <a:blip r:embed="rId2"/>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81F914B9-9643-5622-7632-0C92A09D21D1}"/>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0A4C13D5-AECF-4E7E-956F-53C1D1B4ECE4}"/>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25C9F21-D830-91BE-82FC-E9B256790AFE}"/>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838CA50-B1C1-407A-E3E1-9A63ED079756}"/>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6CDF1C3-8F89-9786-0D4E-48C58D7F88CB}"/>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F46A4C9-24CF-1B8C-67DF-31F2BAE554CA}"/>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4EB828A-7D06-5DEC-EC64-C8CA11B6A3EC}"/>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89676FF-2F5B-4400-9BB3-FDDC60A8CCBB}"/>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8E5331D-9D39-3055-237B-F86ABFF93E36}"/>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20586E9-546A-3DA4-9373-93A8532A9241}"/>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ECF0B75-8E8B-62DA-7978-6DE5ADC3BEDB}"/>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B56AD7E-F4AE-BA4F-DD87-A30F428CD325}"/>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64587EE-6B45-5A08-B707-0E1AAB614FD4}"/>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681C5CE-DC9B-0F91-B79A-92F3979411C3}"/>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346D7CB3-4A80-9952-FC16-1700EC277635}"/>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0DF2720-5DFF-64F4-0E4A-1EFD42F1342A}"/>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28E2D92-8492-A7B7-A30E-0C06F2CEAC53}"/>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77FB82E-F37C-7B1D-7135-F94662DC479A}"/>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54E89AEF-D075-F37A-5B8F-D4C76583F3A5}"/>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BF3FF1A-E2C8-67D6-AAB2-A52036FD83F8}"/>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5DF4BF48-2C7F-7066-EAD0-29E1C496E4EF}"/>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392A81F4-CA50-4142-4DFB-2F469F289200}"/>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E14BA0F3-348D-C585-4225-38640E2D833E}"/>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C3F2EE6B-07F0-4401-3F99-806926D24028}"/>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
        <p:nvSpPr>
          <p:cNvPr id="19" name="TextBox 18">
            <a:extLst>
              <a:ext uri="{FF2B5EF4-FFF2-40B4-BE49-F238E27FC236}">
                <a16:creationId xmlns:a16="http://schemas.microsoft.com/office/drawing/2014/main" id="{1B1DB4EE-A6A6-17FD-DF24-3956E708D4AF}"/>
              </a:ext>
            </a:extLst>
          </p:cNvPr>
          <p:cNvSpPr txBox="1"/>
          <p:nvPr/>
        </p:nvSpPr>
        <p:spPr>
          <a:xfrm>
            <a:off x="7241856" y="914400"/>
            <a:ext cx="4505627" cy="2308324"/>
          </a:xfrm>
          <a:prstGeom prst="rect">
            <a:avLst/>
          </a:prstGeom>
          <a:noFill/>
        </p:spPr>
        <p:txBody>
          <a:bodyPr wrap="square" rtlCol="0">
            <a:spAutoFit/>
          </a:bodyPr>
          <a:lstStyle/>
          <a:p>
            <a:r>
              <a:rPr lang="en-US" dirty="0">
                <a:solidFill>
                  <a:srgbClr val="00FF00"/>
                </a:solidFill>
              </a:rPr>
              <a:t>Are we missing something in the data? </a:t>
            </a:r>
          </a:p>
          <a:p>
            <a:endParaRPr lang="en-US" dirty="0">
              <a:solidFill>
                <a:srgbClr val="00FF00"/>
              </a:solidFill>
            </a:endParaRPr>
          </a:p>
          <a:p>
            <a:r>
              <a:rPr lang="en-US" dirty="0">
                <a:solidFill>
                  <a:srgbClr val="00FF00"/>
                </a:solidFill>
              </a:rPr>
              <a:t>AI/ML, new triggers, quantum sensors extend our sensitivity to new regimes.</a:t>
            </a:r>
          </a:p>
          <a:p>
            <a:endParaRPr lang="en-US" dirty="0">
              <a:solidFill>
                <a:srgbClr val="00FF00"/>
              </a:solidFill>
            </a:endParaRPr>
          </a:p>
          <a:p>
            <a:r>
              <a:rPr lang="en-US" dirty="0">
                <a:solidFill>
                  <a:srgbClr val="00FF00"/>
                </a:solidFill>
              </a:rPr>
              <a:t>Heinrich, Guedes, </a:t>
            </a:r>
            <a:r>
              <a:rPr lang="en-US" dirty="0" err="1">
                <a:solidFill>
                  <a:srgbClr val="00FF00"/>
                </a:solidFill>
              </a:rPr>
              <a:t>Tziaferi</a:t>
            </a:r>
            <a:r>
              <a:rPr lang="en-US" dirty="0">
                <a:solidFill>
                  <a:srgbClr val="00FF00"/>
                </a:solidFill>
              </a:rPr>
              <a:t>, </a:t>
            </a:r>
            <a:r>
              <a:rPr lang="en-US" dirty="0" err="1">
                <a:solidFill>
                  <a:srgbClr val="00FF00"/>
                </a:solidFill>
              </a:rPr>
              <a:t>Murgui</a:t>
            </a:r>
            <a:r>
              <a:rPr lang="en-US" dirty="0">
                <a:solidFill>
                  <a:srgbClr val="00FF00"/>
                </a:solidFill>
              </a:rPr>
              <a:t> Galvez</a:t>
            </a:r>
          </a:p>
          <a:p>
            <a:endParaRPr lang="en-US" dirty="0">
              <a:solidFill>
                <a:srgbClr val="00FF00"/>
              </a:solidFill>
            </a:endParaRPr>
          </a:p>
          <a:p>
            <a:endParaRPr lang="en-US" dirty="0">
              <a:solidFill>
                <a:srgbClr val="00FF00"/>
              </a:solidFill>
            </a:endParaRPr>
          </a:p>
        </p:txBody>
      </p:sp>
      <p:pic>
        <p:nvPicPr>
          <p:cNvPr id="20" name="Picture 19">
            <a:extLst>
              <a:ext uri="{FF2B5EF4-FFF2-40B4-BE49-F238E27FC236}">
                <a16:creationId xmlns:a16="http://schemas.microsoft.com/office/drawing/2014/main" id="{72738081-D7CD-CC5D-1F21-F3528CCCEDFB}"/>
              </a:ext>
            </a:extLst>
          </p:cNvPr>
          <p:cNvPicPr>
            <a:picLocks noChangeAspect="1"/>
          </p:cNvPicPr>
          <p:nvPr/>
        </p:nvPicPr>
        <p:blipFill>
          <a:blip r:embed="rId26"/>
          <a:stretch>
            <a:fillRect/>
          </a:stretch>
        </p:blipFill>
        <p:spPr>
          <a:xfrm>
            <a:off x="3492518" y="4657316"/>
            <a:ext cx="3582608" cy="1810565"/>
          </a:xfrm>
          <a:prstGeom prst="rect">
            <a:avLst/>
          </a:prstGeom>
        </p:spPr>
      </p:pic>
      <p:pic>
        <p:nvPicPr>
          <p:cNvPr id="22" name="Picture 21">
            <a:extLst>
              <a:ext uri="{FF2B5EF4-FFF2-40B4-BE49-F238E27FC236}">
                <a16:creationId xmlns:a16="http://schemas.microsoft.com/office/drawing/2014/main" id="{958D3B80-4DC6-5E12-58BB-ADD8AB3B63C6}"/>
              </a:ext>
            </a:extLst>
          </p:cNvPr>
          <p:cNvPicPr>
            <a:picLocks noChangeAspect="1"/>
          </p:cNvPicPr>
          <p:nvPr/>
        </p:nvPicPr>
        <p:blipFill>
          <a:blip r:embed="rId27"/>
          <a:stretch>
            <a:fillRect/>
          </a:stretch>
        </p:blipFill>
        <p:spPr>
          <a:xfrm>
            <a:off x="5318882" y="2686686"/>
            <a:ext cx="1750291" cy="1760456"/>
          </a:xfrm>
          <a:prstGeom prst="rect">
            <a:avLst/>
          </a:prstGeom>
        </p:spPr>
      </p:pic>
      <p:pic>
        <p:nvPicPr>
          <p:cNvPr id="47" name="Picture 46">
            <a:extLst>
              <a:ext uri="{FF2B5EF4-FFF2-40B4-BE49-F238E27FC236}">
                <a16:creationId xmlns:a16="http://schemas.microsoft.com/office/drawing/2014/main" id="{88F1C4FB-053C-C915-2D15-5BD9FAD4F9C0}"/>
              </a:ext>
            </a:extLst>
          </p:cNvPr>
          <p:cNvPicPr>
            <a:picLocks noChangeAspect="1"/>
          </p:cNvPicPr>
          <p:nvPr/>
        </p:nvPicPr>
        <p:blipFill>
          <a:blip r:embed="rId28"/>
          <a:stretch>
            <a:fillRect/>
          </a:stretch>
        </p:blipFill>
        <p:spPr>
          <a:xfrm>
            <a:off x="7404852" y="3428999"/>
            <a:ext cx="4101348" cy="3038881"/>
          </a:xfrm>
          <a:prstGeom prst="rect">
            <a:avLst/>
          </a:prstGeom>
        </p:spPr>
      </p:pic>
      <p:pic>
        <p:nvPicPr>
          <p:cNvPr id="50" name="Picture 49">
            <a:extLst>
              <a:ext uri="{FF2B5EF4-FFF2-40B4-BE49-F238E27FC236}">
                <a16:creationId xmlns:a16="http://schemas.microsoft.com/office/drawing/2014/main" id="{5EBCF078-03E9-D406-5A7B-A608E131AFA4}"/>
              </a:ext>
            </a:extLst>
          </p:cNvPr>
          <p:cNvPicPr>
            <a:picLocks noChangeAspect="1"/>
          </p:cNvPicPr>
          <p:nvPr/>
        </p:nvPicPr>
        <p:blipFill>
          <a:blip r:embed="rId29"/>
          <a:stretch>
            <a:fillRect/>
          </a:stretch>
        </p:blipFill>
        <p:spPr>
          <a:xfrm>
            <a:off x="3483500" y="2655053"/>
            <a:ext cx="1641917" cy="1751764"/>
          </a:xfrm>
          <a:prstGeom prst="rect">
            <a:avLst/>
          </a:prstGeom>
        </p:spPr>
      </p:pic>
    </p:spTree>
    <p:extLst>
      <p:ext uri="{BB962C8B-B14F-4D97-AF65-F5344CB8AC3E}">
        <p14:creationId xmlns:p14="http://schemas.microsoft.com/office/powerpoint/2010/main" val="55695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9F4C15-4FE4-01DB-3984-DE3716C4D96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1807458-A74B-5E11-7700-F65766048151}"/>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A081C0FE-3858-B2BE-5ED5-A5B7C0EE4B32}"/>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DARK MATTER</a:t>
            </a:r>
          </a:p>
        </p:txBody>
      </p:sp>
      <p:grpSp>
        <p:nvGrpSpPr>
          <p:cNvPr id="13" name="Group 12">
            <a:extLst>
              <a:ext uri="{FF2B5EF4-FFF2-40B4-BE49-F238E27FC236}">
                <a16:creationId xmlns:a16="http://schemas.microsoft.com/office/drawing/2014/main" id="{CB85AFFC-DADF-D55F-E0D7-B402445BC1FD}"/>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3EDC4C55-6C5E-EE4F-FE7C-8E9608A006AA}"/>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F1362D03-D1FD-24A2-CD9F-30D25FF88BD8}"/>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A8AA40DA-2161-32E8-245F-CCC3D621DBA8}"/>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0EC200E1-878D-6D9F-209C-9D4AA3737838}"/>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9B407BF4-8AF8-395B-0A07-828AC9A31D8F}"/>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5F525164-2066-3EFF-DF48-8059374DD5F9}"/>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37EEE00D-BBAB-DC99-B7EA-908C3B78FFEE}"/>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7C567694-5014-4F80-C941-CC8FB49B5050}"/>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80014BAA-CAA5-4831-0C82-C2138B5D720F}"/>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4DB2C587-E6F2-354F-09BF-9043E271995D}"/>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63A98BBD-9D67-4AFD-19B3-AB500A10789E}"/>
              </a:ext>
            </a:extLst>
          </p:cNvPr>
          <p:cNvPicPr>
            <a:picLocks noChangeAspect="1"/>
          </p:cNvPicPr>
          <p:nvPr/>
        </p:nvPicPr>
        <p:blipFill rotWithShape="1">
          <a:blip r:embed="rId2"/>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7F51CC23-DAA1-5595-B051-95F197B41A4C}"/>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E8EA9DFE-C716-429A-84CA-6068AA5181F1}"/>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652815-392E-D869-22BA-B13B100AE4F5}"/>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31150FD-77A7-B549-3857-77A2A9847B9B}"/>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080FA54-EB3C-8CA7-17DC-5A50A6B82590}"/>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0131D8E-08DD-EF79-B46A-A2EBC70FDFA8}"/>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DFC9B0A-1FD2-8050-7F05-53BEE72BCC23}"/>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5FB1004-69E5-5673-318B-5A876C026FF0}"/>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01219B6-9AD4-04FD-16DB-71B701F6BF5E}"/>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3F29932-E43C-A852-9828-B0A0EE204C01}"/>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D0C669AD-766C-B23E-DC22-03B37D08BE69}"/>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6478C04-5645-C96A-CC76-952564FFA878}"/>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3589A55-1E25-53F3-9097-DE648C6B0251}"/>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EC58785-815B-264F-B20E-92E39696E8EF}"/>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93B13C6-C005-7EAB-ECCE-7DA8DED6C85F}"/>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5ABFA74D-B05A-0E37-797D-9E89B4ECDE7B}"/>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FA4B560-E35E-9ED3-F7EA-6CC2DFD230E9}"/>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AE0DFE5-C274-13B1-8C62-BB0250D0173E}"/>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5C38AAB6-2F8C-4BAE-C663-E5B0F2E91D0D}"/>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466AC1D6-D3BF-775D-3087-9D3C71E38D6B}"/>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0B2B346E-BA4D-28A3-1F2B-0CC1DE9F66E8}"/>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DA950198-C0B3-5E39-1864-FFFA5C1BDC19}"/>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A04F490E-1338-69FD-28DA-CD2187D0D2ED}"/>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38515B5-238D-5A37-A7EB-49271E3AC3FB}"/>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
        <p:nvSpPr>
          <p:cNvPr id="19" name="TextBox 18">
            <a:extLst>
              <a:ext uri="{FF2B5EF4-FFF2-40B4-BE49-F238E27FC236}">
                <a16:creationId xmlns:a16="http://schemas.microsoft.com/office/drawing/2014/main" id="{8C37B2A7-9933-D5EF-AF9E-1CC82ED7A3AE}"/>
              </a:ext>
            </a:extLst>
          </p:cNvPr>
          <p:cNvSpPr txBox="1"/>
          <p:nvPr/>
        </p:nvSpPr>
        <p:spPr>
          <a:xfrm>
            <a:off x="7241856" y="914400"/>
            <a:ext cx="4505627" cy="3139321"/>
          </a:xfrm>
          <a:prstGeom prst="rect">
            <a:avLst/>
          </a:prstGeom>
          <a:noFill/>
        </p:spPr>
        <p:txBody>
          <a:bodyPr wrap="square" rtlCol="0">
            <a:spAutoFit/>
          </a:bodyPr>
          <a:lstStyle/>
          <a:p>
            <a:r>
              <a:rPr lang="en-US" dirty="0">
                <a:solidFill>
                  <a:srgbClr val="00FF00"/>
                </a:solidFill>
              </a:rPr>
              <a:t>WIMP direct detection pushing to the neutrino fog and lower masses</a:t>
            </a:r>
          </a:p>
          <a:p>
            <a:endParaRPr lang="en-US" dirty="0">
              <a:solidFill>
                <a:srgbClr val="00FF00"/>
              </a:solidFill>
            </a:endParaRPr>
          </a:p>
          <a:p>
            <a:r>
              <a:rPr lang="en-US" dirty="0">
                <a:solidFill>
                  <a:srgbClr val="00FF00"/>
                </a:solidFill>
              </a:rPr>
              <a:t>WIMP indirect searches probing very heavy DM at the thermal cross section</a:t>
            </a:r>
          </a:p>
          <a:p>
            <a:endParaRPr lang="en-US" dirty="0">
              <a:solidFill>
                <a:srgbClr val="00FF00"/>
              </a:solidFill>
            </a:endParaRPr>
          </a:p>
          <a:p>
            <a:r>
              <a:rPr lang="en-US" dirty="0">
                <a:solidFill>
                  <a:srgbClr val="00FF00"/>
                </a:solidFill>
              </a:rPr>
              <a:t>Axion, PBH searches of all kinds (Helen Quinn to me: The WIMP fad is over.)</a:t>
            </a:r>
          </a:p>
          <a:p>
            <a:endParaRPr lang="en-US" dirty="0">
              <a:solidFill>
                <a:srgbClr val="00FF00"/>
              </a:solidFill>
            </a:endParaRPr>
          </a:p>
          <a:p>
            <a:r>
              <a:rPr lang="en-US" dirty="0">
                <a:solidFill>
                  <a:srgbClr val="00FF00"/>
                </a:solidFill>
              </a:rPr>
              <a:t>Ramos, Salemi, </a:t>
            </a:r>
            <a:r>
              <a:rPr lang="en-US" dirty="0" err="1">
                <a:solidFill>
                  <a:srgbClr val="00FF00"/>
                </a:solidFill>
              </a:rPr>
              <a:t>Plestid</a:t>
            </a:r>
            <a:r>
              <a:rPr lang="en-US" dirty="0">
                <a:solidFill>
                  <a:srgbClr val="00FF00"/>
                </a:solidFill>
              </a:rPr>
              <a:t>, Rogers, </a:t>
            </a:r>
            <a:r>
              <a:rPr lang="en-US" dirty="0" err="1">
                <a:solidFill>
                  <a:srgbClr val="00FF00"/>
                </a:solidFill>
              </a:rPr>
              <a:t>Manconi</a:t>
            </a:r>
            <a:r>
              <a:rPr lang="en-US" dirty="0">
                <a:solidFill>
                  <a:srgbClr val="00FF00"/>
                </a:solidFill>
              </a:rPr>
              <a:t>, Inada</a:t>
            </a:r>
          </a:p>
        </p:txBody>
      </p:sp>
      <p:sp>
        <p:nvSpPr>
          <p:cNvPr id="2" name="TextBox 1">
            <a:extLst>
              <a:ext uri="{FF2B5EF4-FFF2-40B4-BE49-F238E27FC236}">
                <a16:creationId xmlns:a16="http://schemas.microsoft.com/office/drawing/2014/main" id="{614D4042-8586-002B-ECA0-4D81933F00BA}"/>
              </a:ext>
            </a:extLst>
          </p:cNvPr>
          <p:cNvSpPr txBox="1"/>
          <p:nvPr/>
        </p:nvSpPr>
        <p:spPr>
          <a:xfrm>
            <a:off x="1932745" y="3092466"/>
            <a:ext cx="1685141" cy="646331"/>
          </a:xfrm>
          <a:prstGeom prst="rect">
            <a:avLst/>
          </a:prstGeom>
          <a:noFill/>
        </p:spPr>
        <p:txBody>
          <a:bodyPr wrap="none" rtlCol="0">
            <a:spAutoFit/>
          </a:bodyPr>
          <a:lstStyle/>
          <a:p>
            <a:pPr algn="ctr"/>
            <a:r>
              <a:rPr lang="en-US" dirty="0">
                <a:solidFill>
                  <a:srgbClr val="FF0000"/>
                </a:solidFill>
              </a:rPr>
              <a:t>Too Little to be</a:t>
            </a:r>
          </a:p>
          <a:p>
            <a:pPr algn="ctr"/>
            <a:r>
              <a:rPr lang="en-US" dirty="0">
                <a:solidFill>
                  <a:srgbClr val="FF0000"/>
                </a:solidFill>
              </a:rPr>
              <a:t>Dark Matter</a:t>
            </a:r>
          </a:p>
        </p:txBody>
      </p:sp>
      <p:sp>
        <p:nvSpPr>
          <p:cNvPr id="4" name="TextBox 3">
            <a:extLst>
              <a:ext uri="{FF2B5EF4-FFF2-40B4-BE49-F238E27FC236}">
                <a16:creationId xmlns:a16="http://schemas.microsoft.com/office/drawing/2014/main" id="{671C0CC7-DC79-1FB4-E230-070710E5B257}"/>
              </a:ext>
            </a:extLst>
          </p:cNvPr>
          <p:cNvSpPr txBox="1"/>
          <p:nvPr/>
        </p:nvSpPr>
        <p:spPr>
          <a:xfrm>
            <a:off x="5043104" y="3140173"/>
            <a:ext cx="2195896" cy="669827"/>
          </a:xfrm>
          <a:prstGeom prst="rect">
            <a:avLst/>
          </a:prstGeom>
          <a:noFill/>
        </p:spPr>
        <p:txBody>
          <a:bodyPr wrap="square" rtlCol="0">
            <a:spAutoFit/>
          </a:bodyPr>
          <a:lstStyle/>
          <a:p>
            <a:pPr algn="ctr"/>
            <a:r>
              <a:rPr lang="en-US" dirty="0">
                <a:solidFill>
                  <a:srgbClr val="FF0000"/>
                </a:solidFill>
              </a:rPr>
              <a:t>Too Much to be</a:t>
            </a:r>
          </a:p>
          <a:p>
            <a:pPr algn="ctr"/>
            <a:r>
              <a:rPr lang="en-US" dirty="0">
                <a:solidFill>
                  <a:srgbClr val="FF0000"/>
                </a:solidFill>
              </a:rPr>
              <a:t>Dark Matter</a:t>
            </a:r>
          </a:p>
        </p:txBody>
      </p:sp>
      <p:grpSp>
        <p:nvGrpSpPr>
          <p:cNvPr id="21" name="Group 20">
            <a:extLst>
              <a:ext uri="{FF2B5EF4-FFF2-40B4-BE49-F238E27FC236}">
                <a16:creationId xmlns:a16="http://schemas.microsoft.com/office/drawing/2014/main" id="{76FBD310-AF13-1380-004C-6ED77A02B638}"/>
              </a:ext>
            </a:extLst>
          </p:cNvPr>
          <p:cNvGrpSpPr/>
          <p:nvPr/>
        </p:nvGrpSpPr>
        <p:grpSpPr>
          <a:xfrm>
            <a:off x="1743598" y="1933260"/>
            <a:ext cx="4352402" cy="4315140"/>
            <a:chOff x="2204583" y="1841087"/>
            <a:chExt cx="4352402" cy="4315140"/>
          </a:xfrm>
        </p:grpSpPr>
        <p:sp>
          <p:nvSpPr>
            <p:cNvPr id="37" name="TextBox 36">
              <a:extLst>
                <a:ext uri="{FF2B5EF4-FFF2-40B4-BE49-F238E27FC236}">
                  <a16:creationId xmlns:a16="http://schemas.microsoft.com/office/drawing/2014/main" id="{8E635E2C-A0DB-F3FC-1A6E-714C42A55351}"/>
                </a:ext>
              </a:extLst>
            </p:cNvPr>
            <p:cNvSpPr txBox="1"/>
            <p:nvPr/>
          </p:nvSpPr>
          <p:spPr>
            <a:xfrm rot="18841872">
              <a:off x="3691586" y="3520560"/>
              <a:ext cx="1800678" cy="646331"/>
            </a:xfrm>
            <a:prstGeom prst="rect">
              <a:avLst/>
            </a:prstGeom>
            <a:noFill/>
            <a:ln>
              <a:noFill/>
            </a:ln>
          </p:spPr>
          <p:txBody>
            <a:bodyPr wrap="square" rtlCol="0">
              <a:spAutoFit/>
            </a:bodyPr>
            <a:lstStyle/>
            <a:p>
              <a:pPr algn="ctr"/>
              <a:r>
                <a:rPr lang="en-US" dirty="0">
                  <a:solidFill>
                    <a:srgbClr val="00B050"/>
                  </a:solidFill>
                </a:rPr>
                <a:t>Just Right to </a:t>
              </a:r>
            </a:p>
            <a:p>
              <a:pPr algn="ctr"/>
              <a:r>
                <a:rPr lang="en-US" dirty="0">
                  <a:solidFill>
                    <a:srgbClr val="00B050"/>
                  </a:solidFill>
                </a:rPr>
                <a:t>be Dark Matter</a:t>
              </a:r>
            </a:p>
          </p:txBody>
        </p:sp>
        <p:cxnSp>
          <p:nvCxnSpPr>
            <p:cNvPr id="38" name="Straight Arrow Connector 37">
              <a:extLst>
                <a:ext uri="{FF2B5EF4-FFF2-40B4-BE49-F238E27FC236}">
                  <a16:creationId xmlns:a16="http://schemas.microsoft.com/office/drawing/2014/main" id="{2389F018-0D15-DBFD-FCA6-0A2DDF365DFD}"/>
                </a:ext>
              </a:extLst>
            </p:cNvPr>
            <p:cNvCxnSpPr>
              <a:cxnSpLocks/>
              <a:stCxn id="37" idx="1"/>
            </p:cNvCxnSpPr>
            <p:nvPr/>
          </p:nvCxnSpPr>
          <p:spPr>
            <a:xfrm flipH="1">
              <a:off x="2204583" y="4491035"/>
              <a:ext cx="1761562" cy="1665192"/>
            </a:xfrm>
            <a:prstGeom prst="straightConnector1">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96C65D76-8908-0DDE-FF16-B640FD5FB6CC}"/>
                </a:ext>
              </a:extLst>
            </p:cNvPr>
            <p:cNvCxnSpPr>
              <a:cxnSpLocks/>
              <a:stCxn id="37" idx="3"/>
            </p:cNvCxnSpPr>
            <p:nvPr/>
          </p:nvCxnSpPr>
          <p:spPr>
            <a:xfrm flipV="1">
              <a:off x="5217706" y="1841087"/>
              <a:ext cx="1339279" cy="1355330"/>
            </a:xfrm>
            <a:prstGeom prst="straightConnector1">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sp>
        <p:nvSpPr>
          <p:cNvPr id="49" name="Oval 48">
            <a:extLst>
              <a:ext uri="{FF2B5EF4-FFF2-40B4-BE49-F238E27FC236}">
                <a16:creationId xmlns:a16="http://schemas.microsoft.com/office/drawing/2014/main" id="{0BAAC9E8-1EB9-3922-DD99-A612468D60FA}"/>
              </a:ext>
            </a:extLst>
          </p:cNvPr>
          <p:cNvSpPr/>
          <p:nvPr/>
        </p:nvSpPr>
        <p:spPr>
          <a:xfrm rot="18800219">
            <a:off x="3286422" y="3516199"/>
            <a:ext cx="1768990" cy="900456"/>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46E975DB-2B06-C1D6-AB92-8AD1F78A19E2}"/>
              </a:ext>
            </a:extLst>
          </p:cNvPr>
          <p:cNvPicPr>
            <a:picLocks noChangeAspect="1"/>
          </p:cNvPicPr>
          <p:nvPr/>
        </p:nvPicPr>
        <p:blipFill>
          <a:blip r:embed="rId26"/>
          <a:stretch>
            <a:fillRect/>
          </a:stretch>
        </p:blipFill>
        <p:spPr>
          <a:xfrm>
            <a:off x="6936558" y="4717763"/>
            <a:ext cx="2491313" cy="1770786"/>
          </a:xfrm>
          <a:prstGeom prst="rect">
            <a:avLst/>
          </a:prstGeom>
        </p:spPr>
      </p:pic>
      <p:pic>
        <p:nvPicPr>
          <p:cNvPr id="53" name="Picture 52">
            <a:extLst>
              <a:ext uri="{FF2B5EF4-FFF2-40B4-BE49-F238E27FC236}">
                <a16:creationId xmlns:a16="http://schemas.microsoft.com/office/drawing/2014/main" id="{2FFCB897-1589-37E8-FA92-8706960B05A2}"/>
              </a:ext>
            </a:extLst>
          </p:cNvPr>
          <p:cNvPicPr>
            <a:picLocks noChangeAspect="1"/>
          </p:cNvPicPr>
          <p:nvPr/>
        </p:nvPicPr>
        <p:blipFill>
          <a:blip r:embed="rId27"/>
          <a:stretch>
            <a:fillRect/>
          </a:stretch>
        </p:blipFill>
        <p:spPr>
          <a:xfrm>
            <a:off x="3346158" y="5026615"/>
            <a:ext cx="1921388" cy="1417954"/>
          </a:xfrm>
          <a:prstGeom prst="rect">
            <a:avLst/>
          </a:prstGeom>
        </p:spPr>
      </p:pic>
      <p:pic>
        <p:nvPicPr>
          <p:cNvPr id="55" name="Picture 54">
            <a:extLst>
              <a:ext uri="{FF2B5EF4-FFF2-40B4-BE49-F238E27FC236}">
                <a16:creationId xmlns:a16="http://schemas.microsoft.com/office/drawing/2014/main" id="{2186C961-5CA5-2BB5-29A4-13724F2F6E87}"/>
              </a:ext>
            </a:extLst>
          </p:cNvPr>
          <p:cNvPicPr>
            <a:picLocks noChangeAspect="1"/>
          </p:cNvPicPr>
          <p:nvPr/>
        </p:nvPicPr>
        <p:blipFill>
          <a:blip r:embed="rId28"/>
          <a:stretch>
            <a:fillRect/>
          </a:stretch>
        </p:blipFill>
        <p:spPr>
          <a:xfrm>
            <a:off x="4657876" y="4316215"/>
            <a:ext cx="2891592" cy="1190340"/>
          </a:xfrm>
          <a:prstGeom prst="rect">
            <a:avLst/>
          </a:prstGeom>
        </p:spPr>
      </p:pic>
      <p:pic>
        <p:nvPicPr>
          <p:cNvPr id="57" name="Picture 56">
            <a:extLst>
              <a:ext uri="{FF2B5EF4-FFF2-40B4-BE49-F238E27FC236}">
                <a16:creationId xmlns:a16="http://schemas.microsoft.com/office/drawing/2014/main" id="{8DD5A2A8-084A-34F7-CCAB-5917E332BC2A}"/>
              </a:ext>
            </a:extLst>
          </p:cNvPr>
          <p:cNvPicPr>
            <a:picLocks noChangeAspect="1"/>
          </p:cNvPicPr>
          <p:nvPr/>
        </p:nvPicPr>
        <p:blipFill>
          <a:blip r:embed="rId29"/>
          <a:stretch>
            <a:fillRect/>
          </a:stretch>
        </p:blipFill>
        <p:spPr>
          <a:xfrm>
            <a:off x="9338432" y="4160832"/>
            <a:ext cx="2412568" cy="1695430"/>
          </a:xfrm>
          <a:prstGeom prst="rect">
            <a:avLst/>
          </a:prstGeom>
        </p:spPr>
      </p:pic>
    </p:spTree>
    <p:extLst>
      <p:ext uri="{BB962C8B-B14F-4D97-AF65-F5344CB8AC3E}">
        <p14:creationId xmlns:p14="http://schemas.microsoft.com/office/powerpoint/2010/main" val="952206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698D625-F37B-E3E4-20CF-6A2C2068FFC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E19849D-6D88-85A4-511C-6A160EB02B2B}"/>
              </a:ext>
            </a:extLst>
          </p:cNvPr>
          <p:cNvSpPr/>
          <p:nvPr/>
        </p:nvSpPr>
        <p:spPr>
          <a:xfrm>
            <a:off x="1435118"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074" name="Title 1">
            <a:extLst>
              <a:ext uri="{FF2B5EF4-FFF2-40B4-BE49-F238E27FC236}">
                <a16:creationId xmlns:a16="http://schemas.microsoft.com/office/drawing/2014/main" id="{39DAC648-45E1-4D63-A23D-70F501400A11}"/>
              </a:ext>
            </a:extLst>
          </p:cNvPr>
          <p:cNvSpPr>
            <a:spLocks noGrp="1"/>
          </p:cNvSpPr>
          <p:nvPr>
            <p:ph type="title"/>
          </p:nvPr>
        </p:nvSpPr>
        <p:spPr>
          <a:xfrm>
            <a:off x="1524000" y="228986"/>
            <a:ext cx="9144000" cy="441325"/>
          </a:xfrm>
        </p:spPr>
        <p:txBody>
          <a:bodyPr/>
          <a:lstStyle/>
          <a:p>
            <a:r>
              <a:rPr lang="en-US" dirty="0">
                <a:solidFill>
                  <a:schemeClr val="bg1"/>
                </a:solidFill>
                <a:latin typeface="Arial" charset="0"/>
              </a:rPr>
              <a:t>ASTROPARTICLE PHYSICS AND COSMOLOGY</a:t>
            </a:r>
          </a:p>
        </p:txBody>
      </p:sp>
      <p:grpSp>
        <p:nvGrpSpPr>
          <p:cNvPr id="13" name="Group 12">
            <a:extLst>
              <a:ext uri="{FF2B5EF4-FFF2-40B4-BE49-F238E27FC236}">
                <a16:creationId xmlns:a16="http://schemas.microsoft.com/office/drawing/2014/main" id="{5E56F96E-3FB0-76F8-345A-835F8F4BB32C}"/>
              </a:ext>
            </a:extLst>
          </p:cNvPr>
          <p:cNvGrpSpPr/>
          <p:nvPr/>
        </p:nvGrpSpPr>
        <p:grpSpPr>
          <a:xfrm>
            <a:off x="444518" y="833736"/>
            <a:ext cx="6629400" cy="5871865"/>
            <a:chOff x="990600" y="833735"/>
            <a:chExt cx="6629400" cy="5871865"/>
          </a:xfrm>
        </p:grpSpPr>
        <p:sp>
          <p:nvSpPr>
            <p:cNvPr id="15" name="TextBox 14">
              <a:extLst>
                <a:ext uri="{FF2B5EF4-FFF2-40B4-BE49-F238E27FC236}">
                  <a16:creationId xmlns:a16="http://schemas.microsoft.com/office/drawing/2014/main" id="{32B3F30C-D782-E698-C7A8-239CE8F472EC}"/>
                </a:ext>
              </a:extLst>
            </p:cNvPr>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a:extLst>
                <a:ext uri="{FF2B5EF4-FFF2-40B4-BE49-F238E27FC236}">
                  <a16:creationId xmlns:a16="http://schemas.microsoft.com/office/drawing/2014/main" id="{684A2F42-80F8-0312-11A9-248592F63228}"/>
                </a:ext>
              </a:extLst>
            </p:cNvPr>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a:extLst>
                <a:ext uri="{FF2B5EF4-FFF2-40B4-BE49-F238E27FC236}">
                  <a16:creationId xmlns:a16="http://schemas.microsoft.com/office/drawing/2014/main" id="{8EB23D20-3350-7F11-D018-D51A62F1F654}"/>
                </a:ext>
              </a:extLst>
            </p:cNvPr>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61EF750E-36EB-57DA-D240-E7246531D98B}"/>
                </a:ext>
              </a:extLst>
            </p:cNvPr>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F7FA2C06-B8ED-5B3A-F63D-D55F67617429}"/>
                </a:ext>
              </a:extLst>
            </p:cNvPr>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a:extLst>
                <a:ext uri="{FF2B5EF4-FFF2-40B4-BE49-F238E27FC236}">
                  <a16:creationId xmlns:a16="http://schemas.microsoft.com/office/drawing/2014/main" id="{6441C08C-E309-45CD-05DB-5A62DCB28AC6}"/>
                </a:ext>
              </a:extLst>
            </p:cNvPr>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a:extLst>
                <a:ext uri="{FF2B5EF4-FFF2-40B4-BE49-F238E27FC236}">
                  <a16:creationId xmlns:a16="http://schemas.microsoft.com/office/drawing/2014/main" id="{A43A2A35-99E6-EA23-1C72-CA3B290766BB}"/>
                </a:ext>
              </a:extLst>
            </p:cNvPr>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a:extLst>
                <a:ext uri="{FF2B5EF4-FFF2-40B4-BE49-F238E27FC236}">
                  <a16:creationId xmlns:a16="http://schemas.microsoft.com/office/drawing/2014/main" id="{71C7C79A-67FA-B529-53BA-9D61D22A6A36}"/>
                </a:ext>
              </a:extLst>
            </p:cNvPr>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a:extLst>
                <a:ext uri="{FF2B5EF4-FFF2-40B4-BE49-F238E27FC236}">
                  <a16:creationId xmlns:a16="http://schemas.microsoft.com/office/drawing/2014/main" id="{D8C1C176-5509-BC0B-47C7-057D0052011C}"/>
                </a:ext>
              </a:extLst>
            </p:cNvPr>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a:extLst>
                <a:ext uri="{FF2B5EF4-FFF2-40B4-BE49-F238E27FC236}">
                  <a16:creationId xmlns:a16="http://schemas.microsoft.com/office/drawing/2014/main" id="{12656F6B-28FF-0033-5CB6-C3849AF12129}"/>
                </a:ext>
              </a:extLst>
            </p:cNvPr>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4D4993E5-3C51-651D-E428-4BDFD2752031}"/>
              </a:ext>
            </a:extLst>
          </p:cNvPr>
          <p:cNvPicPr>
            <a:picLocks noChangeAspect="1"/>
          </p:cNvPicPr>
          <p:nvPr/>
        </p:nvPicPr>
        <p:blipFill rotWithShape="1">
          <a:blip r:embed="rId2"/>
          <a:srcRect t="4414"/>
          <a:stretch/>
        </p:blipFill>
        <p:spPr>
          <a:xfrm>
            <a:off x="152400" y="17134"/>
            <a:ext cx="4851436" cy="4402466"/>
          </a:xfrm>
          <a:prstGeom prst="rect">
            <a:avLst/>
          </a:prstGeom>
        </p:spPr>
      </p:pic>
      <p:sp>
        <p:nvSpPr>
          <p:cNvPr id="17" name="TextBox 16">
            <a:extLst>
              <a:ext uri="{FF2B5EF4-FFF2-40B4-BE49-F238E27FC236}">
                <a16:creationId xmlns:a16="http://schemas.microsoft.com/office/drawing/2014/main" id="{393E4383-3CCD-ABFE-B1E2-91D71F34898F}"/>
              </a:ext>
            </a:extLst>
          </p:cNvPr>
          <p:cNvSpPr txBox="1"/>
          <p:nvPr/>
        </p:nvSpPr>
        <p:spPr>
          <a:xfrm rot="3089523">
            <a:off x="423995" y="252468"/>
            <a:ext cx="739305" cy="461665"/>
          </a:xfrm>
          <a:prstGeom prst="rect">
            <a:avLst/>
          </a:prstGeom>
          <a:noFill/>
          <a:ln>
            <a:noFill/>
          </a:ln>
        </p:spPr>
        <p:txBody>
          <a:bodyPr wrap="none" rtlCol="0">
            <a:spAutoFit/>
          </a:bodyPr>
          <a:lstStyle/>
          <a:p>
            <a:pPr algn="ctr"/>
            <a:r>
              <a:rPr lang="en-US" sz="1200" dirty="0"/>
              <a:t> Particle</a:t>
            </a:r>
          </a:p>
          <a:p>
            <a:pPr algn="ctr"/>
            <a:r>
              <a:rPr lang="en-US" sz="1200" dirty="0"/>
              <a:t>Probes</a:t>
            </a:r>
          </a:p>
        </p:txBody>
      </p:sp>
      <p:grpSp>
        <p:nvGrpSpPr>
          <p:cNvPr id="46" name="Group 45">
            <a:extLst>
              <a:ext uri="{FF2B5EF4-FFF2-40B4-BE49-F238E27FC236}">
                <a16:creationId xmlns:a16="http://schemas.microsoft.com/office/drawing/2014/main" id="{F05B9C30-7EC6-1C27-2A43-530A4CD984D7}"/>
              </a:ext>
            </a:extLst>
          </p:cNvPr>
          <p:cNvGrpSpPr/>
          <p:nvPr/>
        </p:nvGrpSpPr>
        <p:grpSpPr>
          <a:xfrm>
            <a:off x="1344219"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C641153-E297-4BBF-89CC-1B9440527D41}"/>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E738D90-B15D-C3B6-11DE-B6CCD9E781C0}"/>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83EC1A9-92C4-564D-8CC0-51887DE99E52}"/>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A5B6F56-B0B1-98E4-EB80-3F2AEF47FB66}"/>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B079713-97AD-D5F2-60B5-A6E19C4043C9}"/>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91095B7-95F0-4E89-D5F1-B0D8F41337D4}"/>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AB9F161-DFFA-6C07-C0E4-C5C18DFBDE24}"/>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8FD7D2F-4D71-6529-DF61-571655C88B7C}"/>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6EE4C91-8EAC-6A34-3DEB-D633D1717078}"/>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701AA66-220D-72E0-0521-0D475DCE4B19}"/>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7F92D58-9750-5A9F-997D-CB472034C842}"/>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FC353F8-3CE5-3B77-1B36-C8BE96DE1F92}"/>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D7D8A67C-7ACC-7EB4-FADD-2F97147B5F95}"/>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D91FFF8-571E-9EB3-F3E3-0C191A671386}"/>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57069D1-CEB7-975A-EDCB-D918A8C52EDE}"/>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F68DCF7-985A-28DB-9416-59593C5D698C}"/>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8B7F1983-7343-5198-BADE-812D64B8147D}"/>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668A9598-D0DA-E5AE-5EC7-3F52C1D7D755}"/>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0C9C8A96-08DB-8534-CC56-659567739AB6}"/>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E62CB61-4FDE-4D8C-2123-67C39C53F1CE}"/>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A734036-70DD-02B2-BC9C-10E90C41CC9E}"/>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4389EB1F-AFFE-3DF9-1F08-2CEB450D1E2F}"/>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sp>
        <p:nvSpPr>
          <p:cNvPr id="19" name="TextBox 18">
            <a:extLst>
              <a:ext uri="{FF2B5EF4-FFF2-40B4-BE49-F238E27FC236}">
                <a16:creationId xmlns:a16="http://schemas.microsoft.com/office/drawing/2014/main" id="{5AB23B5E-BC35-4085-A198-28260DE46B1B}"/>
              </a:ext>
            </a:extLst>
          </p:cNvPr>
          <p:cNvSpPr txBox="1"/>
          <p:nvPr/>
        </p:nvSpPr>
        <p:spPr>
          <a:xfrm>
            <a:off x="7241856" y="914400"/>
            <a:ext cx="4505627" cy="4524315"/>
          </a:xfrm>
          <a:prstGeom prst="rect">
            <a:avLst/>
          </a:prstGeom>
          <a:noFill/>
        </p:spPr>
        <p:txBody>
          <a:bodyPr wrap="square" rtlCol="0">
            <a:spAutoFit/>
          </a:bodyPr>
          <a:lstStyle/>
          <a:p>
            <a:r>
              <a:rPr lang="en-US" dirty="0">
                <a:solidFill>
                  <a:srgbClr val="00FF00"/>
                </a:solidFill>
              </a:rPr>
              <a:t>We are limited by collider energies, but can use the universe as the ultimate accelerator: UHE cosmic rays, UHE neutrinos, </a:t>
            </a:r>
            <a:r>
              <a:rPr lang="en-US" dirty="0" err="1">
                <a:solidFill>
                  <a:srgbClr val="00FF00"/>
                </a:solidFill>
              </a:rPr>
              <a:t>PeV</a:t>
            </a:r>
            <a:r>
              <a:rPr lang="en-US" dirty="0">
                <a:solidFill>
                  <a:srgbClr val="00FF00"/>
                </a:solidFill>
              </a:rPr>
              <a:t> photons, …</a:t>
            </a:r>
          </a:p>
          <a:p>
            <a:endParaRPr lang="en-US" dirty="0">
              <a:solidFill>
                <a:srgbClr val="00FF00"/>
              </a:solidFill>
            </a:endParaRPr>
          </a:p>
          <a:p>
            <a:r>
              <a:rPr lang="en-US" dirty="0">
                <a:solidFill>
                  <a:srgbClr val="00FF00"/>
                </a:solidFill>
              </a:rPr>
              <a:t>Cosmology also probes particles in ways unimaginable for particle physics experiments, including very massive </a:t>
            </a:r>
            <a:r>
              <a:rPr lang="en-US" dirty="0" err="1">
                <a:solidFill>
                  <a:srgbClr val="00FF00"/>
                </a:solidFill>
              </a:rPr>
              <a:t>oe</a:t>
            </a:r>
            <a:r>
              <a:rPr lang="en-US" dirty="0">
                <a:solidFill>
                  <a:srgbClr val="00FF00"/>
                </a:solidFill>
              </a:rPr>
              <a:t> very weakly interacting particles, stress tests </a:t>
            </a:r>
            <a:r>
              <a:rPr lang="en-US" dirty="0">
                <a:solidFill>
                  <a:srgbClr val="00FF00"/>
                </a:solidFill>
                <a:latin typeface="Symbol" pitchFamily="2" charset="2"/>
                <a:ea typeface="Cambria Math" panose="02040503050406030204" pitchFamily="18" charset="0"/>
              </a:rPr>
              <a:t>L</a:t>
            </a:r>
            <a:r>
              <a:rPr lang="en-US" dirty="0">
                <a:solidFill>
                  <a:srgbClr val="00FF00"/>
                </a:solidFill>
              </a:rPr>
              <a:t>CDM, and sheds light on dark energy. </a:t>
            </a:r>
          </a:p>
          <a:p>
            <a:endParaRPr lang="en-US" dirty="0">
              <a:solidFill>
                <a:srgbClr val="00FF00"/>
              </a:solidFill>
            </a:endParaRPr>
          </a:p>
          <a:p>
            <a:r>
              <a:rPr lang="en-US" dirty="0" err="1">
                <a:solidFill>
                  <a:srgbClr val="00FF00"/>
                </a:solidFill>
              </a:rPr>
              <a:t>Armengaud</a:t>
            </a:r>
            <a:r>
              <a:rPr lang="en-US" dirty="0">
                <a:solidFill>
                  <a:srgbClr val="00FF00"/>
                </a:solidFill>
              </a:rPr>
              <a:t>, Kotera, </a:t>
            </a:r>
            <a:r>
              <a:rPr lang="en-US" dirty="0" err="1">
                <a:solidFill>
                  <a:srgbClr val="00FF00"/>
                </a:solidFill>
              </a:rPr>
              <a:t>Giacinti</a:t>
            </a:r>
            <a:r>
              <a:rPr lang="en-US" dirty="0">
                <a:solidFill>
                  <a:srgbClr val="00FF00"/>
                </a:solidFill>
              </a:rPr>
              <a:t>, Buson, </a:t>
            </a:r>
            <a:r>
              <a:rPr lang="en-US" dirty="0" err="1">
                <a:solidFill>
                  <a:srgbClr val="00FF00"/>
                </a:solidFill>
              </a:rPr>
              <a:t>Bohacova</a:t>
            </a:r>
            <a:r>
              <a:rPr lang="en-US" dirty="0">
                <a:solidFill>
                  <a:srgbClr val="00FF00"/>
                </a:solidFill>
              </a:rPr>
              <a:t>, Cyr, Calderon, Teixeria</a:t>
            </a:r>
          </a:p>
          <a:p>
            <a:endParaRPr lang="en-US" dirty="0">
              <a:solidFill>
                <a:srgbClr val="00FF00"/>
              </a:solidFill>
            </a:endParaRPr>
          </a:p>
          <a:p>
            <a:endParaRPr lang="en-US" dirty="0">
              <a:solidFill>
                <a:srgbClr val="00FF00"/>
              </a:solidFill>
            </a:endParaRPr>
          </a:p>
        </p:txBody>
      </p:sp>
      <p:pic>
        <p:nvPicPr>
          <p:cNvPr id="20" name="Picture 19">
            <a:extLst>
              <a:ext uri="{FF2B5EF4-FFF2-40B4-BE49-F238E27FC236}">
                <a16:creationId xmlns:a16="http://schemas.microsoft.com/office/drawing/2014/main" id="{C62B68D5-2617-48F8-0F9C-7AD2AE622A37}"/>
              </a:ext>
            </a:extLst>
          </p:cNvPr>
          <p:cNvPicPr>
            <a:picLocks noChangeAspect="1"/>
          </p:cNvPicPr>
          <p:nvPr/>
        </p:nvPicPr>
        <p:blipFill>
          <a:blip r:embed="rId26"/>
          <a:stretch>
            <a:fillRect/>
          </a:stretch>
        </p:blipFill>
        <p:spPr>
          <a:xfrm>
            <a:off x="3123829" y="5012920"/>
            <a:ext cx="3657971" cy="1474299"/>
          </a:xfrm>
          <a:prstGeom prst="rect">
            <a:avLst/>
          </a:prstGeom>
        </p:spPr>
      </p:pic>
      <p:sp>
        <p:nvSpPr>
          <p:cNvPr id="21" name="Oval 20">
            <a:extLst>
              <a:ext uri="{FF2B5EF4-FFF2-40B4-BE49-F238E27FC236}">
                <a16:creationId xmlns:a16="http://schemas.microsoft.com/office/drawing/2014/main" id="{F4166A2A-F771-028D-FD66-F073B3615489}"/>
              </a:ext>
            </a:extLst>
          </p:cNvPr>
          <p:cNvSpPr/>
          <p:nvPr/>
        </p:nvSpPr>
        <p:spPr>
          <a:xfrm>
            <a:off x="2057400" y="4377062"/>
            <a:ext cx="570141" cy="553154"/>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C922418B-10A0-D418-AC94-4397B04F8260}"/>
              </a:ext>
            </a:extLst>
          </p:cNvPr>
          <p:cNvPicPr>
            <a:picLocks noChangeAspect="1"/>
          </p:cNvPicPr>
          <p:nvPr/>
        </p:nvPicPr>
        <p:blipFill>
          <a:blip r:embed="rId27"/>
          <a:stretch>
            <a:fillRect/>
          </a:stretch>
        </p:blipFill>
        <p:spPr>
          <a:xfrm>
            <a:off x="7099612" y="5035907"/>
            <a:ext cx="2196788" cy="1441093"/>
          </a:xfrm>
          <a:prstGeom prst="rect">
            <a:avLst/>
          </a:prstGeom>
        </p:spPr>
      </p:pic>
      <p:pic>
        <p:nvPicPr>
          <p:cNvPr id="22" name="Picture 21">
            <a:extLst>
              <a:ext uri="{FF2B5EF4-FFF2-40B4-BE49-F238E27FC236}">
                <a16:creationId xmlns:a16="http://schemas.microsoft.com/office/drawing/2014/main" id="{3A9F160F-2142-6DA1-41BA-E47A4F417E11}"/>
              </a:ext>
            </a:extLst>
          </p:cNvPr>
          <p:cNvPicPr>
            <a:picLocks noChangeAspect="1"/>
          </p:cNvPicPr>
          <p:nvPr/>
        </p:nvPicPr>
        <p:blipFill>
          <a:blip r:embed="rId28"/>
          <a:stretch>
            <a:fillRect/>
          </a:stretch>
        </p:blipFill>
        <p:spPr>
          <a:xfrm>
            <a:off x="9695606" y="5012920"/>
            <a:ext cx="1652671" cy="1460500"/>
          </a:xfrm>
          <a:prstGeom prst="rect">
            <a:avLst/>
          </a:prstGeom>
        </p:spPr>
      </p:pic>
      <p:grpSp>
        <p:nvGrpSpPr>
          <p:cNvPr id="2" name="Group 1">
            <a:extLst>
              <a:ext uri="{FF2B5EF4-FFF2-40B4-BE49-F238E27FC236}">
                <a16:creationId xmlns:a16="http://schemas.microsoft.com/office/drawing/2014/main" id="{DA86F3F9-D2D8-38B8-81EE-64C1E02ECDFC}"/>
              </a:ext>
            </a:extLst>
          </p:cNvPr>
          <p:cNvGrpSpPr/>
          <p:nvPr/>
        </p:nvGrpSpPr>
        <p:grpSpPr>
          <a:xfrm>
            <a:off x="1743598" y="1933260"/>
            <a:ext cx="4352402" cy="4315140"/>
            <a:chOff x="2204583" y="1841087"/>
            <a:chExt cx="4352402" cy="4315140"/>
          </a:xfrm>
        </p:grpSpPr>
        <p:sp>
          <p:nvSpPr>
            <p:cNvPr id="38" name="TextBox 37">
              <a:extLst>
                <a:ext uri="{FF2B5EF4-FFF2-40B4-BE49-F238E27FC236}">
                  <a16:creationId xmlns:a16="http://schemas.microsoft.com/office/drawing/2014/main" id="{6B752563-FD28-8EB3-0157-CEAE8E766637}"/>
                </a:ext>
              </a:extLst>
            </p:cNvPr>
            <p:cNvSpPr txBox="1"/>
            <p:nvPr/>
          </p:nvSpPr>
          <p:spPr>
            <a:xfrm rot="18841872">
              <a:off x="3691586" y="3520560"/>
              <a:ext cx="1800678" cy="646331"/>
            </a:xfrm>
            <a:prstGeom prst="rect">
              <a:avLst/>
            </a:prstGeom>
            <a:noFill/>
            <a:ln>
              <a:noFill/>
            </a:ln>
          </p:spPr>
          <p:txBody>
            <a:bodyPr wrap="square" rtlCol="0">
              <a:spAutoFit/>
            </a:bodyPr>
            <a:lstStyle/>
            <a:p>
              <a:pPr algn="ctr"/>
              <a:r>
                <a:rPr lang="en-US" dirty="0">
                  <a:solidFill>
                    <a:srgbClr val="00B050"/>
                  </a:solidFill>
                </a:rPr>
                <a:t>Just Right to </a:t>
              </a:r>
            </a:p>
            <a:p>
              <a:pPr algn="ctr"/>
              <a:r>
                <a:rPr lang="en-US" dirty="0">
                  <a:solidFill>
                    <a:srgbClr val="00B050"/>
                  </a:solidFill>
                </a:rPr>
                <a:t>be Dark Matter</a:t>
              </a:r>
            </a:p>
          </p:txBody>
        </p:sp>
        <p:cxnSp>
          <p:nvCxnSpPr>
            <p:cNvPr id="47" name="Straight Arrow Connector 46">
              <a:extLst>
                <a:ext uri="{FF2B5EF4-FFF2-40B4-BE49-F238E27FC236}">
                  <a16:creationId xmlns:a16="http://schemas.microsoft.com/office/drawing/2014/main" id="{FD1939E4-C2FC-6565-4C5F-0B15801FFC94}"/>
                </a:ext>
              </a:extLst>
            </p:cNvPr>
            <p:cNvCxnSpPr>
              <a:cxnSpLocks/>
              <a:stCxn id="38" idx="1"/>
            </p:cNvCxnSpPr>
            <p:nvPr/>
          </p:nvCxnSpPr>
          <p:spPr>
            <a:xfrm flipH="1">
              <a:off x="2204583" y="4491035"/>
              <a:ext cx="1761562" cy="1665192"/>
            </a:xfrm>
            <a:prstGeom prst="straightConnector1">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46262115-576E-FF77-5041-42D611B7E384}"/>
                </a:ext>
              </a:extLst>
            </p:cNvPr>
            <p:cNvCxnSpPr>
              <a:cxnSpLocks/>
              <a:stCxn id="38" idx="3"/>
            </p:cNvCxnSpPr>
            <p:nvPr/>
          </p:nvCxnSpPr>
          <p:spPr>
            <a:xfrm flipV="1">
              <a:off x="5217706" y="1841087"/>
              <a:ext cx="1339279" cy="1355330"/>
            </a:xfrm>
            <a:prstGeom prst="straightConnector1">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sp>
        <p:nvSpPr>
          <p:cNvPr id="49" name="Oval 48">
            <a:extLst>
              <a:ext uri="{FF2B5EF4-FFF2-40B4-BE49-F238E27FC236}">
                <a16:creationId xmlns:a16="http://schemas.microsoft.com/office/drawing/2014/main" id="{49B5B0FC-7914-F562-C2AF-659876892953}"/>
              </a:ext>
            </a:extLst>
          </p:cNvPr>
          <p:cNvSpPr/>
          <p:nvPr/>
        </p:nvSpPr>
        <p:spPr>
          <a:xfrm rot="18800219">
            <a:off x="3286422" y="3516199"/>
            <a:ext cx="1768990" cy="900456"/>
          </a:xfrm>
          <a:prstGeom prst="ellipse">
            <a:avLst/>
          </a:prstGeom>
          <a:noFill/>
          <a:ln w="762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FDA67CD-EB10-FA03-8837-30AC4BE07DD6}"/>
              </a:ext>
            </a:extLst>
          </p:cNvPr>
          <p:cNvPicPr>
            <a:picLocks noChangeAspect="1"/>
          </p:cNvPicPr>
          <p:nvPr/>
        </p:nvPicPr>
        <p:blipFill>
          <a:blip r:embed="rId29"/>
          <a:stretch>
            <a:fillRect/>
          </a:stretch>
        </p:blipFill>
        <p:spPr>
          <a:xfrm>
            <a:off x="4244620" y="2700415"/>
            <a:ext cx="2558336" cy="2037996"/>
          </a:xfrm>
          <a:prstGeom prst="rect">
            <a:avLst/>
          </a:prstGeom>
        </p:spPr>
      </p:pic>
    </p:spTree>
    <p:extLst>
      <p:ext uri="{BB962C8B-B14F-4D97-AF65-F5344CB8AC3E}">
        <p14:creationId xmlns:p14="http://schemas.microsoft.com/office/powerpoint/2010/main" val="4025233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31EF-DE8D-780B-A44B-4F47442283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F47E8FE-0A6D-51C7-67DC-D0B495C1BDE1}"/>
              </a:ext>
            </a:extLst>
          </p:cNvPr>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4" name="TextBox 3">
            <a:extLst>
              <a:ext uri="{FF2B5EF4-FFF2-40B4-BE49-F238E27FC236}">
                <a16:creationId xmlns:a16="http://schemas.microsoft.com/office/drawing/2014/main" id="{6759C3C8-7B2C-2D7F-8B70-C26B1323B7E6}"/>
              </a:ext>
            </a:extLst>
          </p:cNvPr>
          <p:cNvSpPr txBox="1"/>
          <p:nvPr/>
        </p:nvSpPr>
        <p:spPr>
          <a:xfrm>
            <a:off x="1709222" y="2921168"/>
            <a:ext cx="8773556" cy="1015663"/>
          </a:xfrm>
          <a:prstGeom prst="rect">
            <a:avLst/>
          </a:prstGeom>
          <a:noFill/>
        </p:spPr>
        <p:txBody>
          <a:bodyPr wrap="none" rtlCol="0">
            <a:spAutoFit/>
          </a:bodyPr>
          <a:lstStyle/>
          <a:p>
            <a:r>
              <a:rPr lang="en-US" sz="6000" b="1" dirty="0"/>
              <a:t> WHERE WE’RE GOING</a:t>
            </a:r>
          </a:p>
        </p:txBody>
      </p:sp>
    </p:spTree>
    <p:extLst>
      <p:ext uri="{BB962C8B-B14F-4D97-AF65-F5344CB8AC3E}">
        <p14:creationId xmlns:p14="http://schemas.microsoft.com/office/powerpoint/2010/main" val="18198893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AC6FE-69AB-4D40-589F-A54368204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2E406-4DB6-A77C-0047-D4B729769623}"/>
              </a:ext>
            </a:extLst>
          </p:cNvPr>
          <p:cNvSpPr>
            <a:spLocks noGrp="1"/>
          </p:cNvSpPr>
          <p:nvPr>
            <p:ph type="title"/>
          </p:nvPr>
        </p:nvSpPr>
        <p:spPr>
          <a:xfrm>
            <a:off x="0" y="244476"/>
            <a:ext cx="12192000" cy="441325"/>
          </a:xfrm>
        </p:spPr>
        <p:txBody>
          <a:bodyPr>
            <a:noAutofit/>
          </a:bodyPr>
          <a:lstStyle/>
          <a:p>
            <a:r>
              <a:rPr lang="en-GB" sz="2800" dirty="0"/>
              <a:t>OUR FIELD HAS PHSD</a:t>
            </a:r>
          </a:p>
        </p:txBody>
      </p:sp>
      <p:sp>
        <p:nvSpPr>
          <p:cNvPr id="6" name="Content Placeholder 2">
            <a:extLst>
              <a:ext uri="{FF2B5EF4-FFF2-40B4-BE49-F238E27FC236}">
                <a16:creationId xmlns:a16="http://schemas.microsoft.com/office/drawing/2014/main" id="{2026990B-D7B4-CCCE-FF2E-446533AA9716}"/>
              </a:ext>
            </a:extLst>
          </p:cNvPr>
          <p:cNvSpPr txBox="1">
            <a:spLocks/>
          </p:cNvSpPr>
          <p:nvPr/>
        </p:nvSpPr>
        <p:spPr bwMode="auto">
          <a:xfrm>
            <a:off x="457200" y="1066800"/>
            <a:ext cx="11201400" cy="5410200"/>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 xmlns:ma14="http://schemas.microsoft.com/office/mac/drawingml/2011/main"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1" dirty="0">
                <a:solidFill>
                  <a:srgbClr val="0000FF"/>
                </a:solidFill>
              </a:rPr>
              <a:t>PTSD: Post-Traumatic Stress Disorder.</a:t>
            </a:r>
            <a:r>
              <a:rPr lang="en-US" sz="2000" dirty="0">
                <a:solidFill>
                  <a:srgbClr val="0000FF"/>
                </a:solidFill>
              </a:rPr>
              <a:t> </a:t>
            </a:r>
            <a:r>
              <a:rPr lang="en-US" sz="2000" dirty="0"/>
              <a:t>A</a:t>
            </a:r>
            <a:r>
              <a:rPr lang="en-US" altLang="en-US" sz="2000" dirty="0"/>
              <a:t> mental health condition triggered by experiencing or witnessing terrifying, life-threatening, or traumatic events.</a:t>
            </a:r>
            <a:endParaRPr lang="en-US" sz="2000" dirty="0"/>
          </a:p>
          <a:p>
            <a:endParaRPr lang="en-US" sz="1200" dirty="0"/>
          </a:p>
          <a:p>
            <a:r>
              <a:rPr lang="en-US" sz="2000" b="1" dirty="0">
                <a:solidFill>
                  <a:srgbClr val="0000FF"/>
                </a:solidFill>
              </a:rPr>
              <a:t>PHSD: Post-Higgs Search Disorder.  </a:t>
            </a:r>
            <a:r>
              <a:rPr lang="en-US" sz="2000" dirty="0"/>
              <a:t>A</a:t>
            </a:r>
            <a:r>
              <a:rPr lang="en-US" altLang="en-US" sz="2000" dirty="0"/>
              <a:t> mental health condition triggered by experiencing or witnessing the discovery of the Higgs boson.</a:t>
            </a:r>
            <a:endParaRPr lang="en-US" sz="2000" dirty="0"/>
          </a:p>
          <a:p>
            <a:endParaRPr lang="en-US" sz="1200" dirty="0"/>
          </a:p>
          <a:p>
            <a:r>
              <a:rPr lang="en-US" sz="2000" dirty="0"/>
              <a:t>To discover the Higgs boson, the world came together to build a truly monumental machine which produced a truly monumental discovery.  We are still recovering. Two extreme reactions: </a:t>
            </a:r>
          </a:p>
          <a:p>
            <a:pPr lvl="1"/>
            <a:endParaRPr lang="en-US" sz="1200" dirty="0"/>
          </a:p>
          <a:p>
            <a:r>
              <a:rPr lang="en-US" sz="2000" b="1" dirty="0"/>
              <a:t>This is the greatest time in particle physics!  </a:t>
            </a:r>
            <a:r>
              <a:rPr lang="en-US" sz="2000" dirty="0"/>
              <a:t>No, it is not.  Please familiarize yourself with some of the history of our field (one of Steve Weinberg’s Four Golden Lessons). We should stop over-selling, and simply accept that we are in a new era, with no guaranteed discoveries, but lots of interesting trails to follow.</a:t>
            </a:r>
          </a:p>
          <a:p>
            <a:endParaRPr lang="en-US" sz="1200" dirty="0"/>
          </a:p>
          <a:p>
            <a:r>
              <a:rPr lang="en-US" sz="2000" b="1" dirty="0"/>
              <a:t>Particle physics is dead! </a:t>
            </a:r>
            <a:r>
              <a:rPr lang="en-US" sz="2000" dirty="0"/>
              <a:t>No, it is not.  We do not have a no-lose proposition like the Higgs boson, but this is not necessary to make revolutionary progress.  Remember the muon: Who ordered that?  We can be surprised, provided we keep our eyes and minds open.</a:t>
            </a:r>
          </a:p>
          <a:p>
            <a:pPr marL="0" indent="0">
              <a:buNone/>
            </a:pPr>
            <a:endParaRPr lang="en-US" sz="1800" dirty="0">
              <a:latin typeface="+mj-lt"/>
            </a:endParaRPr>
          </a:p>
        </p:txBody>
      </p:sp>
    </p:spTree>
    <p:extLst>
      <p:ext uri="{BB962C8B-B14F-4D97-AF65-F5344CB8AC3E}">
        <p14:creationId xmlns:p14="http://schemas.microsoft.com/office/powerpoint/2010/main" val="1739747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DFA0D-C9AC-7782-24C3-88EE8CB81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2375B-3091-889F-22D4-29C973C79A19}"/>
              </a:ext>
            </a:extLst>
          </p:cNvPr>
          <p:cNvSpPr>
            <a:spLocks noGrp="1"/>
          </p:cNvSpPr>
          <p:nvPr>
            <p:ph type="title"/>
          </p:nvPr>
        </p:nvSpPr>
        <p:spPr>
          <a:xfrm>
            <a:off x="0" y="244476"/>
            <a:ext cx="12192000" cy="441325"/>
          </a:xfrm>
        </p:spPr>
        <p:txBody>
          <a:bodyPr>
            <a:noAutofit/>
          </a:bodyPr>
          <a:lstStyle/>
          <a:p>
            <a:r>
              <a:rPr lang="en-GB" sz="2800" dirty="0"/>
              <a:t>PHSD’S IMPACT ON THE STRUCTURE OF OUR FIELD</a:t>
            </a:r>
          </a:p>
        </p:txBody>
      </p:sp>
      <p:sp>
        <p:nvSpPr>
          <p:cNvPr id="6" name="Content Placeholder 2">
            <a:extLst>
              <a:ext uri="{FF2B5EF4-FFF2-40B4-BE49-F238E27FC236}">
                <a16:creationId xmlns:a16="http://schemas.microsoft.com/office/drawing/2014/main" id="{ECA5C7AC-75B7-FA48-3C3A-8AE39C6B6F58}"/>
              </a:ext>
            </a:extLst>
          </p:cNvPr>
          <p:cNvSpPr txBox="1">
            <a:spLocks/>
          </p:cNvSpPr>
          <p:nvPr/>
        </p:nvSpPr>
        <p:spPr bwMode="auto">
          <a:xfrm>
            <a:off x="304800" y="914400"/>
            <a:ext cx="11430000" cy="5699124"/>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 xmlns:ma14="http://schemas.microsoft.com/office/mac/drawingml/2011/main"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latin typeface="+mj-lt"/>
              </a:rPr>
              <a:t>It is also undeniable that the Higgs discovery has had a huge impact on the structure of our field.  </a:t>
            </a:r>
          </a:p>
          <a:p>
            <a:endParaRPr lang="en-US" sz="1200" dirty="0">
              <a:latin typeface="+mj-lt"/>
            </a:endParaRPr>
          </a:p>
          <a:p>
            <a:r>
              <a:rPr lang="en-US" sz="2000" dirty="0">
                <a:latin typeface="+mj-lt"/>
              </a:rPr>
              <a:t>Last year I had a medical problem that resulted in me being weak and bed-ridden for months.  I read many books, including </a:t>
            </a:r>
            <a:r>
              <a:rPr lang="en-US" sz="2000" i="1" dirty="0" err="1">
                <a:latin typeface="+mj-lt"/>
              </a:rPr>
              <a:t>Loonshots</a:t>
            </a:r>
            <a:r>
              <a:rPr lang="en-US" sz="2000" dirty="0">
                <a:latin typeface="+mj-lt"/>
              </a:rPr>
              <a:t>, by Safi </a:t>
            </a:r>
            <a:r>
              <a:rPr lang="en-US" sz="2000" dirty="0" err="1">
                <a:latin typeface="+mj-lt"/>
              </a:rPr>
              <a:t>Bahcall</a:t>
            </a:r>
            <a:r>
              <a:rPr lang="en-US" sz="2000" dirty="0">
                <a:latin typeface="+mj-lt"/>
              </a:rPr>
              <a:t>.  In it, he discusses how to catalyze breakthroughs.  He also discusses conditions that stifle creativity and innovation:</a:t>
            </a:r>
          </a:p>
          <a:p>
            <a:pPr lvl="1"/>
            <a:r>
              <a:rPr lang="en-US" sz="1800" dirty="0">
                <a:solidFill>
                  <a:srgbClr val="FF0000"/>
                </a:solidFill>
                <a:latin typeface="+mj-lt"/>
              </a:rPr>
              <a:t>The Napolean complex</a:t>
            </a:r>
            <a:r>
              <a:rPr lang="en-US" sz="1800" dirty="0">
                <a:latin typeface="+mj-lt"/>
              </a:rPr>
              <a:t>: leaders do something great, but then stick around too long and surround themselves with people who agree with them.  Sphere of influence &gt;&gt; sphere of competence.</a:t>
            </a:r>
          </a:p>
          <a:p>
            <a:pPr lvl="1"/>
            <a:r>
              <a:rPr lang="en-US" sz="1800" dirty="0">
                <a:solidFill>
                  <a:srgbClr val="FF0000"/>
                </a:solidFill>
                <a:latin typeface="+mj-lt"/>
              </a:rPr>
              <a:t>Silos</a:t>
            </a:r>
            <a:r>
              <a:rPr lang="en-US" sz="1800" dirty="0">
                <a:latin typeface="+mj-lt"/>
              </a:rPr>
              <a:t>: communities seal themselves off from others, removing cross-fertilization of ideas.</a:t>
            </a:r>
          </a:p>
          <a:p>
            <a:pPr lvl="1"/>
            <a:r>
              <a:rPr lang="en-US" sz="1800" dirty="0">
                <a:solidFill>
                  <a:srgbClr val="FF0000"/>
                </a:solidFill>
                <a:latin typeface="+mj-lt"/>
              </a:rPr>
              <a:t>Stake vs. rank </a:t>
            </a:r>
            <a:r>
              <a:rPr lang="en-US" sz="1800" dirty="0">
                <a:latin typeface="+mj-lt"/>
              </a:rPr>
              <a:t>(I’d call it “</a:t>
            </a:r>
            <a:r>
              <a:rPr lang="en-US" sz="1800" dirty="0">
                <a:solidFill>
                  <a:srgbClr val="FF0000"/>
                </a:solidFill>
                <a:latin typeface="+mj-lt"/>
              </a:rPr>
              <a:t>The Rule of 150</a:t>
            </a:r>
            <a:r>
              <a:rPr lang="en-US" sz="1800" dirty="0">
                <a:latin typeface="+mj-lt"/>
              </a:rPr>
              <a:t>”): as organizations grow past 150 members, they stop innovating.  People are more concerned with their rank within the organization than the overall health and mission of the organization.</a:t>
            </a:r>
          </a:p>
          <a:p>
            <a:pPr lvl="1"/>
            <a:endParaRPr lang="en-US" sz="1200" dirty="0">
              <a:latin typeface="+mj-lt"/>
            </a:endParaRPr>
          </a:p>
          <a:p>
            <a:r>
              <a:rPr lang="en-US" sz="2000" dirty="0">
                <a:latin typeface="+mj-lt"/>
              </a:rPr>
              <a:t>Do you recognize any of these problems in particle physics?</a:t>
            </a:r>
          </a:p>
          <a:p>
            <a:endParaRPr lang="en-US" sz="1200" dirty="0">
              <a:latin typeface="+mj-lt"/>
            </a:endParaRPr>
          </a:p>
          <a:p>
            <a:r>
              <a:rPr lang="en-US" sz="2000" dirty="0">
                <a:latin typeface="+mj-lt"/>
              </a:rPr>
              <a:t>Example: “Our entire community of thousands of people have signed on to this plan that maps out the future of our field until to 2060.”</a:t>
            </a:r>
          </a:p>
          <a:p>
            <a:pPr lvl="1"/>
            <a:r>
              <a:rPr lang="en-US" sz="1800" dirty="0">
                <a:latin typeface="+mj-lt"/>
              </a:rPr>
              <a:t>Lab particle physicists: Great!</a:t>
            </a:r>
          </a:p>
          <a:p>
            <a:pPr lvl="1"/>
            <a:r>
              <a:rPr lang="en-US" sz="1800" dirty="0">
                <a:latin typeface="+mj-lt"/>
              </a:rPr>
              <a:t>University condensed matter physicists: Your field is dead.  We’ll put our FTEs elsewhere.</a:t>
            </a:r>
          </a:p>
          <a:p>
            <a:pPr marL="0" indent="0">
              <a:buNone/>
            </a:pPr>
            <a:endParaRPr lang="en-US" sz="1800" dirty="0">
              <a:latin typeface="+mj-lt"/>
            </a:endParaRPr>
          </a:p>
        </p:txBody>
      </p:sp>
    </p:spTree>
    <p:extLst>
      <p:ext uri="{BB962C8B-B14F-4D97-AF65-F5344CB8AC3E}">
        <p14:creationId xmlns:p14="http://schemas.microsoft.com/office/powerpoint/2010/main" val="2619043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A3FC8-CD8E-10C2-5F62-A01E037403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4A7A0-9674-4BB6-0821-33C6FF58FBA2}"/>
              </a:ext>
            </a:extLst>
          </p:cNvPr>
          <p:cNvSpPr>
            <a:spLocks noGrp="1"/>
          </p:cNvSpPr>
          <p:nvPr>
            <p:ph type="title"/>
          </p:nvPr>
        </p:nvSpPr>
        <p:spPr>
          <a:xfrm>
            <a:off x="0" y="244476"/>
            <a:ext cx="12192000" cy="441325"/>
          </a:xfrm>
        </p:spPr>
        <p:txBody>
          <a:bodyPr>
            <a:noAutofit/>
          </a:bodyPr>
          <a:lstStyle/>
          <a:p>
            <a:r>
              <a:rPr lang="en-GB" sz="2800" dirty="0"/>
              <a:t>A FEW SUGGESTIONS</a:t>
            </a:r>
          </a:p>
        </p:txBody>
      </p:sp>
      <p:sp>
        <p:nvSpPr>
          <p:cNvPr id="6" name="Content Placeholder 2">
            <a:extLst>
              <a:ext uri="{FF2B5EF4-FFF2-40B4-BE49-F238E27FC236}">
                <a16:creationId xmlns:a16="http://schemas.microsoft.com/office/drawing/2014/main" id="{5BABB6F7-AA85-E76B-5DFD-E2B51C6BB8A5}"/>
              </a:ext>
            </a:extLst>
          </p:cNvPr>
          <p:cNvSpPr txBox="1">
            <a:spLocks/>
          </p:cNvSpPr>
          <p:nvPr/>
        </p:nvSpPr>
        <p:spPr bwMode="auto">
          <a:xfrm>
            <a:off x="609600" y="777876"/>
            <a:ext cx="10896600" cy="5546724"/>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 xmlns:ma14="http://schemas.microsoft.com/office/mac/drawingml/2011/main"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latin typeface="+mj-lt"/>
              </a:rPr>
              <a:t>How to fix this?  There are no silver bullets: see the reports of P5 and NASEM in the US, and EPPSU in Europe.  But just as a</a:t>
            </a:r>
            <a:r>
              <a:rPr lang="en-US" sz="2000" dirty="0"/>
              <a:t> lack of a flagship project is an existential crisis for our labs, a lack of a diversity of smaller projects is an existential crisis for our field.</a:t>
            </a:r>
          </a:p>
          <a:p>
            <a:endParaRPr lang="en-US" sz="1200" dirty="0">
              <a:latin typeface="+mj-lt"/>
            </a:endParaRPr>
          </a:p>
          <a:p>
            <a:pPr marL="0" indent="0">
              <a:buNone/>
            </a:pPr>
            <a:r>
              <a:rPr lang="en-US" sz="2000" dirty="0">
                <a:latin typeface="+mj-lt"/>
              </a:rPr>
              <a:t>We can:</a:t>
            </a:r>
          </a:p>
          <a:p>
            <a:endParaRPr lang="en-US" sz="1200" dirty="0">
              <a:latin typeface="+mj-lt"/>
            </a:endParaRPr>
          </a:p>
          <a:p>
            <a:r>
              <a:rPr lang="en-US" sz="2000" dirty="0"/>
              <a:t>In planning committees, include people who are more concerned with stake than rank, people who have been a voice in the wilderness, people who have started new things.</a:t>
            </a:r>
          </a:p>
          <a:p>
            <a:pPr marL="0" indent="0">
              <a:buNone/>
            </a:pPr>
            <a:endParaRPr lang="en-US" sz="1200" dirty="0"/>
          </a:p>
          <a:p>
            <a:r>
              <a:rPr lang="en-US" sz="2000" dirty="0"/>
              <a:t>Lower the barrier between theory and experiment.  Value theorists (experimentalists) who really know some experiment (theory), and who can generate good ideas that can be tested realistically, quickly, and inexpensively.</a:t>
            </a:r>
          </a:p>
          <a:p>
            <a:endParaRPr lang="en-US" sz="1200" dirty="0">
              <a:latin typeface="+mj-lt"/>
            </a:endParaRPr>
          </a:p>
          <a:p>
            <a:r>
              <a:rPr lang="en-US" sz="2000" dirty="0"/>
              <a:t>Fence off funding for smaller projects, which can be distributed quickly.  The relative cost is small, and at the very least, we will train the next generation of physicists, give them leadership opportunities, and preserve their enthusiasm.</a:t>
            </a:r>
          </a:p>
          <a:p>
            <a:endParaRPr lang="en-US" sz="1200" dirty="0"/>
          </a:p>
          <a:p>
            <a:r>
              <a:rPr lang="en-US" sz="2000" dirty="0"/>
              <a:t>Have small meetings (&lt; 150 people), bringing together diverse expertise (no silos), with the freedom to challenge and question (no Napoleon).  </a:t>
            </a:r>
          </a:p>
          <a:p>
            <a:endParaRPr lang="en-US" sz="2000" dirty="0">
              <a:latin typeface="+mj-lt"/>
            </a:endParaRPr>
          </a:p>
          <a:p>
            <a:pPr marL="0" indent="0">
              <a:buNone/>
            </a:pPr>
            <a:endParaRPr lang="en-US" sz="1800" dirty="0">
              <a:latin typeface="+mj-lt"/>
            </a:endParaRPr>
          </a:p>
        </p:txBody>
      </p:sp>
    </p:spTree>
    <p:extLst>
      <p:ext uri="{BB962C8B-B14F-4D97-AF65-F5344CB8AC3E}">
        <p14:creationId xmlns:p14="http://schemas.microsoft.com/office/powerpoint/2010/main" val="3862945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55DCF-5E0F-68D0-7826-92FB742D85A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B1E0F0F-8713-D5F0-C6B5-21D1E7CC746F}"/>
              </a:ext>
            </a:extLst>
          </p:cNvPr>
          <p:cNvPicPr>
            <a:picLocks noChangeAspect="1"/>
          </p:cNvPicPr>
          <p:nvPr/>
        </p:nvPicPr>
        <p:blipFill>
          <a:blip r:embed="rId2"/>
          <a:srcRect b="18589"/>
          <a:stretch>
            <a:fillRect/>
          </a:stretch>
        </p:blipFill>
        <p:spPr>
          <a:xfrm>
            <a:off x="0" y="0"/>
            <a:ext cx="12192000" cy="7010400"/>
          </a:xfrm>
          <a:prstGeom prst="rect">
            <a:avLst/>
          </a:prstGeom>
        </p:spPr>
      </p:pic>
      <p:sp>
        <p:nvSpPr>
          <p:cNvPr id="6" name="Content Placeholder 2">
            <a:extLst>
              <a:ext uri="{FF2B5EF4-FFF2-40B4-BE49-F238E27FC236}">
                <a16:creationId xmlns:a16="http://schemas.microsoft.com/office/drawing/2014/main" id="{51D8EC44-E9F4-EFC9-2CEF-C2B8E99B2500}"/>
              </a:ext>
            </a:extLst>
          </p:cNvPr>
          <p:cNvSpPr txBox="1">
            <a:spLocks/>
          </p:cNvSpPr>
          <p:nvPr/>
        </p:nvSpPr>
        <p:spPr bwMode="auto">
          <a:xfrm>
            <a:off x="457200" y="609600"/>
            <a:ext cx="11201400" cy="1447800"/>
          </a:xfrm>
          <a:prstGeom prst="rect">
            <a:avLst/>
          </a:prstGeom>
          <a:solidFill>
            <a:schemeClr val="tx1">
              <a:alpha val="27727"/>
            </a:schemeClr>
          </a:solid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 xmlns:ma14="http://schemas.microsoft.com/office/mac/drawingml/2011/main"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000" dirty="0">
              <a:solidFill>
                <a:srgbClr val="FFFF00"/>
              </a:solidFill>
              <a:latin typeface="+mj-lt"/>
            </a:endParaRPr>
          </a:p>
          <a:p>
            <a:pPr marL="0" indent="0" algn="ctr">
              <a:buNone/>
            </a:pPr>
            <a:r>
              <a:rPr lang="en-US" sz="2000" dirty="0">
                <a:solidFill>
                  <a:srgbClr val="FFFF00"/>
                </a:solidFill>
                <a:latin typeface="+mj-lt"/>
              </a:rPr>
              <a:t>In short, more meetings like Blois!  To Christophe, Jacques, Van, Thao, and all the organizers,</a:t>
            </a:r>
          </a:p>
          <a:p>
            <a:pPr marL="0" indent="0" algn="ctr">
              <a:buNone/>
            </a:pPr>
            <a:r>
              <a:rPr lang="en-US" sz="4400" dirty="0">
                <a:solidFill>
                  <a:srgbClr val="FFFF00"/>
                </a:solidFill>
                <a:latin typeface="+mj-lt"/>
              </a:rPr>
              <a:t>THANK YOU!</a:t>
            </a:r>
            <a:endParaRPr lang="en-US" sz="4400" dirty="0">
              <a:solidFill>
                <a:srgbClr val="FFFF00"/>
              </a:solidFill>
            </a:endParaRPr>
          </a:p>
          <a:p>
            <a:endParaRPr lang="en-US" sz="2000" dirty="0">
              <a:solidFill>
                <a:srgbClr val="FFFF00"/>
              </a:solidFill>
              <a:latin typeface="+mj-lt"/>
            </a:endParaRPr>
          </a:p>
          <a:p>
            <a:pPr marL="0" indent="0">
              <a:buNone/>
            </a:pPr>
            <a:endParaRPr lang="en-US" sz="1800" dirty="0">
              <a:solidFill>
                <a:srgbClr val="FFFF00"/>
              </a:solidFill>
              <a:latin typeface="+mj-lt"/>
            </a:endParaRPr>
          </a:p>
        </p:txBody>
      </p:sp>
    </p:spTree>
    <p:extLst>
      <p:ext uri="{BB962C8B-B14F-4D97-AF65-F5344CB8AC3E}">
        <p14:creationId xmlns:p14="http://schemas.microsoft.com/office/powerpoint/2010/main" val="2967496089"/>
      </p:ext>
    </p:extLst>
  </p:cSld>
  <p:clrMapOvr>
    <a:masterClrMapping/>
  </p:clrMapOvr>
</p:sld>
</file>

<file path=ppt/theme/theme1.xml><?xml version="1.0" encoding="utf-8"?>
<a:theme xmlns:a="http://schemas.openxmlformats.org/drawingml/2006/main" name="office_a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74335</TotalTime>
  <Words>1746</Words>
  <Application>Microsoft Macintosh PowerPoint</Application>
  <PresentationFormat>Widescreen</PresentationFormat>
  <Paragraphs>423</Paragraphs>
  <Slides>17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Cambria Math</vt:lpstr>
      <vt:lpstr>Symbol</vt:lpstr>
      <vt:lpstr>office_arial</vt:lpstr>
      <vt:lpstr>PowerPoint Presentation</vt:lpstr>
      <vt:lpstr>PowerPoint Presentation</vt:lpstr>
      <vt:lpstr>PowerPoint Presentation</vt:lpstr>
      <vt:lpstr>PowerPoint Presentation</vt:lpstr>
      <vt:lpstr>PARTICLE PHYSICS LANDSCAPE</vt:lpstr>
      <vt:lpstr>NEUTRINOS</vt:lpstr>
      <vt:lpstr>THE HIGGS BOSON</vt:lpstr>
      <vt:lpstr>FLAVOR AND CP VIOLATION</vt:lpstr>
      <vt:lpstr>PRECISION EW AND QCD AT COLLIDERS</vt:lpstr>
      <vt:lpstr>NEW TECHNIQUES FOR DISCOVERY</vt:lpstr>
      <vt:lpstr>DARK MATTER</vt:lpstr>
      <vt:lpstr>ASTROPARTICLE PHYSICS AND COSMOLOGY</vt:lpstr>
      <vt:lpstr>PowerPoint Presentation</vt:lpstr>
      <vt:lpstr>OUR FIELD HAS PHSD</vt:lpstr>
      <vt:lpstr>PHSD’S IMPACT ON THE STRUCTURE OF OUR FIELD</vt:lpstr>
      <vt:lpstr>A FEW SUGGESTIONS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dc:creator>
  <cp:lastModifiedBy>Jonathan Lee Feng</cp:lastModifiedBy>
  <cp:revision>1609</cp:revision>
  <cp:lastPrinted>2019-09-06T01:34:01Z</cp:lastPrinted>
  <dcterms:created xsi:type="dcterms:W3CDTF">2011-05-01T15:38:23Z</dcterms:created>
  <dcterms:modified xsi:type="dcterms:W3CDTF">2026-05-16T10:14:03Z</dcterms:modified>
</cp:coreProperties>
</file>