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notesMasterIdLst>
    <p:notesMasterId r:id="rId50"/>
  </p:notesMasterIdLst>
  <p:handoutMasterIdLst>
    <p:handoutMasterId r:id="rId51"/>
  </p:handoutMasterIdLst>
  <p:sldIdLst>
    <p:sldId id="889" r:id="rId2"/>
    <p:sldId id="3041" r:id="rId3"/>
    <p:sldId id="921" r:id="rId4"/>
    <p:sldId id="825" r:id="rId5"/>
    <p:sldId id="1052" r:id="rId6"/>
    <p:sldId id="2973" r:id="rId7"/>
    <p:sldId id="937" r:id="rId8"/>
    <p:sldId id="1049" r:id="rId9"/>
    <p:sldId id="2981" r:id="rId10"/>
    <p:sldId id="3034" r:id="rId11"/>
    <p:sldId id="3033" r:id="rId12"/>
    <p:sldId id="931" r:id="rId13"/>
    <p:sldId id="3043" r:id="rId14"/>
    <p:sldId id="3044" r:id="rId15"/>
    <p:sldId id="3045" r:id="rId16"/>
    <p:sldId id="940" r:id="rId17"/>
    <p:sldId id="2969" r:id="rId18"/>
    <p:sldId id="3074" r:id="rId19"/>
    <p:sldId id="2982" r:id="rId20"/>
    <p:sldId id="2984" r:id="rId21"/>
    <p:sldId id="1122" r:id="rId22"/>
    <p:sldId id="3064" r:id="rId23"/>
    <p:sldId id="2986" r:id="rId24"/>
    <p:sldId id="2987" r:id="rId25"/>
    <p:sldId id="2988" r:id="rId26"/>
    <p:sldId id="2977" r:id="rId27"/>
    <p:sldId id="3062" r:id="rId28"/>
    <p:sldId id="2957" r:id="rId29"/>
    <p:sldId id="3073" r:id="rId30"/>
    <p:sldId id="3072" r:id="rId31"/>
    <p:sldId id="3035" r:id="rId32"/>
    <p:sldId id="3065" r:id="rId33"/>
    <p:sldId id="2992" r:id="rId34"/>
    <p:sldId id="2994" r:id="rId35"/>
    <p:sldId id="3063" r:id="rId36"/>
    <p:sldId id="2995" r:id="rId37"/>
    <p:sldId id="3066" r:id="rId38"/>
    <p:sldId id="3057" r:id="rId39"/>
    <p:sldId id="3069" r:id="rId40"/>
    <p:sldId id="3067" r:id="rId41"/>
    <p:sldId id="3060" r:id="rId42"/>
    <p:sldId id="1002" r:id="rId43"/>
    <p:sldId id="3038" r:id="rId44"/>
    <p:sldId id="307" r:id="rId45"/>
    <p:sldId id="3070" r:id="rId46"/>
    <p:sldId id="293" r:id="rId47"/>
    <p:sldId id="3068" r:id="rId48"/>
    <p:sldId id="3029" r:id="rId49"/>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Arial"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B050"/>
    <a:srgbClr val="F2E9D7"/>
    <a:srgbClr val="000000"/>
    <a:srgbClr val="0B4499"/>
    <a:srgbClr val="009999"/>
    <a:srgbClr val="00FF00"/>
    <a:srgbClr val="4A7EBB"/>
    <a:srgbClr val="17375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85" autoAdjust="0"/>
    <p:restoredTop sz="50000" autoAdjust="0"/>
  </p:normalViewPr>
  <p:slideViewPr>
    <p:cSldViewPr snapToObjects="1">
      <p:cViewPr varScale="1">
        <p:scale>
          <a:sx n="127" d="100"/>
          <a:sy n="127" d="100"/>
        </p:scale>
        <p:origin x="808" y="19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1" d="100"/>
        <a:sy n="111" d="100"/>
      </p:scale>
      <p:origin x="0" y="5832"/>
    </p:cViewPr>
  </p:sorterViewPr>
  <p:notesViewPr>
    <p:cSldViewPr snapToObjects="1">
      <p:cViewPr varScale="1">
        <p:scale>
          <a:sx n="78" d="100"/>
          <a:sy n="78" d="100"/>
        </p:scale>
        <p:origin x="-268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15F4BDE-EB1E-5245-960C-40D7243C402E}" type="datetime1">
              <a:rPr lang="en-US"/>
              <a:pPr/>
              <a:t>6/7/26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D6FDA90A-D940-C24D-B8BA-FEF64AE6C9F7}" type="slidenum">
              <a:rPr lang="en-US"/>
              <a:pPr/>
              <a:t>‹#›</a:t>
            </a:fld>
            <a:endParaRPr lang="en-US"/>
          </a:p>
        </p:txBody>
      </p:sp>
    </p:spTree>
    <p:extLst>
      <p:ext uri="{BB962C8B-B14F-4D97-AF65-F5344CB8AC3E}">
        <p14:creationId xmlns:p14="http://schemas.microsoft.com/office/powerpoint/2010/main" val="397440180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F6F9E314-5CA5-9043-97DF-2DA186874F47}" type="datetime1">
              <a:rPr lang="en-US"/>
              <a:pPr/>
              <a:t>6/7/26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1E4DC66B-5A4D-704C-951F-C2EEB6AF22EF}" type="slidenum">
              <a:rPr lang="en-US"/>
              <a:pPr/>
              <a:t>‹#›</a:t>
            </a:fld>
            <a:endParaRPr lang="en-US"/>
          </a:p>
        </p:txBody>
      </p:sp>
    </p:spTree>
    <p:extLst>
      <p:ext uri="{BB962C8B-B14F-4D97-AF65-F5344CB8AC3E}">
        <p14:creationId xmlns:p14="http://schemas.microsoft.com/office/powerpoint/2010/main" val="495084801"/>
      </p:ext>
    </p:extLst>
  </p:cSld>
  <p:clrMap bg1="lt1" tx1="dk1" bg2="lt2" tx2="dk2" accent1="accent1" accent2="accent2" accent3="accent3" accent4="accent4" accent5="accent5" accent6="accent6" hlink="hlink" folHlink="folHlink"/>
  <p:hf hdr="0" ftr="0"/>
  <p:notesStyle>
    <a:lvl1pPr algn="l" defTabSz="457200" rtl="0" fontAlgn="base">
      <a:spcBef>
        <a:spcPct val="30000"/>
      </a:spcBef>
      <a:spcAft>
        <a:spcPct val="0"/>
      </a:spcAft>
      <a:defRPr sz="1200" kern="1200">
        <a:solidFill>
          <a:schemeClr val="tx1"/>
        </a:solidFill>
        <a:latin typeface="+mn-lt"/>
        <a:ea typeface="ＭＳ Ｐゴシック" charset="0"/>
        <a:cs typeface="+mn-cs"/>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ndParaRP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E1F641B-6BBA-8347-9F4F-072BA9C2AE85}" type="slidenum">
              <a:rPr lang="en-US">
                <a:latin typeface="Calibri" charset="0"/>
              </a:rPr>
              <a:pPr eaLnBrk="1" hangingPunct="1"/>
              <a:t>1</a:t>
            </a:fld>
            <a:endParaRPr lang="en-US">
              <a:latin typeface="Calibri" charset="0"/>
            </a:endParaRPr>
          </a:p>
        </p:txBody>
      </p:sp>
    </p:spTree>
    <p:extLst>
      <p:ext uri="{BB962C8B-B14F-4D97-AF65-F5344CB8AC3E}">
        <p14:creationId xmlns:p14="http://schemas.microsoft.com/office/powerpoint/2010/main" val="2890318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a:t>Here</a:t>
            </a:r>
            <a:r>
              <a:rPr lang="fr-FR" dirty="0"/>
              <a:t> </a:t>
            </a:r>
            <a:r>
              <a:rPr lang="fr-FR" dirty="0" err="1"/>
              <a:t>is</a:t>
            </a:r>
            <a:r>
              <a:rPr lang="fr-FR" dirty="0"/>
              <a:t> the </a:t>
            </a:r>
            <a:r>
              <a:rPr lang="en-GB" dirty="0"/>
              <a:t>baseline layout of detectors in the FPF cavern.</a:t>
            </a:r>
          </a:p>
          <a:p>
            <a:r>
              <a:rPr lang="en-GB" dirty="0"/>
              <a:t>All these detectors are </a:t>
            </a:r>
            <a:r>
              <a:rPr lang="en-GB" dirty="0" err="1"/>
              <a:t>centered</a:t>
            </a:r>
            <a:r>
              <a:rPr lang="en-GB" dirty="0"/>
              <a:t> on the beam axis line-of-sight.</a:t>
            </a:r>
          </a:p>
        </p:txBody>
      </p:sp>
      <p:sp>
        <p:nvSpPr>
          <p:cNvPr id="4" name="Slide Number Placeholder 3"/>
          <p:cNvSpPr>
            <a:spLocks noGrp="1"/>
          </p:cNvSpPr>
          <p:nvPr>
            <p:ph type="sldNum" sz="quarter" idx="5"/>
          </p:nvPr>
        </p:nvSpPr>
        <p:spPr/>
        <p:txBody>
          <a:bodyPr/>
          <a:lstStyle/>
          <a:p>
            <a:fld id="{C25EF383-93A3-4415-96AC-9CB8B7D657A1}" type="slidenum">
              <a:rPr lang="en-GB" smtClean="0"/>
              <a:t>46</a:t>
            </a:fld>
            <a:endParaRPr lang="en-GB"/>
          </a:p>
        </p:txBody>
      </p:sp>
    </p:spTree>
    <p:extLst>
      <p:ext uri="{BB962C8B-B14F-4D97-AF65-F5344CB8AC3E}">
        <p14:creationId xmlns:p14="http://schemas.microsoft.com/office/powerpoint/2010/main" val="3769725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2691AD68-C999-F446-9257-1A263005E7C1}"/>
              </a:ext>
            </a:extLst>
          </p:cNvPr>
          <p:cNvSpPr>
            <a:spLocks noGrp="1" noRot="1" noChangeAspect="1" noChangeArrowheads="1" noTextEdit="1"/>
          </p:cNvSpPr>
          <p:nvPr>
            <p:ph type="sldImg"/>
          </p:nvPr>
        </p:nvSpPr>
        <p:spPr>
          <a:xfrm>
            <a:off x="381000" y="685800"/>
            <a:ext cx="6096000" cy="3429000"/>
          </a:xfrm>
          <a:ln/>
        </p:spPr>
      </p:sp>
      <p:sp>
        <p:nvSpPr>
          <p:cNvPr id="40962" name="Notes Placeholder 2">
            <a:extLst>
              <a:ext uri="{FF2B5EF4-FFF2-40B4-BE49-F238E27FC236}">
                <a16:creationId xmlns:a16="http://schemas.microsoft.com/office/drawing/2014/main" id="{F1A164B7-65B4-F44F-B3D3-C3B88762D7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lstStyle/>
          <a:p>
            <a:endParaRPr lang="en-US" altLang="en-US">
              <a:latin typeface="Arial" panose="020B0604020202020204" pitchFamily="34" charset="0"/>
            </a:endParaRPr>
          </a:p>
        </p:txBody>
      </p:sp>
      <p:sp>
        <p:nvSpPr>
          <p:cNvPr id="40963" name="Slide Number Placeholder 3">
            <a:extLst>
              <a:ext uri="{FF2B5EF4-FFF2-40B4-BE49-F238E27FC236}">
                <a16:creationId xmlns:a16="http://schemas.microsoft.com/office/drawing/2014/main" id="{375881B7-B4A3-BC4B-9071-BE2CF3B3A939}"/>
              </a:ext>
            </a:extLst>
          </p:cNvPr>
          <p:cNvSpPr txBox="1">
            <a:spLocks noGrp="1"/>
          </p:cNvSpPr>
          <p:nvPr/>
        </p:nvSpPr>
        <p:spPr bwMode="auto">
          <a:xfrm>
            <a:off x="3987800" y="8724900"/>
            <a:ext cx="30495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nchor="b"/>
          <a:lstStyle>
            <a:lvl1pPr algn="ctr" defTabSz="876300">
              <a:defRPr>
                <a:solidFill>
                  <a:schemeClr val="tx1"/>
                </a:solidFill>
                <a:latin typeface="Arial" panose="020B0604020202020204" pitchFamily="34" charset="0"/>
              </a:defRPr>
            </a:lvl1pPr>
            <a:lvl2pPr marL="712788" indent="-274638" algn="ctr" defTabSz="876300">
              <a:defRPr>
                <a:solidFill>
                  <a:schemeClr val="tx1"/>
                </a:solidFill>
                <a:latin typeface="Arial" panose="020B0604020202020204" pitchFamily="34" charset="0"/>
              </a:defRPr>
            </a:lvl2pPr>
            <a:lvl3pPr marL="1095375" indent="-219075" algn="ctr" defTabSz="876300">
              <a:defRPr>
                <a:solidFill>
                  <a:schemeClr val="tx1"/>
                </a:solidFill>
                <a:latin typeface="Arial" panose="020B0604020202020204" pitchFamily="34" charset="0"/>
              </a:defRPr>
            </a:lvl3pPr>
            <a:lvl4pPr marL="1535113" indent="-219075" algn="ctr" defTabSz="876300">
              <a:defRPr>
                <a:solidFill>
                  <a:schemeClr val="tx1"/>
                </a:solidFill>
                <a:latin typeface="Arial" panose="020B0604020202020204" pitchFamily="34" charset="0"/>
              </a:defRPr>
            </a:lvl4pPr>
            <a:lvl5pPr marL="1973263" indent="-219075" algn="ctr" defTabSz="876300">
              <a:defRPr>
                <a:solidFill>
                  <a:schemeClr val="tx1"/>
                </a:solidFill>
                <a:latin typeface="Arial" panose="020B0604020202020204" pitchFamily="34" charset="0"/>
              </a:defRPr>
            </a:lvl5pPr>
            <a:lvl6pPr marL="2430463" indent="-219075" algn="ctr" defTabSz="876300" eaLnBrk="0" fontAlgn="base" hangingPunct="0">
              <a:spcBef>
                <a:spcPct val="0"/>
              </a:spcBef>
              <a:spcAft>
                <a:spcPct val="0"/>
              </a:spcAft>
              <a:defRPr>
                <a:solidFill>
                  <a:schemeClr val="tx1"/>
                </a:solidFill>
                <a:latin typeface="Arial" panose="020B0604020202020204" pitchFamily="34" charset="0"/>
              </a:defRPr>
            </a:lvl6pPr>
            <a:lvl7pPr marL="2887663" indent="-219075" algn="ctr" defTabSz="876300" eaLnBrk="0" fontAlgn="base" hangingPunct="0">
              <a:spcBef>
                <a:spcPct val="0"/>
              </a:spcBef>
              <a:spcAft>
                <a:spcPct val="0"/>
              </a:spcAft>
              <a:defRPr>
                <a:solidFill>
                  <a:schemeClr val="tx1"/>
                </a:solidFill>
                <a:latin typeface="Arial" panose="020B0604020202020204" pitchFamily="34" charset="0"/>
              </a:defRPr>
            </a:lvl7pPr>
            <a:lvl8pPr marL="3344863" indent="-219075" algn="ctr" defTabSz="876300" eaLnBrk="0" fontAlgn="base" hangingPunct="0">
              <a:spcBef>
                <a:spcPct val="0"/>
              </a:spcBef>
              <a:spcAft>
                <a:spcPct val="0"/>
              </a:spcAft>
              <a:defRPr>
                <a:solidFill>
                  <a:schemeClr val="tx1"/>
                </a:solidFill>
                <a:latin typeface="Arial" panose="020B0604020202020204" pitchFamily="34" charset="0"/>
              </a:defRPr>
            </a:lvl8pPr>
            <a:lvl9pPr marL="3802063" indent="-219075" algn="ctr" defTabSz="8763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9C2FD9B-2875-9F47-9F4B-4D1EA17513D7}" type="slidenum">
              <a:rPr lang="en-US" altLang="en-US" sz="1200"/>
              <a:pPr algn="r" eaLnBrk="1" hangingPunct="1"/>
              <a:t>3</a:t>
            </a:fld>
            <a:endParaRPr lang="en-US" altLang="en-US" sz="1200"/>
          </a:p>
        </p:txBody>
      </p:sp>
    </p:spTree>
    <p:extLst>
      <p:ext uri="{BB962C8B-B14F-4D97-AF65-F5344CB8AC3E}">
        <p14:creationId xmlns:p14="http://schemas.microsoft.com/office/powerpoint/2010/main" val="601731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EC30C5AB-02AD-EB44-B021-F4AD0FE6FBF2}"/>
              </a:ext>
            </a:extLst>
          </p:cNvPr>
          <p:cNvSpPr txBox="1">
            <a:spLocks noGrp="1" noChangeArrowheads="1"/>
          </p:cNvSpPr>
          <p:nvPr/>
        </p:nvSpPr>
        <p:spPr bwMode="auto">
          <a:xfrm>
            <a:off x="3987800" y="8724900"/>
            <a:ext cx="30495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FD72F09-5D9C-AA4B-9FE8-0928E6888B7C}" type="slidenum">
              <a:rPr lang="en-US" altLang="en-US" sz="1200"/>
              <a:pPr algn="r" eaLnBrk="1" hangingPunct="1"/>
              <a:t>4</a:t>
            </a:fld>
            <a:endParaRPr lang="en-US" altLang="en-US" sz="1200"/>
          </a:p>
        </p:txBody>
      </p:sp>
      <p:sp>
        <p:nvSpPr>
          <p:cNvPr id="43010" name="Rectangle 2">
            <a:extLst>
              <a:ext uri="{FF2B5EF4-FFF2-40B4-BE49-F238E27FC236}">
                <a16:creationId xmlns:a16="http://schemas.microsoft.com/office/drawing/2014/main" id="{1941CC0A-4E14-E045-A55D-3B538AADD27F}"/>
              </a:ext>
            </a:extLst>
          </p:cNvPr>
          <p:cNvSpPr>
            <a:spLocks noGrp="1" noRot="1" noChangeAspect="1" noChangeArrowheads="1" noTextEdit="1"/>
          </p:cNvSpPr>
          <p:nvPr>
            <p:ph type="sldImg"/>
          </p:nvPr>
        </p:nvSpPr>
        <p:spPr>
          <a:xfrm>
            <a:off x="458788" y="688975"/>
            <a:ext cx="6122987" cy="3444875"/>
          </a:xfrm>
          <a:ln/>
        </p:spPr>
      </p:sp>
      <p:sp>
        <p:nvSpPr>
          <p:cNvPr id="43011" name="Rectangle 3">
            <a:extLst>
              <a:ext uri="{FF2B5EF4-FFF2-40B4-BE49-F238E27FC236}">
                <a16:creationId xmlns:a16="http://schemas.microsoft.com/office/drawing/2014/main" id="{AEE132D8-58EB-6D44-BB57-0A5CF04C5F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061572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F6F9E314-5CA5-9043-97DF-2DA186874F47}" type="datetime1">
              <a:rPr lang="en-US" smtClean="0"/>
              <a:pPr/>
              <a:t>6/7/26</a:t>
            </a:fld>
            <a:endParaRPr lang="en-US"/>
          </a:p>
        </p:txBody>
      </p:sp>
      <p:sp>
        <p:nvSpPr>
          <p:cNvPr id="5" name="Slide Number Placeholder 4"/>
          <p:cNvSpPr>
            <a:spLocks noGrp="1"/>
          </p:cNvSpPr>
          <p:nvPr>
            <p:ph type="sldNum" sz="quarter" idx="5"/>
          </p:nvPr>
        </p:nvSpPr>
        <p:spPr/>
        <p:txBody>
          <a:bodyPr/>
          <a:lstStyle/>
          <a:p>
            <a:fld id="{1E4DC66B-5A4D-704C-951F-C2EEB6AF22EF}" type="slidenum">
              <a:rPr lang="en-US" smtClean="0"/>
              <a:pPr/>
              <a:t>7</a:t>
            </a:fld>
            <a:endParaRPr lang="en-US"/>
          </a:p>
        </p:txBody>
      </p:sp>
    </p:spTree>
    <p:extLst>
      <p:ext uri="{BB962C8B-B14F-4D97-AF65-F5344CB8AC3E}">
        <p14:creationId xmlns:p14="http://schemas.microsoft.com/office/powerpoint/2010/main" val="2430368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F3CEE-89B4-43E1-23B1-8CFB04FDB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6A9EF-EF16-336F-5CDD-84C437B349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E4030A-4752-6969-694E-0B9426EF91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B67838-98CD-3A56-6C4C-618984729441}"/>
              </a:ext>
            </a:extLst>
          </p:cNvPr>
          <p:cNvSpPr>
            <a:spLocks noGrp="1"/>
          </p:cNvSpPr>
          <p:nvPr>
            <p:ph type="sldNum" sz="quarter" idx="5"/>
          </p:nvPr>
        </p:nvSpPr>
        <p:spPr/>
        <p:txBody>
          <a:bodyPr/>
          <a:lstStyle/>
          <a:p>
            <a:fld id="{A80C43CB-C6BA-0D43-A74B-B85B1E3F91EF}" type="slidenum">
              <a:rPr lang="en-US" smtClean="0"/>
              <a:t>18</a:t>
            </a:fld>
            <a:endParaRPr lang="en-US"/>
          </a:p>
        </p:txBody>
      </p:sp>
    </p:spTree>
    <p:extLst>
      <p:ext uri="{BB962C8B-B14F-4D97-AF65-F5344CB8AC3E}">
        <p14:creationId xmlns:p14="http://schemas.microsoft.com/office/powerpoint/2010/main" val="3606190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0" i="0" u="none" strike="noStrike" dirty="0">
                <a:solidFill>
                  <a:srgbClr val="3F4350"/>
                </a:solidFill>
                <a:effectLst/>
                <a:latin typeface="Open Sans" panose="020B0606030504020204" pitchFamily="34" charset="0"/>
              </a:rPr>
              <a:t>typical A’ that decays in FASER has ~</a:t>
            </a:r>
            <a:r>
              <a:rPr lang="en-GB" b="0" i="0" u="none" strike="noStrike" dirty="0" err="1">
                <a:solidFill>
                  <a:srgbClr val="3F4350"/>
                </a:solidFill>
                <a:effectLst/>
                <a:latin typeface="Open Sans" panose="020B0606030504020204" pitchFamily="34" charset="0"/>
              </a:rPr>
              <a:t>TeV</a:t>
            </a:r>
            <a:r>
              <a:rPr lang="en-GB" b="0" i="0" u="none" strike="noStrike" dirty="0">
                <a:solidFill>
                  <a:srgbClr val="3F4350"/>
                </a:solidFill>
                <a:effectLst/>
                <a:latin typeface="Open Sans" panose="020B0606030504020204" pitchFamily="34" charset="0"/>
              </a:rPr>
              <a:t> energy</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D4BBD6A1-8BC1-D143-AC14-3460D1BD1A4C}" type="slidenum">
              <a:rPr lang="en-GB" smtClean="0"/>
              <a:t>24</a:t>
            </a:fld>
            <a:endParaRPr lang="en-GB"/>
          </a:p>
        </p:txBody>
      </p:sp>
    </p:spTree>
    <p:extLst>
      <p:ext uri="{BB962C8B-B14F-4D97-AF65-F5344CB8AC3E}">
        <p14:creationId xmlns:p14="http://schemas.microsoft.com/office/powerpoint/2010/main" val="311085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F6F9E314-5CA5-9043-97DF-2DA186874F47}" type="datetime1">
              <a:rPr lang="en-US" smtClean="0"/>
              <a:pPr/>
              <a:t>6/7/26</a:t>
            </a:fld>
            <a:endParaRPr lang="en-US"/>
          </a:p>
        </p:txBody>
      </p:sp>
      <p:sp>
        <p:nvSpPr>
          <p:cNvPr id="5" name="Slide Number Placeholder 4"/>
          <p:cNvSpPr>
            <a:spLocks noGrp="1"/>
          </p:cNvSpPr>
          <p:nvPr>
            <p:ph type="sldNum" sz="quarter" idx="5"/>
          </p:nvPr>
        </p:nvSpPr>
        <p:spPr/>
        <p:txBody>
          <a:bodyPr/>
          <a:lstStyle/>
          <a:p>
            <a:fld id="{1E4DC66B-5A4D-704C-951F-C2EEB6AF22EF}" type="slidenum">
              <a:rPr lang="en-US" smtClean="0"/>
              <a:pPr/>
              <a:t>26</a:t>
            </a:fld>
            <a:endParaRPr lang="en-US"/>
          </a:p>
        </p:txBody>
      </p:sp>
    </p:spTree>
    <p:extLst>
      <p:ext uri="{BB962C8B-B14F-4D97-AF65-F5344CB8AC3E}">
        <p14:creationId xmlns:p14="http://schemas.microsoft.com/office/powerpoint/2010/main" val="1887613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75BB9-5606-EBB0-CDC1-4C944A08C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A8862-B4E0-CB8F-C2AB-D079D327B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5E1B9-8ED6-16C8-8905-1157EDF9468C}"/>
              </a:ext>
            </a:extLst>
          </p:cNvPr>
          <p:cNvSpPr>
            <a:spLocks noGrp="1"/>
          </p:cNvSpPr>
          <p:nvPr>
            <p:ph type="body" idx="1"/>
          </p:nvPr>
        </p:nvSpPr>
        <p:spPr/>
        <p:txBody>
          <a:bodyPr/>
          <a:lstStyle/>
          <a:p>
            <a:r>
              <a:rPr lang="fr-FR" dirty="0"/>
              <a:t>All </a:t>
            </a:r>
            <a:r>
              <a:rPr lang="fr-FR" dirty="0" err="1"/>
              <a:t>these</a:t>
            </a:r>
            <a:r>
              <a:rPr lang="fr-FR" dirty="0"/>
              <a:t> </a:t>
            </a:r>
            <a:r>
              <a:rPr lang="fr-FR" dirty="0" err="1"/>
              <a:t>elements</a:t>
            </a:r>
            <a:r>
              <a:rPr lang="fr-FR" dirty="0"/>
              <a:t>: civil engineering design, buildings, services </a:t>
            </a:r>
            <a:r>
              <a:rPr lang="fr-FR" dirty="0" err="1"/>
              <a:t>from</a:t>
            </a:r>
            <a:r>
              <a:rPr lang="fr-FR" dirty="0"/>
              <a:t> the design offices, </a:t>
            </a:r>
            <a:r>
              <a:rPr lang="fr-FR" dirty="0" err="1"/>
              <a:t>safety</a:t>
            </a:r>
            <a:r>
              <a:rPr lang="fr-FR" dirty="0"/>
              <a:t> </a:t>
            </a:r>
            <a:r>
              <a:rPr lang="fr-FR" dirty="0" err="1"/>
              <a:t>elements</a:t>
            </a:r>
            <a:r>
              <a:rPr lang="fr-FR" dirty="0"/>
              <a:t>, </a:t>
            </a:r>
            <a:r>
              <a:rPr lang="fr-FR" dirty="0" err="1"/>
              <a:t>experiments</a:t>
            </a:r>
            <a:r>
              <a:rPr lang="fr-FR" dirty="0"/>
              <a:t> 3D </a:t>
            </a:r>
            <a:r>
              <a:rPr lang="fr-FR" dirty="0" err="1"/>
              <a:t>models</a:t>
            </a:r>
            <a:r>
              <a:rPr lang="fr-FR" dirty="0"/>
              <a:t> and </a:t>
            </a:r>
            <a:r>
              <a:rPr lang="fr-FR" dirty="0" err="1"/>
              <a:t>so</a:t>
            </a:r>
            <a:r>
              <a:rPr lang="fr-FR" dirty="0"/>
              <a:t> </a:t>
            </a:r>
            <a:r>
              <a:rPr lang="fr-FR" dirty="0" err="1"/>
              <a:t>much</a:t>
            </a:r>
            <a:r>
              <a:rPr lang="fr-FR" dirty="0"/>
              <a:t> more </a:t>
            </a:r>
            <a:r>
              <a:rPr lang="fr-FR" dirty="0" err="1"/>
              <a:t>need</a:t>
            </a:r>
            <a:r>
              <a:rPr lang="fr-FR" dirty="0"/>
              <a:t> to </a:t>
            </a:r>
            <a:r>
              <a:rPr lang="fr-FR" dirty="0" err="1"/>
              <a:t>be</a:t>
            </a:r>
            <a:r>
              <a:rPr lang="fr-FR" dirty="0"/>
              <a:t> </a:t>
            </a:r>
            <a:r>
              <a:rPr lang="fr-FR" dirty="0" err="1"/>
              <a:t>integrated</a:t>
            </a:r>
            <a:r>
              <a:rPr lang="fr-FR" dirty="0"/>
              <a:t> in the FPF model.</a:t>
            </a:r>
          </a:p>
          <a:p>
            <a:r>
              <a:rPr lang="fr-FR" dirty="0"/>
              <a:t>This </a:t>
            </a:r>
            <a:r>
              <a:rPr lang="fr-FR" dirty="0" err="1"/>
              <a:t>is</a:t>
            </a:r>
            <a:r>
              <a:rPr lang="fr-FR" dirty="0"/>
              <a:t> </a:t>
            </a:r>
            <a:r>
              <a:rPr lang="fr-FR" dirty="0" err="1"/>
              <a:t>necessary</a:t>
            </a:r>
            <a:r>
              <a:rPr lang="fr-FR" dirty="0"/>
              <a:t> to </a:t>
            </a:r>
            <a:r>
              <a:rPr lang="fr-FR" dirty="0" err="1"/>
              <a:t>work</a:t>
            </a:r>
            <a:r>
              <a:rPr lang="fr-FR" dirty="0"/>
              <a:t> </a:t>
            </a:r>
            <a:r>
              <a:rPr lang="fr-FR" dirty="0" err="1"/>
              <a:t>together</a:t>
            </a:r>
            <a:r>
              <a:rPr lang="fr-FR" dirty="0"/>
              <a:t> and </a:t>
            </a:r>
            <a:r>
              <a:rPr lang="fr-FR" dirty="0" err="1"/>
              <a:t>make</a:t>
            </a:r>
            <a:r>
              <a:rPr lang="fr-FR" dirty="0"/>
              <a:t> a </a:t>
            </a:r>
            <a:r>
              <a:rPr lang="fr-FR" dirty="0" err="1"/>
              <a:t>concrete</a:t>
            </a:r>
            <a:r>
              <a:rPr lang="fr-FR" dirty="0"/>
              <a:t> </a:t>
            </a:r>
            <a:r>
              <a:rPr lang="fr-FR" dirty="0" err="1"/>
              <a:t>project</a:t>
            </a:r>
            <a:r>
              <a:rPr lang="fr-FR" dirty="0"/>
              <a:t>.</a:t>
            </a:r>
            <a:endParaRPr lang="en-GB" dirty="0"/>
          </a:p>
        </p:txBody>
      </p:sp>
      <p:sp>
        <p:nvSpPr>
          <p:cNvPr id="4" name="Slide Number Placeholder 3">
            <a:extLst>
              <a:ext uri="{FF2B5EF4-FFF2-40B4-BE49-F238E27FC236}">
                <a16:creationId xmlns:a16="http://schemas.microsoft.com/office/drawing/2014/main" id="{577F039C-9C9E-7217-CA9C-A94838DAB779}"/>
              </a:ext>
            </a:extLst>
          </p:cNvPr>
          <p:cNvSpPr>
            <a:spLocks noGrp="1"/>
          </p:cNvSpPr>
          <p:nvPr>
            <p:ph type="sldNum" sz="quarter" idx="5"/>
          </p:nvPr>
        </p:nvSpPr>
        <p:spPr/>
        <p:txBody>
          <a:bodyPr/>
          <a:lstStyle/>
          <a:p>
            <a:fld id="{C25EF383-93A3-4415-96AC-9CB8B7D657A1}" type="slidenum">
              <a:rPr lang="en-GB" smtClean="0"/>
              <a:t>44</a:t>
            </a:fld>
            <a:endParaRPr lang="en-GB"/>
          </a:p>
        </p:txBody>
      </p:sp>
    </p:spTree>
    <p:extLst>
      <p:ext uri="{BB962C8B-B14F-4D97-AF65-F5344CB8AC3E}">
        <p14:creationId xmlns:p14="http://schemas.microsoft.com/office/powerpoint/2010/main" val="1917247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84A4-4455-7B24-03EC-1162127C3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150D9-1FFA-0F0C-C339-66C73477E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6A283-8BBA-7242-BDE0-AA02A072E4D8}"/>
              </a:ext>
            </a:extLst>
          </p:cNvPr>
          <p:cNvSpPr>
            <a:spLocks noGrp="1"/>
          </p:cNvSpPr>
          <p:nvPr>
            <p:ph type="body" idx="1"/>
          </p:nvPr>
        </p:nvSpPr>
        <p:spPr/>
        <p:txBody>
          <a:bodyPr/>
          <a:lstStyle/>
          <a:p>
            <a:r>
              <a:rPr lang="fr-FR" dirty="0"/>
              <a:t>All </a:t>
            </a:r>
            <a:r>
              <a:rPr lang="fr-FR" dirty="0" err="1"/>
              <a:t>these</a:t>
            </a:r>
            <a:r>
              <a:rPr lang="fr-FR" dirty="0"/>
              <a:t> </a:t>
            </a:r>
            <a:r>
              <a:rPr lang="fr-FR" dirty="0" err="1"/>
              <a:t>elements</a:t>
            </a:r>
            <a:r>
              <a:rPr lang="fr-FR" dirty="0"/>
              <a:t>: civil engineering design, buildings, services </a:t>
            </a:r>
            <a:r>
              <a:rPr lang="fr-FR" dirty="0" err="1"/>
              <a:t>from</a:t>
            </a:r>
            <a:r>
              <a:rPr lang="fr-FR" dirty="0"/>
              <a:t> the design offices, </a:t>
            </a:r>
            <a:r>
              <a:rPr lang="fr-FR" dirty="0" err="1"/>
              <a:t>safety</a:t>
            </a:r>
            <a:r>
              <a:rPr lang="fr-FR" dirty="0"/>
              <a:t> </a:t>
            </a:r>
            <a:r>
              <a:rPr lang="fr-FR" dirty="0" err="1"/>
              <a:t>elements</a:t>
            </a:r>
            <a:r>
              <a:rPr lang="fr-FR" dirty="0"/>
              <a:t>, </a:t>
            </a:r>
            <a:r>
              <a:rPr lang="fr-FR" dirty="0" err="1"/>
              <a:t>experiments</a:t>
            </a:r>
            <a:r>
              <a:rPr lang="fr-FR" dirty="0"/>
              <a:t> 3D </a:t>
            </a:r>
            <a:r>
              <a:rPr lang="fr-FR" dirty="0" err="1"/>
              <a:t>models</a:t>
            </a:r>
            <a:r>
              <a:rPr lang="fr-FR" dirty="0"/>
              <a:t> and </a:t>
            </a:r>
            <a:r>
              <a:rPr lang="fr-FR" dirty="0" err="1"/>
              <a:t>so</a:t>
            </a:r>
            <a:r>
              <a:rPr lang="fr-FR" dirty="0"/>
              <a:t> </a:t>
            </a:r>
            <a:r>
              <a:rPr lang="fr-FR" dirty="0" err="1"/>
              <a:t>much</a:t>
            </a:r>
            <a:r>
              <a:rPr lang="fr-FR" dirty="0"/>
              <a:t> more </a:t>
            </a:r>
            <a:r>
              <a:rPr lang="fr-FR" dirty="0" err="1"/>
              <a:t>need</a:t>
            </a:r>
            <a:r>
              <a:rPr lang="fr-FR" dirty="0"/>
              <a:t> to </a:t>
            </a:r>
            <a:r>
              <a:rPr lang="fr-FR" dirty="0" err="1"/>
              <a:t>be</a:t>
            </a:r>
            <a:r>
              <a:rPr lang="fr-FR" dirty="0"/>
              <a:t> </a:t>
            </a:r>
            <a:r>
              <a:rPr lang="fr-FR" dirty="0" err="1"/>
              <a:t>integrated</a:t>
            </a:r>
            <a:r>
              <a:rPr lang="fr-FR" dirty="0"/>
              <a:t> in the FPF model.</a:t>
            </a:r>
          </a:p>
          <a:p>
            <a:r>
              <a:rPr lang="fr-FR" dirty="0"/>
              <a:t>This </a:t>
            </a:r>
            <a:r>
              <a:rPr lang="fr-FR" dirty="0" err="1"/>
              <a:t>is</a:t>
            </a:r>
            <a:r>
              <a:rPr lang="fr-FR" dirty="0"/>
              <a:t> </a:t>
            </a:r>
            <a:r>
              <a:rPr lang="fr-FR" dirty="0" err="1"/>
              <a:t>necessary</a:t>
            </a:r>
            <a:r>
              <a:rPr lang="fr-FR" dirty="0"/>
              <a:t> to </a:t>
            </a:r>
            <a:r>
              <a:rPr lang="fr-FR" dirty="0" err="1"/>
              <a:t>work</a:t>
            </a:r>
            <a:r>
              <a:rPr lang="fr-FR" dirty="0"/>
              <a:t> </a:t>
            </a:r>
            <a:r>
              <a:rPr lang="fr-FR" dirty="0" err="1"/>
              <a:t>together</a:t>
            </a:r>
            <a:r>
              <a:rPr lang="fr-FR" dirty="0"/>
              <a:t> and </a:t>
            </a:r>
            <a:r>
              <a:rPr lang="fr-FR" dirty="0" err="1"/>
              <a:t>make</a:t>
            </a:r>
            <a:r>
              <a:rPr lang="fr-FR" dirty="0"/>
              <a:t> a </a:t>
            </a:r>
            <a:r>
              <a:rPr lang="fr-FR" dirty="0" err="1"/>
              <a:t>concrete</a:t>
            </a:r>
            <a:r>
              <a:rPr lang="fr-FR" dirty="0"/>
              <a:t> </a:t>
            </a:r>
            <a:r>
              <a:rPr lang="fr-FR" dirty="0" err="1"/>
              <a:t>project</a:t>
            </a:r>
            <a:r>
              <a:rPr lang="fr-FR" dirty="0"/>
              <a:t>.</a:t>
            </a:r>
            <a:endParaRPr lang="en-GB" dirty="0"/>
          </a:p>
        </p:txBody>
      </p:sp>
      <p:sp>
        <p:nvSpPr>
          <p:cNvPr id="4" name="Slide Number Placeholder 3">
            <a:extLst>
              <a:ext uri="{FF2B5EF4-FFF2-40B4-BE49-F238E27FC236}">
                <a16:creationId xmlns:a16="http://schemas.microsoft.com/office/drawing/2014/main" id="{A20F3ABC-0D9B-BAE2-5D0F-777A7E335A8F}"/>
              </a:ext>
            </a:extLst>
          </p:cNvPr>
          <p:cNvSpPr>
            <a:spLocks noGrp="1"/>
          </p:cNvSpPr>
          <p:nvPr>
            <p:ph type="sldNum" sz="quarter" idx="5"/>
          </p:nvPr>
        </p:nvSpPr>
        <p:spPr/>
        <p:txBody>
          <a:bodyPr/>
          <a:lstStyle/>
          <a:p>
            <a:fld id="{C25EF383-93A3-4415-96AC-9CB8B7D657A1}" type="slidenum">
              <a:rPr lang="en-GB" smtClean="0"/>
              <a:t>45</a:t>
            </a:fld>
            <a:endParaRPr lang="en-GB"/>
          </a:p>
        </p:txBody>
      </p:sp>
    </p:spTree>
    <p:extLst>
      <p:ext uri="{BB962C8B-B14F-4D97-AF65-F5344CB8AC3E}">
        <p14:creationId xmlns:p14="http://schemas.microsoft.com/office/powerpoint/2010/main" val="1022595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0049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8555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550"/>
            </a:lvl1pPr>
          </a:lstStyle>
          <a:p>
            <a:r>
              <a:rPr lang="en-GB"/>
              <a:t>Click to edit Master title style</a:t>
            </a:r>
            <a:endParaRPr lang="en-GB" dirty="0"/>
          </a:p>
        </p:txBody>
      </p:sp>
      <p:sp>
        <p:nvSpPr>
          <p:cNvPr id="3" name="Content Placeholder 2"/>
          <p:cNvSpPr>
            <a:spLocks noGrp="1"/>
          </p:cNvSpPr>
          <p:nvPr>
            <p:ph idx="1"/>
          </p:nvPr>
        </p:nvSpPr>
        <p:spPr/>
        <p:txBody>
          <a:bodyPr/>
          <a:lstStyle>
            <a:lvl1pPr>
              <a:buClr>
                <a:schemeClr val="accent4"/>
              </a:buClr>
              <a:defRPr/>
            </a:lvl1pPr>
            <a:lvl2pPr>
              <a:buClr>
                <a:schemeClr val="accent4"/>
              </a:buClr>
              <a:defRPr/>
            </a:lvl2pPr>
            <a:lvl3pPr>
              <a:buClr>
                <a:schemeClr val="accent4"/>
              </a:buClr>
              <a:defRPr>
                <a:solidFill>
                  <a:schemeClr val="accent3">
                    <a:lumMod val="75000"/>
                  </a:schemeClr>
                </a:solidFill>
              </a:defRPr>
            </a:lvl3pPr>
          </a:lstStyle>
          <a:p>
            <a:pPr lvl="0"/>
            <a:r>
              <a:rPr lang="en-GB" dirty="0"/>
              <a:t>Click to edit Master text styles</a:t>
            </a:r>
          </a:p>
          <a:p>
            <a:pPr lvl="1"/>
            <a:r>
              <a:rPr lang="en-GB" dirty="0"/>
              <a:t>Second level</a:t>
            </a:r>
          </a:p>
          <a:p>
            <a:pPr lvl="2"/>
            <a:r>
              <a:rPr lang="en-GB" dirty="0"/>
              <a:t>Third level</a:t>
            </a:r>
          </a:p>
        </p:txBody>
      </p:sp>
      <p:sp>
        <p:nvSpPr>
          <p:cNvPr id="4" name="Date Placeholder 3"/>
          <p:cNvSpPr>
            <a:spLocks noGrp="1"/>
          </p:cNvSpPr>
          <p:nvPr>
            <p:ph type="dt" sz="half" idx="10"/>
          </p:nvPr>
        </p:nvSpPr>
        <p:spPr/>
        <p:txBody>
          <a:bodyPr/>
          <a:lstStyle/>
          <a:p>
            <a:fld id="{46DB246B-C8AA-AE43-942F-96B1506A1296}" type="datetime1">
              <a:rPr lang="en-GB" smtClean="0"/>
              <a:t>07/06/2026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CD9598-3AC8-0F44-9366-CD3A2FEFAADC}" type="slidenum">
              <a:rPr lang="en-GB" smtClean="0"/>
              <a:t>‹#›</a:t>
            </a:fld>
            <a:endParaRPr lang="en-GB"/>
          </a:p>
        </p:txBody>
      </p:sp>
      <p:sp>
        <p:nvSpPr>
          <p:cNvPr id="7" name="Subtitle 2"/>
          <p:cNvSpPr>
            <a:spLocks noGrp="1"/>
          </p:cNvSpPr>
          <p:nvPr>
            <p:ph type="subTitle" idx="13"/>
          </p:nvPr>
        </p:nvSpPr>
        <p:spPr>
          <a:xfrm>
            <a:off x="73578" y="591176"/>
            <a:ext cx="11918724" cy="239142"/>
          </a:xfrm>
        </p:spPr>
        <p:txBody>
          <a:bodyPr>
            <a:normAutofit/>
          </a:bodyPr>
          <a:lstStyle>
            <a:lvl1pPr marL="0" indent="0" algn="l">
              <a:buNone/>
              <a:defRPr sz="1050">
                <a:solidFill>
                  <a:schemeClr val="accent4"/>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GB" dirty="0"/>
          </a:p>
        </p:txBody>
      </p:sp>
    </p:spTree>
    <p:extLst>
      <p:ext uri="{BB962C8B-B14F-4D97-AF65-F5344CB8AC3E}">
        <p14:creationId xmlns:p14="http://schemas.microsoft.com/office/powerpoint/2010/main" val="26358179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727200" y="168276"/>
            <a:ext cx="9144000" cy="44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990600"/>
            <a:ext cx="10972800" cy="5392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Box 23"/>
          <p:cNvSpPr txBox="1">
            <a:spLocks noChangeArrowheads="1"/>
          </p:cNvSpPr>
          <p:nvPr/>
        </p:nvSpPr>
        <p:spPr bwMode="auto">
          <a:xfrm>
            <a:off x="10883900" y="6138864"/>
            <a:ext cx="601133" cy="244475"/>
          </a:xfrm>
          <a:prstGeom prst="rect">
            <a:avLst/>
          </a:prstGeom>
          <a:noFill/>
          <a:ln w="9525">
            <a:noFill/>
            <a:miter lim="800000"/>
            <a:headEnd/>
            <a:tailEnd/>
          </a:ln>
          <a:effectLst/>
        </p:spPr>
        <p:txBody>
          <a:bodyPr>
            <a:spAutoFit/>
          </a:bodyPr>
          <a:lstStyle/>
          <a:p>
            <a:pPr algn="ctr" defTabSz="914400">
              <a:defRPr/>
            </a:pPr>
            <a:endParaRPr lang="en-US" sz="1000">
              <a:solidFill>
                <a:srgbClr val="000000"/>
              </a:solidFill>
              <a:latin typeface="+mn-lt"/>
              <a:ea typeface="ＭＳ Ｐゴシック" pitchFamily="-108" charset="-128"/>
              <a:cs typeface="ＭＳ Ｐゴシック" pitchFamily="-108" charset="-128"/>
            </a:endParaRPr>
          </a:p>
        </p:txBody>
      </p:sp>
      <p:sp>
        <p:nvSpPr>
          <p:cNvPr id="8" name="Line 28"/>
          <p:cNvSpPr>
            <a:spLocks noChangeShapeType="1"/>
          </p:cNvSpPr>
          <p:nvPr/>
        </p:nvSpPr>
        <p:spPr bwMode="auto">
          <a:xfrm>
            <a:off x="406401" y="715963"/>
            <a:ext cx="11298767" cy="0"/>
          </a:xfrm>
          <a:prstGeom prst="line">
            <a:avLst/>
          </a:prstGeom>
          <a:noFill/>
          <a:ln w="57150">
            <a:solidFill>
              <a:srgbClr val="0B4599"/>
            </a:solidFill>
            <a:round/>
            <a:headEnd/>
            <a:tailEnd/>
          </a:ln>
          <a:effectLst/>
        </p:spPr>
        <p:txBody>
          <a:bodyPr/>
          <a:lstStyle/>
          <a:p>
            <a:pPr algn="ctr" defTabSz="914400">
              <a:defRPr/>
            </a:pPr>
            <a:endParaRPr lang="en-US">
              <a:solidFill>
                <a:srgbClr val="000000"/>
              </a:solidFill>
              <a:latin typeface="+mn-lt"/>
              <a:ea typeface="ＭＳ Ｐゴシック" pitchFamily="-106" charset="-128"/>
              <a:cs typeface="ＭＳ Ｐゴシック" pitchFamily="-106" charset="-128"/>
            </a:endParaRPr>
          </a:p>
        </p:txBody>
      </p:sp>
      <p:sp>
        <p:nvSpPr>
          <p:cNvPr id="9" name="Rectangle 4"/>
          <p:cNvSpPr txBox="1">
            <a:spLocks noChangeArrowheads="1"/>
          </p:cNvSpPr>
          <p:nvPr/>
        </p:nvSpPr>
        <p:spPr>
          <a:xfrm>
            <a:off x="135467" y="6513514"/>
            <a:ext cx="2540000" cy="32226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sz="1200" baseline="0" dirty="0">
                <a:solidFill>
                  <a:schemeClr val="tx1">
                    <a:lumMod val="50000"/>
                    <a:lumOff val="50000"/>
                  </a:schemeClr>
                </a:solidFill>
                <a:latin typeface="+mn-lt"/>
                <a:ea typeface="+mn-ea"/>
                <a:cs typeface="+mn-cs"/>
              </a:rPr>
              <a:t>1 June 2026</a:t>
            </a:r>
            <a:endParaRPr lang="en-US" sz="1200" dirty="0">
              <a:solidFill>
                <a:schemeClr val="tx1">
                  <a:lumMod val="50000"/>
                  <a:lumOff val="50000"/>
                </a:schemeClr>
              </a:solidFill>
              <a:latin typeface="+mn-lt"/>
              <a:ea typeface="+mn-ea"/>
              <a:cs typeface="+mn-cs"/>
            </a:endParaRPr>
          </a:p>
        </p:txBody>
      </p:sp>
      <p:sp>
        <p:nvSpPr>
          <p:cNvPr id="10" name="Rectangle 5"/>
          <p:cNvSpPr txBox="1">
            <a:spLocks noChangeArrowheads="1"/>
          </p:cNvSpPr>
          <p:nvPr/>
        </p:nvSpPr>
        <p:spPr>
          <a:xfrm>
            <a:off x="5283200" y="6542088"/>
            <a:ext cx="3860800" cy="29051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sz="1200" dirty="0">
                <a:latin typeface="+mn-lt"/>
                <a:ea typeface="+mn-ea"/>
                <a:cs typeface="+mn-cs"/>
              </a:rPr>
              <a:t> </a:t>
            </a:r>
          </a:p>
        </p:txBody>
      </p:sp>
      <p:sp>
        <p:nvSpPr>
          <p:cNvPr id="11" name="Rectangle 6"/>
          <p:cNvSpPr txBox="1">
            <a:spLocks noChangeArrowheads="1"/>
          </p:cNvSpPr>
          <p:nvPr/>
        </p:nvSpPr>
        <p:spPr>
          <a:xfrm>
            <a:off x="9364133" y="6535738"/>
            <a:ext cx="2540000" cy="322262"/>
          </a:xfrm>
          <a:prstGeom prst="rect">
            <a:avLst/>
          </a:prstGeom>
          <a:ln/>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r"/>
            <a:r>
              <a:rPr lang="en-US" sz="1200" dirty="0">
                <a:solidFill>
                  <a:schemeClr val="tx1">
                    <a:lumMod val="50000"/>
                    <a:lumOff val="50000"/>
                  </a:schemeClr>
                </a:solidFill>
              </a:rPr>
              <a:t>Feng </a:t>
            </a:r>
            <a:fld id="{F817A6DC-7C87-374F-AFE6-43B3D5E1F40F}" type="slidenum">
              <a:rPr lang="en-US" sz="1200" smtClean="0">
                <a:solidFill>
                  <a:schemeClr val="tx1">
                    <a:lumMod val="50000"/>
                    <a:lumOff val="50000"/>
                  </a:schemeClr>
                </a:solidFill>
              </a:rPr>
              <a:pPr algn="r"/>
              <a:t>‹#›</a:t>
            </a:fld>
            <a:endParaRPr lang="en-US" sz="1200" dirty="0">
              <a:solidFill>
                <a:schemeClr val="tx1">
                  <a:lumMod val="50000"/>
                  <a:lumOff val="50000"/>
                </a:schemeClr>
              </a:solidFill>
            </a:endParaRPr>
          </a:p>
        </p:txBody>
      </p:sp>
    </p:spTree>
  </p:cSld>
  <p:clrMap bg1="lt1" tx1="dk1" bg2="lt2" tx2="dk2" accent1="accent1" accent2="accent2" accent3="accent3" accent4="accent4" accent5="accent5" accent6="accent6" hlink="hlink" folHlink="folHlink"/>
  <p:sldLayoutIdLst>
    <p:sldLayoutId id="2147483714" r:id="rId1"/>
    <p:sldLayoutId id="2147483724" r:id="rId2"/>
    <p:sldLayoutId id="2147483725" r:id="rId3"/>
  </p:sldLayoutIdLst>
  <p:hf sldNum="0" hdr="0" ftr="0"/>
  <p:txStyles>
    <p:title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1.xml"/><Relationship Id="rId4" Type="http://schemas.openxmlformats.org/officeDocument/2006/relationships/image" Target="../media/image37.jpg"/></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26" Type="http://schemas.openxmlformats.org/officeDocument/2006/relationships/image" Target="../media/image64.png"/><Relationship Id="rId3" Type="http://schemas.openxmlformats.org/officeDocument/2006/relationships/image" Target="../media/image41.png"/><Relationship Id="rId21" Type="http://schemas.openxmlformats.org/officeDocument/2006/relationships/image" Target="../media/image59.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5" Type="http://schemas.openxmlformats.org/officeDocument/2006/relationships/image" Target="../media/image63.png"/><Relationship Id="rId2" Type="http://schemas.openxmlformats.org/officeDocument/2006/relationships/notesSlide" Target="../notesSlides/notesSlide5.xml"/><Relationship Id="rId16" Type="http://schemas.openxmlformats.org/officeDocument/2006/relationships/image" Target="../media/image54.png"/><Relationship Id="rId20" Type="http://schemas.openxmlformats.org/officeDocument/2006/relationships/image" Target="../media/image58.png"/><Relationship Id="rId29" Type="http://schemas.openxmlformats.org/officeDocument/2006/relationships/image" Target="../media/image67.png"/><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62.pn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28" Type="http://schemas.openxmlformats.org/officeDocument/2006/relationships/image" Target="../media/image66.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 Id="rId27" Type="http://schemas.openxmlformats.org/officeDocument/2006/relationships/image" Target="../media/image65.png"/></Relationships>
</file>

<file path=ppt/slides/_rels/slide19.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arxiv.org/abs/2207.11427" TargetMode="External"/><Relationship Id="rId2" Type="http://schemas.openxmlformats.org/officeDocument/2006/relationships/image" Target="../media/image70.png"/><Relationship Id="rId1" Type="http://schemas.openxmlformats.org/officeDocument/2006/relationships/slideLayout" Target="../slideLayouts/slideLayout2.xml"/><Relationship Id="rId5" Type="http://schemas.openxmlformats.org/officeDocument/2006/relationships/image" Target="../media/image690.png"/><Relationship Id="rId4" Type="http://schemas.openxmlformats.org/officeDocument/2006/relationships/image" Target="../media/image68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arxiv.org/abs/2303.14185" TargetMode="External"/><Relationship Id="rId4"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10.png"/><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hyperlink" Target="https://arxiv.org/abs/2303.14185"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video" Target="https://www.youtube.com/embed/fLlExLANhhM?feature=oembed" TargetMode="External"/><Relationship Id="rId4" Type="http://schemas.openxmlformats.org/officeDocument/2006/relationships/image" Target="../media/image76.jpe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50.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800.png"/><Relationship Id="rId2" Type="http://schemas.openxmlformats.org/officeDocument/2006/relationships/image" Target="../media/image80.png"/><Relationship Id="rId1" Type="http://schemas.openxmlformats.org/officeDocument/2006/relationships/slideLayout" Target="../slideLayouts/slideLayout3.xml"/><Relationship Id="rId5" Type="http://schemas.openxmlformats.org/officeDocument/2006/relationships/hyperlink" Target="https://arxiv.org/abs/2403.12520" TargetMode="External"/><Relationship Id="rId4" Type="http://schemas.openxmlformats.org/officeDocument/2006/relationships/image" Target="../media/image81.gif"/></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xml"/><Relationship Id="rId6" Type="http://schemas.openxmlformats.org/officeDocument/2006/relationships/image" Target="../media/image84.png"/><Relationship Id="rId5" Type="http://schemas.openxmlformats.org/officeDocument/2006/relationships/hyperlink" Target="https://cds.cern.ch/record/2956617" TargetMode="External"/><Relationship Id="rId4" Type="http://schemas.openxmlformats.org/officeDocument/2006/relationships/hyperlink" Target="https://arxiv.org/abs/2403.12520"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xml"/><Relationship Id="rId4" Type="http://schemas.openxmlformats.org/officeDocument/2006/relationships/image" Target="../media/image850.png"/></Relationships>
</file>

<file path=ppt/slides/_rels/slide34.xml.rels><?xml version="1.0" encoding="UTF-8" standalone="yes"?>
<Relationships xmlns="http://schemas.openxmlformats.org/package/2006/relationships"><Relationship Id="rId3" Type="http://schemas.openxmlformats.org/officeDocument/2006/relationships/hyperlink" Target="https://arxiv.org/abs/2308.05587" TargetMode="External"/><Relationship Id="rId2" Type="http://schemas.openxmlformats.org/officeDocument/2006/relationships/image" Target="../media/image87.png"/><Relationship Id="rId1" Type="http://schemas.openxmlformats.org/officeDocument/2006/relationships/slideLayout" Target="../slideLayouts/slideLayout3.xml"/><Relationship Id="rId5" Type="http://schemas.openxmlformats.org/officeDocument/2006/relationships/hyperlink" Target="https://cds.cern.ch/record/2955719" TargetMode="External"/><Relationship Id="rId4" Type="http://schemas.openxmlformats.org/officeDocument/2006/relationships/image" Target="../media/image88.png"/></Relationships>
</file>

<file path=ppt/slides/_rels/slide3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emf"/><Relationship Id="rId1" Type="http://schemas.openxmlformats.org/officeDocument/2006/relationships/slideLayout" Target="../slideLayouts/slideLayout1.xml"/><Relationship Id="rId4" Type="http://schemas.openxmlformats.org/officeDocument/2006/relationships/image" Target="../media/image890.png"/></Relationships>
</file>

<file path=ppt/slides/_rels/slide36.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hyperlink" Target="https://arxiv.org/abs/2308.05587" TargetMode="External"/><Relationship Id="rId7" Type="http://schemas.openxmlformats.org/officeDocument/2006/relationships/image" Target="../media/image94.png"/><Relationship Id="rId2" Type="http://schemas.openxmlformats.org/officeDocument/2006/relationships/image" Target="../media/image91.png"/><Relationship Id="rId1" Type="http://schemas.openxmlformats.org/officeDocument/2006/relationships/slideLayout" Target="../slideLayouts/slideLayout3.xml"/><Relationship Id="rId6" Type="http://schemas.openxmlformats.org/officeDocument/2006/relationships/image" Target="../media/image93.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hyperlink" Target="https://arxiv.org/abs/2410.10363" TargetMode="External"/><Relationship Id="rId9" Type="http://schemas.openxmlformats.org/officeDocument/2006/relationships/image" Target="../media/image9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xml"/><Relationship Id="rId4" Type="http://schemas.openxmlformats.org/officeDocument/2006/relationships/image" Target="../media/image100.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image" Target="../media/image101.png"/><Relationship Id="rId1" Type="http://schemas.openxmlformats.org/officeDocument/2006/relationships/slideLayout" Target="../slideLayouts/slideLayout1.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41.xml.rels><?xml version="1.0" encoding="UTF-8" standalone="yes"?>
<Relationships xmlns="http://schemas.openxmlformats.org/package/2006/relationships"><Relationship Id="rId3" Type="http://schemas.openxmlformats.org/officeDocument/2006/relationships/image" Target="../media/image110.jpg"/><Relationship Id="rId7" Type="http://schemas.openxmlformats.org/officeDocument/2006/relationships/hyperlink" Target="https://arxiv.org/abs/2501.06142" TargetMode="External"/><Relationship Id="rId2" Type="http://schemas.openxmlformats.org/officeDocument/2006/relationships/image" Target="../media/image109.jpeg"/><Relationship Id="rId1" Type="http://schemas.openxmlformats.org/officeDocument/2006/relationships/slideLayout" Target="../slideLayouts/slideLayout1.xml"/><Relationship Id="rId6" Type="http://schemas.openxmlformats.org/officeDocument/2006/relationships/image" Target="../media/image113.jpg"/><Relationship Id="rId5" Type="http://schemas.openxmlformats.org/officeDocument/2006/relationships/image" Target="../media/image112.png"/><Relationship Id="rId4" Type="http://schemas.openxmlformats.org/officeDocument/2006/relationships/image" Target="../media/image111.png"/></Relationships>
</file>

<file path=ppt/slides/_rels/slide42.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119.emf"/><Relationship Id="rId3" Type="http://schemas.openxmlformats.org/officeDocument/2006/relationships/image" Target="../media/image116.png"/><Relationship Id="rId7" Type="http://schemas.openxmlformats.org/officeDocument/2006/relationships/image" Target="../media/image118.png"/><Relationship Id="rId2" Type="http://schemas.openxmlformats.org/officeDocument/2006/relationships/image" Target="../media/image115.png"/><Relationship Id="rId1" Type="http://schemas.openxmlformats.org/officeDocument/2006/relationships/slideLayout" Target="../slideLayouts/slideLayout1.xml"/><Relationship Id="rId6" Type="http://schemas.openxmlformats.org/officeDocument/2006/relationships/image" Target="../media/image114.png"/><Relationship Id="rId5" Type="http://schemas.openxmlformats.org/officeDocument/2006/relationships/hyperlink" Target="https://cds.cern.ch/record/2851822" TargetMode="External"/><Relationship Id="rId4" Type="http://schemas.openxmlformats.org/officeDocument/2006/relationships/image" Target="../media/image117.jp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notesSlide" Target="../notesSlides/notesSlide8.xml"/></Relationships>
</file>

<file path=ppt/slides/_rels/slide45.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2.png"/><Relationship Id="rId3" Type="http://schemas.openxmlformats.org/officeDocument/2006/relationships/slideLayout" Target="../slideLayouts/slideLayout1.xml"/><Relationship Id="rId7" Type="http://schemas.openxmlformats.org/officeDocument/2006/relationships/image" Target="../media/image125.png"/><Relationship Id="rId12" Type="http://schemas.openxmlformats.org/officeDocument/2006/relationships/image" Target="../media/image13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122.png"/><Relationship Id="rId10" Type="http://schemas.openxmlformats.org/officeDocument/2006/relationships/image" Target="../media/image128.png"/><Relationship Id="rId4" Type="http://schemas.openxmlformats.org/officeDocument/2006/relationships/notesSlide" Target="../notesSlides/notesSlide9.xml"/><Relationship Id="rId9" Type="http://schemas.openxmlformats.org/officeDocument/2006/relationships/image" Target="../media/image127.png"/><Relationship Id="rId14" Type="http://schemas.openxmlformats.org/officeDocument/2006/relationships/image" Target="../media/image123.png"/></Relationships>
</file>

<file path=ppt/slides/_rels/slide46.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290.png"/><Relationship Id="rId5" Type="http://schemas.openxmlformats.org/officeDocument/2006/relationships/image" Target="../media/image123.png"/><Relationship Id="rId4" Type="http://schemas.openxmlformats.org/officeDocument/2006/relationships/image" Target="../media/image12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image" Target="../media/image135.png"/><Relationship Id="rId7" Type="http://schemas.openxmlformats.org/officeDocument/2006/relationships/image" Target="../media/image2.jpeg"/><Relationship Id="rId2" Type="http://schemas.openxmlformats.org/officeDocument/2006/relationships/image" Target="../media/image134.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37.jpg"/><Relationship Id="rId10" Type="http://schemas.openxmlformats.org/officeDocument/2006/relationships/image" Target="../media/image5.png"/><Relationship Id="rId4" Type="http://schemas.openxmlformats.org/officeDocument/2006/relationships/image" Target="../media/image136.jpeg"/><Relationship Id="rId9" Type="http://schemas.openxmlformats.org/officeDocument/2006/relationships/image" Target="../media/image4.tiff"/></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201.png"/><Relationship Id="rId18" Type="http://schemas.openxmlformats.org/officeDocument/2006/relationships/image" Target="../media/image25.png"/><Relationship Id="rId26" Type="http://schemas.openxmlformats.org/officeDocument/2006/relationships/image" Target="../media/image13.jpg"/><Relationship Id="rId3" Type="http://schemas.openxmlformats.org/officeDocument/2006/relationships/image" Target="../media/image11.jpg"/><Relationship Id="rId21" Type="http://schemas.openxmlformats.org/officeDocument/2006/relationships/image" Target="../media/image280.png"/><Relationship Id="rId7" Type="http://schemas.openxmlformats.org/officeDocument/2006/relationships/image" Target="../media/image14.png"/><Relationship Id="rId12" Type="http://schemas.openxmlformats.org/officeDocument/2006/relationships/image" Target="../media/image190.png"/><Relationship Id="rId17" Type="http://schemas.openxmlformats.org/officeDocument/2006/relationships/image" Target="../media/image24.png"/><Relationship Id="rId25" Type="http://schemas.openxmlformats.org/officeDocument/2006/relationships/image" Target="../media/image320.png"/><Relationship Id="rId2" Type="http://schemas.openxmlformats.org/officeDocument/2006/relationships/image" Target="../media/image10.png"/><Relationship Id="rId16" Type="http://schemas.openxmlformats.org/officeDocument/2006/relationships/image" Target="../media/image23.png"/><Relationship Id="rId20" Type="http://schemas.openxmlformats.org/officeDocument/2006/relationships/image" Target="../media/image270.png"/><Relationship Id="rId1" Type="http://schemas.openxmlformats.org/officeDocument/2006/relationships/slideLayout" Target="../slideLayouts/slideLayout1.xml"/><Relationship Id="rId6" Type="http://schemas.openxmlformats.org/officeDocument/2006/relationships/image" Target="../media/image130.png"/><Relationship Id="rId11" Type="http://schemas.openxmlformats.org/officeDocument/2006/relationships/image" Target="../media/image18.png"/><Relationship Id="rId24" Type="http://schemas.openxmlformats.org/officeDocument/2006/relationships/image" Target="../media/image311.png"/><Relationship Id="rId5" Type="http://schemas.openxmlformats.org/officeDocument/2006/relationships/image" Target="../media/image120.png"/><Relationship Id="rId15" Type="http://schemas.openxmlformats.org/officeDocument/2006/relationships/image" Target="../media/image22.png"/><Relationship Id="rId23" Type="http://schemas.openxmlformats.org/officeDocument/2006/relationships/image" Target="../media/image300.png"/><Relationship Id="rId10" Type="http://schemas.openxmlformats.org/officeDocument/2006/relationships/image" Target="../media/image170.png"/><Relationship Id="rId19" Type="http://schemas.openxmlformats.org/officeDocument/2006/relationships/image" Target="../media/image260.png"/><Relationship Id="rId4" Type="http://schemas.openxmlformats.org/officeDocument/2006/relationships/image" Target="../media/image12.jpeg"/><Relationship Id="rId9" Type="http://schemas.openxmlformats.org/officeDocument/2006/relationships/image" Target="../media/image16.png"/><Relationship Id="rId14" Type="http://schemas.openxmlformats.org/officeDocument/2006/relationships/image" Target="../media/image102.png"/><Relationship Id="rId22" Type="http://schemas.openxmlformats.org/officeDocument/2006/relationships/image" Target="../media/image290.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7.png"/><Relationship Id="rId10" Type="http://schemas.openxmlformats.org/officeDocument/2006/relationships/image" Target="../media/image27.png"/><Relationship Id="rId4" Type="http://schemas.openxmlformats.org/officeDocument/2006/relationships/image" Target="../media/image15.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524000" y="762000"/>
            <a:ext cx="91440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endParaRPr lang="en-US" sz="4000" b="1" dirty="0"/>
          </a:p>
        </p:txBody>
      </p:sp>
      <p:sp>
        <p:nvSpPr>
          <p:cNvPr id="7" name="Rectangle 6"/>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8" name="Rectangle 7"/>
          <p:cNvSpPr>
            <a:spLocks noChangeArrowheads="1"/>
          </p:cNvSpPr>
          <p:nvPr/>
        </p:nvSpPr>
        <p:spPr bwMode="auto">
          <a:xfrm>
            <a:off x="228600" y="6400800"/>
            <a:ext cx="11582400" cy="381000"/>
          </a:xfrm>
          <a:prstGeom prst="rect">
            <a:avLst/>
          </a:prstGeom>
          <a:solidFill>
            <a:schemeClr val="bg1"/>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5123" name="Rectangle 3"/>
          <p:cNvSpPr>
            <a:spLocks noChangeArrowheads="1"/>
          </p:cNvSpPr>
          <p:nvPr/>
        </p:nvSpPr>
        <p:spPr bwMode="auto">
          <a:xfrm>
            <a:off x="1524000" y="3810000"/>
            <a:ext cx="9144000" cy="10428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sz="2000" dirty="0"/>
              <a:t>SLAC Colloquium</a:t>
            </a:r>
          </a:p>
          <a:p>
            <a:pPr algn="ctr"/>
            <a:endParaRPr lang="en-US" sz="2000" dirty="0"/>
          </a:p>
          <a:p>
            <a:pPr algn="ctr"/>
            <a:r>
              <a:rPr lang="en-US" sz="2000" dirty="0"/>
              <a:t>Jonathan Feng, UC Irvine, 1 June 2026</a:t>
            </a:r>
          </a:p>
        </p:txBody>
      </p:sp>
      <p:sp>
        <p:nvSpPr>
          <p:cNvPr id="3" name="Rectangle 3">
            <a:extLst>
              <a:ext uri="{FF2B5EF4-FFF2-40B4-BE49-F238E27FC236}">
                <a16:creationId xmlns:a16="http://schemas.microsoft.com/office/drawing/2014/main" id="{6DD03BBC-D6F4-C99B-568F-8A7F8CCF6C2B}"/>
              </a:ext>
            </a:extLst>
          </p:cNvPr>
          <p:cNvSpPr>
            <a:spLocks noChangeArrowheads="1"/>
          </p:cNvSpPr>
          <p:nvPr/>
        </p:nvSpPr>
        <p:spPr bwMode="auto">
          <a:xfrm>
            <a:off x="381000" y="1371600"/>
            <a:ext cx="11313414"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endParaRPr lang="en-US" sz="1200" b="1" dirty="0"/>
          </a:p>
          <a:p>
            <a:pPr algn="ctr"/>
            <a:r>
              <a:rPr lang="en-US" sz="4800" b="1" dirty="0"/>
              <a:t>THE FALL AND RISE OF</a:t>
            </a:r>
          </a:p>
          <a:p>
            <a:pPr algn="ctr"/>
            <a:r>
              <a:rPr lang="en-US" sz="4800" b="1" dirty="0"/>
              <a:t>FORWARD PHYSICS</a:t>
            </a:r>
          </a:p>
        </p:txBody>
      </p:sp>
      <p:pic>
        <p:nvPicPr>
          <p:cNvPr id="2" name="Picture 1">
            <a:extLst>
              <a:ext uri="{FF2B5EF4-FFF2-40B4-BE49-F238E27FC236}">
                <a16:creationId xmlns:a16="http://schemas.microsoft.com/office/drawing/2014/main" id="{D0F158DD-1035-E01E-A2E5-0EAAD35E3AE7}"/>
              </a:ext>
            </a:extLst>
          </p:cNvPr>
          <p:cNvPicPr>
            <a:picLocks noChangeAspect="1"/>
          </p:cNvPicPr>
          <p:nvPr/>
        </p:nvPicPr>
        <p:blipFill>
          <a:blip r:embed="rId3"/>
          <a:stretch>
            <a:fillRect/>
          </a:stretch>
        </p:blipFill>
        <p:spPr>
          <a:xfrm>
            <a:off x="4752517" y="5460049"/>
            <a:ext cx="3299657" cy="626679"/>
          </a:xfrm>
          <a:prstGeom prst="rect">
            <a:avLst/>
          </a:prstGeom>
        </p:spPr>
      </p:pic>
      <p:pic>
        <p:nvPicPr>
          <p:cNvPr id="4" name="Picture 3">
            <a:extLst>
              <a:ext uri="{FF2B5EF4-FFF2-40B4-BE49-F238E27FC236}">
                <a16:creationId xmlns:a16="http://schemas.microsoft.com/office/drawing/2014/main" id="{CEAF3CCE-89D5-0365-9765-B1F5E3FAF80E}"/>
              </a:ext>
            </a:extLst>
          </p:cNvPr>
          <p:cNvPicPr>
            <a:picLocks noChangeAspect="1"/>
          </p:cNvPicPr>
          <p:nvPr/>
        </p:nvPicPr>
        <p:blipFill>
          <a:blip r:embed="rId4"/>
          <a:stretch>
            <a:fillRect/>
          </a:stretch>
        </p:blipFill>
        <p:spPr>
          <a:xfrm>
            <a:off x="685801" y="5373483"/>
            <a:ext cx="782418" cy="782418"/>
          </a:xfrm>
          <a:prstGeom prst="rect">
            <a:avLst/>
          </a:prstGeom>
        </p:spPr>
      </p:pic>
      <p:pic>
        <p:nvPicPr>
          <p:cNvPr id="5" name="Picture 4">
            <a:extLst>
              <a:ext uri="{FF2B5EF4-FFF2-40B4-BE49-F238E27FC236}">
                <a16:creationId xmlns:a16="http://schemas.microsoft.com/office/drawing/2014/main" id="{E6354D07-20AA-452E-B5B8-CA2AC0415AA8}"/>
              </a:ext>
            </a:extLst>
          </p:cNvPr>
          <p:cNvPicPr>
            <a:picLocks noChangeAspect="1"/>
          </p:cNvPicPr>
          <p:nvPr/>
        </p:nvPicPr>
        <p:blipFill>
          <a:blip r:embed="rId5"/>
          <a:stretch>
            <a:fillRect/>
          </a:stretch>
        </p:blipFill>
        <p:spPr>
          <a:xfrm>
            <a:off x="10744202" y="5467348"/>
            <a:ext cx="613549" cy="613549"/>
          </a:xfrm>
          <a:prstGeom prst="rect">
            <a:avLst/>
          </a:prstGeom>
        </p:spPr>
      </p:pic>
      <p:pic>
        <p:nvPicPr>
          <p:cNvPr id="6" name="Picture 5">
            <a:extLst>
              <a:ext uri="{FF2B5EF4-FFF2-40B4-BE49-F238E27FC236}">
                <a16:creationId xmlns:a16="http://schemas.microsoft.com/office/drawing/2014/main" id="{E0B7D822-12B9-C0CC-E8EA-75D4BBB6782B}"/>
              </a:ext>
            </a:extLst>
          </p:cNvPr>
          <p:cNvPicPr>
            <a:picLocks noChangeAspect="1"/>
          </p:cNvPicPr>
          <p:nvPr/>
        </p:nvPicPr>
        <p:blipFill rotWithShape="1">
          <a:blip r:embed="rId6"/>
          <a:srcRect r="7550"/>
          <a:stretch/>
        </p:blipFill>
        <p:spPr>
          <a:xfrm>
            <a:off x="8613475" y="5366703"/>
            <a:ext cx="1569426" cy="794617"/>
          </a:xfrm>
          <a:prstGeom prst="rect">
            <a:avLst/>
          </a:prstGeom>
        </p:spPr>
      </p:pic>
      <p:pic>
        <p:nvPicPr>
          <p:cNvPr id="9" name="Picture 8" descr="A blue and black logo&#10;&#10;AI-generated content may be incorrect.">
            <a:extLst>
              <a:ext uri="{FF2B5EF4-FFF2-40B4-BE49-F238E27FC236}">
                <a16:creationId xmlns:a16="http://schemas.microsoft.com/office/drawing/2014/main" id="{4EE04086-228D-6DF2-02DC-DF74024E2D6F}"/>
              </a:ext>
            </a:extLst>
          </p:cNvPr>
          <p:cNvPicPr>
            <a:picLocks noChangeAspect="1"/>
          </p:cNvPicPr>
          <p:nvPr/>
        </p:nvPicPr>
        <p:blipFill>
          <a:blip r:embed="rId7"/>
          <a:stretch>
            <a:fillRect/>
          </a:stretch>
        </p:blipFill>
        <p:spPr>
          <a:xfrm>
            <a:off x="2029520" y="5405088"/>
            <a:ext cx="2161696" cy="725557"/>
          </a:xfrm>
          <a:prstGeom prst="rect">
            <a:avLst/>
          </a:prstGeom>
        </p:spPr>
      </p:pic>
    </p:spTree>
    <p:extLst>
      <p:ext uri="{BB962C8B-B14F-4D97-AF65-F5344CB8AC3E}">
        <p14:creationId xmlns:p14="http://schemas.microsoft.com/office/powerpoint/2010/main" val="748183728"/>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855DB-C73B-4CFF-93B6-E7089711C6A5}"/>
            </a:ext>
          </a:extLst>
        </p:cNvPr>
        <p:cNvGrpSpPr/>
        <p:nvPr/>
      </p:nvGrpSpPr>
      <p:grpSpPr>
        <a:xfrm>
          <a:off x="0" y="0"/>
          <a:ext cx="0" cy="0"/>
          <a:chOff x="0" y="0"/>
          <a:chExt cx="0" cy="0"/>
        </a:xfrm>
      </p:grpSpPr>
      <p:sp>
        <p:nvSpPr>
          <p:cNvPr id="5122" name="Title 1">
            <a:extLst>
              <a:ext uri="{FF2B5EF4-FFF2-40B4-BE49-F238E27FC236}">
                <a16:creationId xmlns:a16="http://schemas.microsoft.com/office/drawing/2014/main" id="{BECDA32B-B193-02BF-5946-88AADE2728DD}"/>
              </a:ext>
            </a:extLst>
          </p:cNvPr>
          <p:cNvSpPr>
            <a:spLocks noGrp="1"/>
          </p:cNvSpPr>
          <p:nvPr>
            <p:ph type="title"/>
          </p:nvPr>
        </p:nvSpPr>
        <p:spPr>
          <a:xfrm>
            <a:off x="2209800" y="104776"/>
            <a:ext cx="7772400" cy="733425"/>
          </a:xfrm>
        </p:spPr>
        <p:txBody>
          <a:bodyPr/>
          <a:lstStyle/>
          <a:p>
            <a:pPr eaLnBrk="1" hangingPunct="1"/>
            <a:r>
              <a:rPr lang="en-US" dirty="0">
                <a:latin typeface="Arial" charset="0"/>
              </a:rPr>
              <a:t>MAP OF LHC</a:t>
            </a:r>
          </a:p>
        </p:txBody>
      </p:sp>
      <p:pic>
        <p:nvPicPr>
          <p:cNvPr id="2" name="Picture 1">
            <a:extLst>
              <a:ext uri="{FF2B5EF4-FFF2-40B4-BE49-F238E27FC236}">
                <a16:creationId xmlns:a16="http://schemas.microsoft.com/office/drawing/2014/main" id="{AA84AFFC-2818-C238-5529-81E984BCE89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219200"/>
            <a:ext cx="7315200" cy="5197906"/>
          </a:xfrm>
          <a:prstGeom prst="rect">
            <a:avLst/>
          </a:prstGeom>
        </p:spPr>
      </p:pic>
      <p:grpSp>
        <p:nvGrpSpPr>
          <p:cNvPr id="22" name="Group 21">
            <a:extLst>
              <a:ext uri="{FF2B5EF4-FFF2-40B4-BE49-F238E27FC236}">
                <a16:creationId xmlns:a16="http://schemas.microsoft.com/office/drawing/2014/main" id="{570625AB-EC58-462E-AC11-1871798B9DD8}"/>
              </a:ext>
            </a:extLst>
          </p:cNvPr>
          <p:cNvGrpSpPr/>
          <p:nvPr/>
        </p:nvGrpSpPr>
        <p:grpSpPr>
          <a:xfrm>
            <a:off x="2590800" y="1636644"/>
            <a:ext cx="6493566" cy="4422912"/>
            <a:chOff x="1066800" y="1636644"/>
            <a:chExt cx="6493566" cy="4422912"/>
          </a:xfrm>
        </p:grpSpPr>
        <p:cxnSp>
          <p:nvCxnSpPr>
            <p:cNvPr id="4" name="Straight Arrow Connector 3">
              <a:extLst>
                <a:ext uri="{FF2B5EF4-FFF2-40B4-BE49-F238E27FC236}">
                  <a16:creationId xmlns:a16="http://schemas.microsoft.com/office/drawing/2014/main" id="{91F4706F-435E-892B-F384-B44ABEA6F095}"/>
                </a:ext>
              </a:extLst>
            </p:cNvPr>
            <p:cNvCxnSpPr>
              <a:cxnSpLocks/>
            </p:cNvCxnSpPr>
            <p:nvPr/>
          </p:nvCxnSpPr>
          <p:spPr>
            <a:xfrm>
              <a:off x="4403034" y="1636644"/>
              <a:ext cx="2590800" cy="705678"/>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E423B9A6-A8EE-D3C0-7EEF-D02E6371C5F7}"/>
                </a:ext>
              </a:extLst>
            </p:cNvPr>
            <p:cNvCxnSpPr>
              <a:cxnSpLocks/>
            </p:cNvCxnSpPr>
            <p:nvPr/>
          </p:nvCxnSpPr>
          <p:spPr>
            <a:xfrm>
              <a:off x="1066800" y="4419600"/>
              <a:ext cx="1401417" cy="1295400"/>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B24C35D0-3344-BC46-7755-2E11DB915D1E}"/>
                </a:ext>
              </a:extLst>
            </p:cNvPr>
            <p:cNvCxnSpPr>
              <a:cxnSpLocks/>
            </p:cNvCxnSpPr>
            <p:nvPr/>
          </p:nvCxnSpPr>
          <p:spPr>
            <a:xfrm>
              <a:off x="2733261" y="5744817"/>
              <a:ext cx="2209800" cy="314739"/>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6808846C-AD74-E31A-BFFB-41295E83CD18}"/>
                </a:ext>
              </a:extLst>
            </p:cNvPr>
            <p:cNvCxnSpPr>
              <a:cxnSpLocks/>
            </p:cNvCxnSpPr>
            <p:nvPr/>
          </p:nvCxnSpPr>
          <p:spPr>
            <a:xfrm flipV="1">
              <a:off x="5426766" y="5145156"/>
              <a:ext cx="2133600" cy="884583"/>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2848913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ECC68-10CF-6661-8D46-21532C0A2735}"/>
            </a:ext>
          </a:extLst>
        </p:cNvPr>
        <p:cNvGrpSpPr/>
        <p:nvPr/>
      </p:nvGrpSpPr>
      <p:grpSpPr>
        <a:xfrm>
          <a:off x="0" y="0"/>
          <a:ext cx="0" cy="0"/>
          <a:chOff x="0" y="0"/>
          <a:chExt cx="0" cy="0"/>
        </a:xfrm>
      </p:grpSpPr>
      <p:sp>
        <p:nvSpPr>
          <p:cNvPr id="5122" name="Title 1">
            <a:extLst>
              <a:ext uri="{FF2B5EF4-FFF2-40B4-BE49-F238E27FC236}">
                <a16:creationId xmlns:a16="http://schemas.microsoft.com/office/drawing/2014/main" id="{80528A72-8E9F-E5DB-DFE5-868CC08333D9}"/>
              </a:ext>
            </a:extLst>
          </p:cNvPr>
          <p:cNvSpPr>
            <a:spLocks noGrp="1"/>
          </p:cNvSpPr>
          <p:nvPr>
            <p:ph type="title"/>
          </p:nvPr>
        </p:nvSpPr>
        <p:spPr>
          <a:xfrm>
            <a:off x="2209800" y="104776"/>
            <a:ext cx="7772400" cy="733425"/>
          </a:xfrm>
        </p:spPr>
        <p:txBody>
          <a:bodyPr/>
          <a:lstStyle/>
          <a:p>
            <a:pPr eaLnBrk="1" hangingPunct="1"/>
            <a:r>
              <a:rPr lang="en-US" dirty="0">
                <a:latin typeface="Arial" charset="0"/>
              </a:rPr>
              <a:t>MAP OF LHC</a:t>
            </a:r>
          </a:p>
        </p:txBody>
      </p:sp>
      <p:pic>
        <p:nvPicPr>
          <p:cNvPr id="9" name="Picture 8" descr="LHCLayout.png">
            <a:extLst>
              <a:ext uri="{FF2B5EF4-FFF2-40B4-BE49-F238E27FC236}">
                <a16:creationId xmlns:a16="http://schemas.microsoft.com/office/drawing/2014/main" id="{7B9EA62A-1A2A-C75A-BDBA-BB6EABB64B3E}"/>
              </a:ext>
            </a:extLst>
          </p:cNvPr>
          <p:cNvPicPr>
            <a:picLocks noChangeAspect="1"/>
          </p:cNvPicPr>
          <p:nvPr/>
        </p:nvPicPr>
        <p:blipFill rotWithShape="1">
          <a:blip r:embed="rId2">
            <a:extLst>
              <a:ext uri="{28A0092B-C50C-407E-A947-70E740481C1C}">
                <a14:useLocalDpi xmlns:a14="http://schemas.microsoft.com/office/drawing/2010/main" val="0"/>
              </a:ext>
            </a:extLst>
          </a:blip>
          <a:srcRect l="18002" t="67833" r="41997" b="736"/>
          <a:stretch/>
        </p:blipFill>
        <p:spPr>
          <a:xfrm>
            <a:off x="1714500" y="1540555"/>
            <a:ext cx="8763000" cy="4953000"/>
          </a:xfrm>
          <a:prstGeom prst="rect">
            <a:avLst/>
          </a:prstGeom>
        </p:spPr>
      </p:pic>
      <p:grpSp>
        <p:nvGrpSpPr>
          <p:cNvPr id="15" name="Group 14">
            <a:extLst>
              <a:ext uri="{FF2B5EF4-FFF2-40B4-BE49-F238E27FC236}">
                <a16:creationId xmlns:a16="http://schemas.microsoft.com/office/drawing/2014/main" id="{789F4B21-4E42-C905-808D-B1BDEE7815AD}"/>
              </a:ext>
            </a:extLst>
          </p:cNvPr>
          <p:cNvGrpSpPr/>
          <p:nvPr/>
        </p:nvGrpSpPr>
        <p:grpSpPr>
          <a:xfrm>
            <a:off x="4555885" y="1250090"/>
            <a:ext cx="4005021" cy="3948077"/>
            <a:chOff x="3128477" y="1309723"/>
            <a:chExt cx="4005021" cy="3948077"/>
          </a:xfrm>
        </p:grpSpPr>
        <p:cxnSp>
          <p:nvCxnSpPr>
            <p:cNvPr id="7" name="Straight Arrow Connector 6">
              <a:extLst>
                <a:ext uri="{FF2B5EF4-FFF2-40B4-BE49-F238E27FC236}">
                  <a16:creationId xmlns:a16="http://schemas.microsoft.com/office/drawing/2014/main" id="{4D211895-394D-0EFB-BB39-5C3A17A34157}"/>
                </a:ext>
              </a:extLst>
            </p:cNvPr>
            <p:cNvCxnSpPr>
              <a:cxnSpLocks/>
            </p:cNvCxnSpPr>
            <p:nvPr/>
          </p:nvCxnSpPr>
          <p:spPr>
            <a:xfrm>
              <a:off x="6400800" y="1771388"/>
              <a:ext cx="732698" cy="348641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7AB5BEF-F486-2B13-88C0-5E14DC994870}"/>
                </a:ext>
              </a:extLst>
            </p:cNvPr>
            <p:cNvSpPr txBox="1"/>
            <p:nvPr/>
          </p:nvSpPr>
          <p:spPr>
            <a:xfrm>
              <a:off x="5872600" y="1309723"/>
              <a:ext cx="779381" cy="461665"/>
            </a:xfrm>
            <a:prstGeom prst="rect">
              <a:avLst/>
            </a:prstGeom>
            <a:noFill/>
            <a:ln w="38100" cmpd="sng">
              <a:solidFill>
                <a:srgbClr val="0000FF"/>
              </a:solidFill>
            </a:ln>
          </p:spPr>
          <p:txBody>
            <a:bodyPr wrap="none" rtlCol="0">
              <a:spAutoFit/>
            </a:bodyPr>
            <a:lstStyle/>
            <a:p>
              <a:r>
                <a:rPr lang="en-US" sz="2400" dirty="0">
                  <a:solidFill>
                    <a:srgbClr val="0000FF"/>
                  </a:solidFill>
                </a:rPr>
                <a:t>  !!!  </a:t>
              </a:r>
            </a:p>
          </p:txBody>
        </p:sp>
        <p:cxnSp>
          <p:nvCxnSpPr>
            <p:cNvPr id="2" name="Straight Arrow Connector 1">
              <a:extLst>
                <a:ext uri="{FF2B5EF4-FFF2-40B4-BE49-F238E27FC236}">
                  <a16:creationId xmlns:a16="http://schemas.microsoft.com/office/drawing/2014/main" id="{DCFCDC53-3AE0-AD8F-7D92-5F750EDC778F}"/>
                </a:ext>
              </a:extLst>
            </p:cNvPr>
            <p:cNvCxnSpPr>
              <a:cxnSpLocks/>
            </p:cNvCxnSpPr>
            <p:nvPr/>
          </p:nvCxnSpPr>
          <p:spPr>
            <a:xfrm flipH="1">
              <a:off x="3128477" y="1771388"/>
              <a:ext cx="2967523" cy="295301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4229085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09800" y="104776"/>
            <a:ext cx="7772400" cy="733425"/>
          </a:xfrm>
        </p:spPr>
        <p:txBody>
          <a:bodyPr/>
          <a:lstStyle/>
          <a:p>
            <a:pPr eaLnBrk="1" hangingPunct="1"/>
            <a:r>
              <a:rPr lang="en-US" dirty="0">
                <a:latin typeface="Arial" charset="0"/>
              </a:rPr>
              <a:t>THE FORWARD REGION</a:t>
            </a:r>
            <a:endParaRPr lang="en-US" dirty="0">
              <a:latin typeface="Symbol" pitchFamily="2" charset="2"/>
            </a:endParaRPr>
          </a:p>
        </p:txBody>
      </p:sp>
      <p:pic>
        <p:nvPicPr>
          <p:cNvPr id="10" name="Picture 9">
            <a:extLst>
              <a:ext uri="{FF2B5EF4-FFF2-40B4-BE49-F238E27FC236}">
                <a16:creationId xmlns:a16="http://schemas.microsoft.com/office/drawing/2014/main" id="{A8BFF6B6-0A9D-AA4E-B0FE-35D933067051}"/>
              </a:ext>
            </a:extLst>
          </p:cNvPr>
          <p:cNvPicPr>
            <a:picLocks noChangeAspect="1"/>
          </p:cNvPicPr>
          <p:nvPr/>
        </p:nvPicPr>
        <p:blipFill>
          <a:blip r:embed="rId2"/>
          <a:stretch>
            <a:fillRect/>
          </a:stretch>
        </p:blipFill>
        <p:spPr>
          <a:xfrm>
            <a:off x="2590800" y="887194"/>
            <a:ext cx="6934200" cy="2806268"/>
          </a:xfrm>
          <a:prstGeom prst="rect">
            <a:avLst/>
          </a:prstGeom>
        </p:spPr>
      </p:pic>
      <p:pic>
        <p:nvPicPr>
          <p:cNvPr id="11" name="Obraz 5">
            <a:extLst>
              <a:ext uri="{FF2B5EF4-FFF2-40B4-BE49-F238E27FC236}">
                <a16:creationId xmlns:a16="http://schemas.microsoft.com/office/drawing/2014/main" id="{BFF42797-A462-3C4B-AACE-92314EDFE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3886201"/>
            <a:ext cx="6953250" cy="2596469"/>
          </a:xfrm>
          <a:prstGeom prst="rect">
            <a:avLst/>
          </a:prstGeom>
        </p:spPr>
      </p:pic>
      <p:sp>
        <p:nvSpPr>
          <p:cNvPr id="12" name="pole tekstowe 7">
            <a:extLst>
              <a:ext uri="{FF2B5EF4-FFF2-40B4-BE49-F238E27FC236}">
                <a16:creationId xmlns:a16="http://schemas.microsoft.com/office/drawing/2014/main" id="{1D2B46F5-BF32-1748-9878-347D7298A4B2}"/>
              </a:ext>
            </a:extLst>
          </p:cNvPr>
          <p:cNvSpPr txBox="1"/>
          <p:nvPr/>
        </p:nvSpPr>
        <p:spPr>
          <a:xfrm>
            <a:off x="3276600" y="5576142"/>
            <a:ext cx="3372679" cy="738664"/>
          </a:xfrm>
          <a:prstGeom prst="rect">
            <a:avLst/>
          </a:prstGeom>
          <a:solidFill>
            <a:schemeClr val="bg1"/>
          </a:solidFill>
          <a:ln w="28575">
            <a:solidFill>
              <a:srgbClr val="FF0000"/>
            </a:solidFill>
          </a:ln>
        </p:spPr>
        <p:txBody>
          <a:bodyPr wrap="square" rtlCol="0">
            <a:spAutoFit/>
          </a:bodyPr>
          <a:lstStyle/>
          <a:p>
            <a:pPr algn="ctr"/>
            <a:r>
              <a:rPr lang="pl-PL" sz="1400" dirty="0" err="1">
                <a:solidFill>
                  <a:srgbClr val="FF0000"/>
                </a:solidFill>
              </a:rPr>
              <a:t>Beam</a:t>
            </a:r>
            <a:r>
              <a:rPr lang="pl-PL" sz="1400" dirty="0">
                <a:solidFill>
                  <a:srgbClr val="FF0000"/>
                </a:solidFill>
              </a:rPr>
              <a:t> </a:t>
            </a:r>
            <a:r>
              <a:rPr lang="pl-PL" sz="1400" dirty="0" err="1">
                <a:solidFill>
                  <a:srgbClr val="FF0000"/>
                </a:solidFill>
              </a:rPr>
              <a:t>collision</a:t>
            </a:r>
            <a:r>
              <a:rPr lang="pl-PL" sz="1400" dirty="0">
                <a:solidFill>
                  <a:srgbClr val="FF0000"/>
                </a:solidFill>
              </a:rPr>
              <a:t> </a:t>
            </a:r>
            <a:r>
              <a:rPr lang="pl-PL" sz="1400" dirty="0" err="1">
                <a:solidFill>
                  <a:srgbClr val="FF0000"/>
                </a:solidFill>
              </a:rPr>
              <a:t>axis</a:t>
            </a:r>
            <a:r>
              <a:rPr lang="pl-PL" sz="1400" dirty="0">
                <a:solidFill>
                  <a:srgbClr val="FF0000"/>
                </a:solidFill>
              </a:rPr>
              <a:t>:</a:t>
            </a:r>
          </a:p>
          <a:p>
            <a:pPr algn="ctr"/>
            <a:r>
              <a:rPr lang="pl-PL" sz="1400" dirty="0" err="1">
                <a:solidFill>
                  <a:srgbClr val="FF0000"/>
                </a:solidFill>
              </a:rPr>
              <a:t>Neutrinos</a:t>
            </a:r>
            <a:r>
              <a:rPr lang="pl-PL" sz="1400" dirty="0">
                <a:solidFill>
                  <a:srgbClr val="FF0000"/>
                </a:solidFill>
              </a:rPr>
              <a:t>, and </a:t>
            </a:r>
            <a:r>
              <a:rPr lang="pl-PL" sz="1400" dirty="0" err="1">
                <a:solidFill>
                  <a:srgbClr val="FF0000"/>
                </a:solidFill>
              </a:rPr>
              <a:t>possibly</a:t>
            </a:r>
            <a:r>
              <a:rPr lang="pl-PL" sz="1400" dirty="0">
                <a:solidFill>
                  <a:srgbClr val="FF0000"/>
                </a:solidFill>
              </a:rPr>
              <a:t> </a:t>
            </a:r>
            <a:r>
              <a:rPr lang="pl-PL" sz="1400" dirty="0" err="1">
                <a:solidFill>
                  <a:srgbClr val="FF0000"/>
                </a:solidFill>
              </a:rPr>
              <a:t>new</a:t>
            </a:r>
            <a:r>
              <a:rPr lang="pl-PL" sz="1400" dirty="0">
                <a:solidFill>
                  <a:srgbClr val="FF0000"/>
                </a:solidFill>
              </a:rPr>
              <a:t> </a:t>
            </a:r>
            <a:r>
              <a:rPr lang="pl-PL" sz="1400" dirty="0" err="1">
                <a:solidFill>
                  <a:srgbClr val="FF0000"/>
                </a:solidFill>
              </a:rPr>
              <a:t>particles</a:t>
            </a:r>
            <a:r>
              <a:rPr lang="pl-PL" sz="1400" dirty="0">
                <a:solidFill>
                  <a:srgbClr val="FF0000"/>
                </a:solidFill>
              </a:rPr>
              <a:t>, </a:t>
            </a:r>
            <a:r>
              <a:rPr lang="pl-PL" sz="1400" dirty="0" err="1">
                <a:solidFill>
                  <a:srgbClr val="FF0000"/>
                </a:solidFill>
              </a:rPr>
              <a:t>are</a:t>
            </a:r>
            <a:r>
              <a:rPr lang="pl-PL" sz="1400" dirty="0">
                <a:solidFill>
                  <a:srgbClr val="FF0000"/>
                </a:solidFill>
              </a:rPr>
              <a:t> streaming </a:t>
            </a:r>
            <a:r>
              <a:rPr lang="pl-PL" sz="1400" dirty="0" err="1">
                <a:solidFill>
                  <a:srgbClr val="FF0000"/>
                </a:solidFill>
              </a:rPr>
              <a:t>through</a:t>
            </a:r>
            <a:r>
              <a:rPr lang="pl-PL" sz="1400" dirty="0">
                <a:solidFill>
                  <a:srgbClr val="FF0000"/>
                </a:solidFill>
              </a:rPr>
              <a:t> </a:t>
            </a:r>
            <a:r>
              <a:rPr lang="pl-PL" sz="1400" dirty="0" err="1">
                <a:solidFill>
                  <a:srgbClr val="FF0000"/>
                </a:solidFill>
              </a:rPr>
              <a:t>this</a:t>
            </a:r>
            <a:r>
              <a:rPr lang="pl-PL" sz="1400" dirty="0">
                <a:solidFill>
                  <a:srgbClr val="FF0000"/>
                </a:solidFill>
              </a:rPr>
              <a:t> </a:t>
            </a:r>
            <a:r>
              <a:rPr lang="pl-PL" sz="1400" dirty="0" err="1">
                <a:solidFill>
                  <a:srgbClr val="FF0000"/>
                </a:solidFill>
              </a:rPr>
              <a:t>tunnel</a:t>
            </a:r>
            <a:r>
              <a:rPr lang="pl-PL" sz="1400" dirty="0">
                <a:solidFill>
                  <a:srgbClr val="FF0000"/>
                </a:solidFill>
              </a:rPr>
              <a:t>!</a:t>
            </a:r>
            <a:endParaRPr lang="en-US" sz="1400" dirty="0">
              <a:solidFill>
                <a:srgbClr val="FF0000"/>
              </a:solidFill>
            </a:endParaRPr>
          </a:p>
        </p:txBody>
      </p:sp>
      <p:cxnSp>
        <p:nvCxnSpPr>
          <p:cNvPr id="13" name="Łącznik prosty ze strzałką 9">
            <a:extLst>
              <a:ext uri="{FF2B5EF4-FFF2-40B4-BE49-F238E27FC236}">
                <a16:creationId xmlns:a16="http://schemas.microsoft.com/office/drawing/2014/main" id="{5ECD5B64-A85F-E34F-9C20-5C93971E7370}"/>
              </a:ext>
            </a:extLst>
          </p:cNvPr>
          <p:cNvCxnSpPr>
            <a:cxnSpLocks/>
          </p:cNvCxnSpPr>
          <p:nvPr/>
        </p:nvCxnSpPr>
        <p:spPr>
          <a:xfrm flipV="1">
            <a:off x="4267200" y="5181602"/>
            <a:ext cx="609600" cy="228598"/>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ole tekstowe 7">
            <a:extLst>
              <a:ext uri="{FF2B5EF4-FFF2-40B4-BE49-F238E27FC236}">
                <a16:creationId xmlns:a16="http://schemas.microsoft.com/office/drawing/2014/main" id="{9761C229-B5BE-034A-827C-8B3DA53F7323}"/>
              </a:ext>
            </a:extLst>
          </p:cNvPr>
          <p:cNvSpPr txBox="1"/>
          <p:nvPr/>
        </p:nvSpPr>
        <p:spPr>
          <a:xfrm>
            <a:off x="7604119" y="5633877"/>
            <a:ext cx="1319593" cy="307777"/>
          </a:xfrm>
          <a:prstGeom prst="rect">
            <a:avLst/>
          </a:prstGeom>
          <a:solidFill>
            <a:schemeClr val="bg1"/>
          </a:solidFill>
          <a:ln w="28575">
            <a:solidFill>
              <a:srgbClr val="FF0000"/>
            </a:solidFill>
          </a:ln>
        </p:spPr>
        <p:txBody>
          <a:bodyPr wrap="none" rtlCol="0">
            <a:spAutoFit/>
          </a:bodyPr>
          <a:lstStyle/>
          <a:p>
            <a:pPr algn="ctr"/>
            <a:r>
              <a:rPr lang="pl-PL" sz="1400" dirty="0">
                <a:solidFill>
                  <a:srgbClr val="FF0000"/>
                </a:solidFill>
              </a:rPr>
              <a:t>LHC </a:t>
            </a:r>
            <a:r>
              <a:rPr lang="pl-PL" sz="1400" dirty="0" err="1">
                <a:solidFill>
                  <a:srgbClr val="FF0000"/>
                </a:solidFill>
              </a:rPr>
              <a:t>beamline</a:t>
            </a:r>
            <a:endParaRPr lang="pl-PL" sz="1400" dirty="0">
              <a:solidFill>
                <a:srgbClr val="FF0000"/>
              </a:solidFill>
            </a:endParaRPr>
          </a:p>
        </p:txBody>
      </p:sp>
      <p:sp>
        <p:nvSpPr>
          <p:cNvPr id="17" name="pole tekstowe 7">
            <a:extLst>
              <a:ext uri="{FF2B5EF4-FFF2-40B4-BE49-F238E27FC236}">
                <a16:creationId xmlns:a16="http://schemas.microsoft.com/office/drawing/2014/main" id="{859FB3A7-EDD8-A44D-9CBA-5355CFFAAE0B}"/>
              </a:ext>
            </a:extLst>
          </p:cNvPr>
          <p:cNvSpPr txBox="1"/>
          <p:nvPr/>
        </p:nvSpPr>
        <p:spPr>
          <a:xfrm>
            <a:off x="2584388" y="3962400"/>
            <a:ext cx="4185762" cy="369332"/>
          </a:xfrm>
          <a:prstGeom prst="rect">
            <a:avLst/>
          </a:prstGeom>
          <a:noFill/>
          <a:ln w="28575">
            <a:solidFill>
              <a:schemeClr val="bg1"/>
            </a:solidFill>
          </a:ln>
        </p:spPr>
        <p:txBody>
          <a:bodyPr wrap="none" rtlCol="0">
            <a:spAutoFit/>
          </a:bodyPr>
          <a:lstStyle/>
          <a:p>
            <a:pPr algn="ctr"/>
            <a:r>
              <a:rPr lang="pl-PL" dirty="0">
                <a:solidFill>
                  <a:schemeClr val="bg1"/>
                </a:solidFill>
              </a:rPr>
              <a:t>The </a:t>
            </a:r>
            <a:r>
              <a:rPr lang="pl-PL" dirty="0" err="1">
                <a:solidFill>
                  <a:schemeClr val="bg1"/>
                </a:solidFill>
              </a:rPr>
              <a:t>view</a:t>
            </a:r>
            <a:r>
              <a:rPr lang="pl-PL" dirty="0">
                <a:solidFill>
                  <a:schemeClr val="bg1"/>
                </a:solidFill>
              </a:rPr>
              <a:t> in UJ12 </a:t>
            </a:r>
            <a:r>
              <a:rPr lang="pl-PL" dirty="0" err="1">
                <a:solidFill>
                  <a:schemeClr val="bg1"/>
                </a:solidFill>
              </a:rPr>
              <a:t>looking</a:t>
            </a:r>
            <a:r>
              <a:rPr lang="pl-PL" dirty="0">
                <a:solidFill>
                  <a:schemeClr val="bg1"/>
                </a:solidFill>
              </a:rPr>
              <a:t> west in 2018</a:t>
            </a:r>
            <a:endParaRPr lang="en-US" dirty="0">
              <a:solidFill>
                <a:schemeClr val="bg1"/>
              </a:solidFill>
            </a:endParaRPr>
          </a:p>
        </p:txBody>
      </p:sp>
      <p:cxnSp>
        <p:nvCxnSpPr>
          <p:cNvPr id="20" name="Łącznik prosty ze strzałką 9">
            <a:extLst>
              <a:ext uri="{FF2B5EF4-FFF2-40B4-BE49-F238E27FC236}">
                <a16:creationId xmlns:a16="http://schemas.microsoft.com/office/drawing/2014/main" id="{51AC408F-D673-E643-8BB3-CF6C3F81C156}"/>
              </a:ext>
            </a:extLst>
          </p:cNvPr>
          <p:cNvCxnSpPr>
            <a:cxnSpLocks/>
          </p:cNvCxnSpPr>
          <p:nvPr/>
        </p:nvCxnSpPr>
        <p:spPr>
          <a:xfrm flipH="1" flipV="1">
            <a:off x="6629400" y="5320544"/>
            <a:ext cx="838202" cy="242056"/>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0DACFBE-C91C-9143-AF21-5EA3AADE496A}"/>
              </a:ext>
            </a:extLst>
          </p:cNvPr>
          <p:cNvCxnSpPr/>
          <p:nvPr/>
        </p:nvCxnSpPr>
        <p:spPr>
          <a:xfrm>
            <a:off x="2590800" y="1676400"/>
            <a:ext cx="6934200" cy="1524000"/>
          </a:xfrm>
          <a:prstGeom prst="line">
            <a:avLst/>
          </a:prstGeom>
          <a:ln>
            <a:solidFill>
              <a:srgbClr val="FF0000"/>
            </a:solidFill>
            <a:prstDash val="dash"/>
          </a:ln>
        </p:spPr>
        <p:style>
          <a:lnRef idx="2">
            <a:schemeClr val="accent2"/>
          </a:lnRef>
          <a:fillRef idx="0">
            <a:schemeClr val="accent2"/>
          </a:fillRef>
          <a:effectRef idx="1">
            <a:schemeClr val="accent2"/>
          </a:effectRef>
          <a:fontRef idx="minor">
            <a:schemeClr val="tx1"/>
          </a:fontRef>
        </p:style>
      </p:cxnSp>
      <p:sp>
        <p:nvSpPr>
          <p:cNvPr id="15" name="Rectangle 14">
            <a:extLst>
              <a:ext uri="{FF2B5EF4-FFF2-40B4-BE49-F238E27FC236}">
                <a16:creationId xmlns:a16="http://schemas.microsoft.com/office/drawing/2014/main" id="{F9B00011-361F-7543-886C-D365151E69D1}"/>
              </a:ext>
            </a:extLst>
          </p:cNvPr>
          <p:cNvSpPr/>
          <p:nvPr/>
        </p:nvSpPr>
        <p:spPr>
          <a:xfrm>
            <a:off x="7315200" y="3225800"/>
            <a:ext cx="1524000" cy="304800"/>
          </a:xfrm>
          <a:prstGeom prst="rect">
            <a:avLst/>
          </a:prstGeom>
          <a:solidFill>
            <a:schemeClr val="bg1"/>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0000"/>
                </a:solidFill>
              </a:rPr>
              <a:t>TI12 near UJ12</a:t>
            </a:r>
          </a:p>
        </p:txBody>
      </p:sp>
      <p:sp>
        <p:nvSpPr>
          <p:cNvPr id="19" name="TextBox 18">
            <a:extLst>
              <a:ext uri="{FF2B5EF4-FFF2-40B4-BE49-F238E27FC236}">
                <a16:creationId xmlns:a16="http://schemas.microsoft.com/office/drawing/2014/main" id="{6614B13F-3DFC-3A46-A331-071303C2A09C}"/>
              </a:ext>
            </a:extLst>
          </p:cNvPr>
          <p:cNvSpPr txBox="1"/>
          <p:nvPr/>
        </p:nvSpPr>
        <p:spPr>
          <a:xfrm>
            <a:off x="4724401" y="4648200"/>
            <a:ext cx="646331" cy="369332"/>
          </a:xfrm>
          <a:prstGeom prst="rect">
            <a:avLst/>
          </a:prstGeom>
          <a:noFill/>
        </p:spPr>
        <p:txBody>
          <a:bodyPr wrap="none" rtlCol="0">
            <a:spAutoFit/>
          </a:bodyPr>
          <a:lstStyle/>
          <a:p>
            <a:r>
              <a:rPr lang="en-US" dirty="0">
                <a:solidFill>
                  <a:schemeClr val="bg1"/>
                </a:solidFill>
              </a:rPr>
              <a:t>TI12</a:t>
            </a:r>
          </a:p>
        </p:txBody>
      </p:sp>
      <p:sp>
        <p:nvSpPr>
          <p:cNvPr id="21" name="TextBox 20">
            <a:extLst>
              <a:ext uri="{FF2B5EF4-FFF2-40B4-BE49-F238E27FC236}">
                <a16:creationId xmlns:a16="http://schemas.microsoft.com/office/drawing/2014/main" id="{5F1EDD71-5A4E-F541-AC22-C480E5208DB8}"/>
              </a:ext>
            </a:extLst>
          </p:cNvPr>
          <p:cNvSpPr txBox="1"/>
          <p:nvPr/>
        </p:nvSpPr>
        <p:spPr>
          <a:xfrm>
            <a:off x="6324600" y="937736"/>
            <a:ext cx="2895600" cy="738664"/>
          </a:xfrm>
          <a:prstGeom prst="rect">
            <a:avLst/>
          </a:prstGeom>
          <a:solidFill>
            <a:schemeClr val="bg1"/>
          </a:solidFill>
          <a:ln w="28575">
            <a:solidFill>
              <a:srgbClr val="FF0000"/>
            </a:solidFill>
          </a:ln>
        </p:spPr>
        <p:txBody>
          <a:bodyPr wrap="square" rtlCol="0">
            <a:spAutoFit/>
          </a:bodyPr>
          <a:lstStyle/>
          <a:p>
            <a:pPr algn="ctr"/>
            <a:r>
              <a:rPr lang="en-US" sz="1400" dirty="0">
                <a:solidFill>
                  <a:srgbClr val="FF0000"/>
                </a:solidFill>
              </a:rPr>
              <a:t>Beam collision axis passes</a:t>
            </a:r>
          </a:p>
          <a:p>
            <a:pPr algn="ctr"/>
            <a:r>
              <a:rPr lang="en-US" sz="1400" dirty="0">
                <a:solidFill>
                  <a:srgbClr val="FF0000"/>
                </a:solidFill>
              </a:rPr>
              <a:t>through 100 m of rock, emerges in tunnel TI12, 480 m from ATLAS</a:t>
            </a:r>
          </a:p>
        </p:txBody>
      </p:sp>
      <p:sp>
        <p:nvSpPr>
          <p:cNvPr id="2" name="TextBox 1">
            <a:extLst>
              <a:ext uri="{FF2B5EF4-FFF2-40B4-BE49-F238E27FC236}">
                <a16:creationId xmlns:a16="http://schemas.microsoft.com/office/drawing/2014/main" id="{ADB2F5AF-00C0-F34F-A7DB-57B4E479597D}"/>
              </a:ext>
            </a:extLst>
          </p:cNvPr>
          <p:cNvSpPr txBox="1"/>
          <p:nvPr/>
        </p:nvSpPr>
        <p:spPr>
          <a:xfrm>
            <a:off x="8716525" y="2618602"/>
            <a:ext cx="550151" cy="276999"/>
          </a:xfrm>
          <a:prstGeom prst="rect">
            <a:avLst/>
          </a:prstGeom>
          <a:solidFill>
            <a:schemeClr val="bg1"/>
          </a:solidFill>
          <a:ln w="19050">
            <a:solidFill>
              <a:schemeClr val="tx1"/>
            </a:solidFill>
          </a:ln>
        </p:spPr>
        <p:txBody>
          <a:bodyPr wrap="none" rtlCol="0">
            <a:spAutoFit/>
          </a:bodyPr>
          <a:lstStyle/>
          <a:p>
            <a:r>
              <a:rPr lang="en-US" sz="1200" b="1" dirty="0"/>
              <a:t>UJ12</a:t>
            </a:r>
          </a:p>
        </p:txBody>
      </p:sp>
    </p:spTree>
    <p:extLst>
      <p:ext uri="{BB962C8B-B14F-4D97-AF65-F5344CB8AC3E}">
        <p14:creationId xmlns:p14="http://schemas.microsoft.com/office/powerpoint/2010/main" val="219017688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HISTORY: THE FALL OF FORWARD PHYSICS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609600" y="972540"/>
            <a:ext cx="6352965" cy="5479916"/>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Is it really possible that a collider is making new particles, and we are missing them simply because we are looking in the wrong place?</a:t>
            </a:r>
          </a:p>
          <a:p>
            <a:endParaRPr lang="en-US" sz="800" dirty="0"/>
          </a:p>
          <a:p>
            <a:r>
              <a:rPr lang="en-US" sz="2000" dirty="0"/>
              <a:t>Yes.  In fact, it has happened before at CERN.</a:t>
            </a:r>
          </a:p>
          <a:p>
            <a:endParaRPr lang="en-US" sz="800" dirty="0"/>
          </a:p>
          <a:p>
            <a:r>
              <a:rPr lang="en-US" sz="2000" dirty="0"/>
              <a:t>In 1971, the first hadron collider, CERN’s Intersecting Storage Rings (ISR), began operation.  </a:t>
            </a:r>
          </a:p>
          <a:p>
            <a:endParaRPr lang="en-US" sz="2000" dirty="0"/>
          </a:p>
          <a:p>
            <a:endParaRPr lang="en-US" sz="2000" dirty="0"/>
          </a:p>
          <a:p>
            <a:endParaRPr lang="en-US" sz="2000" dirty="0"/>
          </a:p>
          <a:p>
            <a:endParaRPr lang="en-US" sz="2000" dirty="0"/>
          </a:p>
          <a:p>
            <a:pPr marL="0" indent="0">
              <a:buNone/>
            </a:pPr>
            <a:endParaRPr lang="en-US" sz="2000" dirty="0"/>
          </a:p>
          <a:p>
            <a:pPr marL="0" indent="0">
              <a:buNone/>
            </a:pPr>
            <a:endParaRPr lang="en-US" sz="1200" dirty="0"/>
          </a:p>
          <a:p>
            <a:endParaRPr lang="en-US" sz="800" dirty="0"/>
          </a:p>
          <a:p>
            <a:r>
              <a:rPr lang="en-US" sz="2000" dirty="0"/>
              <a:t>It had a circumference of ~1 km and collided protons with protons at center-of-mass energies from 30-60 GeV.</a:t>
            </a:r>
            <a:endParaRPr lang="en-US" sz="1600" dirty="0"/>
          </a:p>
          <a:p>
            <a:endParaRPr lang="en-US" sz="2000" dirty="0"/>
          </a:p>
        </p:txBody>
      </p:sp>
      <p:pic>
        <p:nvPicPr>
          <p:cNvPr id="8" name="Picture 7">
            <a:extLst>
              <a:ext uri="{FF2B5EF4-FFF2-40B4-BE49-F238E27FC236}">
                <a16:creationId xmlns:a16="http://schemas.microsoft.com/office/drawing/2014/main" id="{D747E3EA-3559-C948-BF95-9A98BEC93D82}"/>
              </a:ext>
            </a:extLst>
          </p:cNvPr>
          <p:cNvPicPr>
            <a:picLocks noChangeAspect="1"/>
          </p:cNvPicPr>
          <p:nvPr/>
        </p:nvPicPr>
        <p:blipFill>
          <a:blip r:embed="rId2"/>
          <a:stretch>
            <a:fillRect/>
          </a:stretch>
        </p:blipFill>
        <p:spPr>
          <a:xfrm>
            <a:off x="7239000" y="1042255"/>
            <a:ext cx="4210470" cy="5340486"/>
          </a:xfrm>
          <a:prstGeom prst="rect">
            <a:avLst/>
          </a:prstGeom>
        </p:spPr>
      </p:pic>
      <p:pic>
        <p:nvPicPr>
          <p:cNvPr id="6" name="Picture 5">
            <a:extLst>
              <a:ext uri="{FF2B5EF4-FFF2-40B4-BE49-F238E27FC236}">
                <a16:creationId xmlns:a16="http://schemas.microsoft.com/office/drawing/2014/main" id="{301576F1-795F-BE44-A83F-ED33A6B3A8DC}"/>
              </a:ext>
            </a:extLst>
          </p:cNvPr>
          <p:cNvPicPr>
            <a:picLocks noChangeAspect="1"/>
          </p:cNvPicPr>
          <p:nvPr/>
        </p:nvPicPr>
        <p:blipFill rotWithShape="1">
          <a:blip r:embed="rId3"/>
          <a:srcRect l="7992" t="2402" r="5701" b="4362"/>
          <a:stretch/>
        </p:blipFill>
        <p:spPr>
          <a:xfrm>
            <a:off x="2566882" y="3505200"/>
            <a:ext cx="2438400" cy="1753379"/>
          </a:xfrm>
          <a:prstGeom prst="rect">
            <a:avLst/>
          </a:prstGeom>
        </p:spPr>
      </p:pic>
    </p:spTree>
    <p:extLst>
      <p:ext uri="{BB962C8B-B14F-4D97-AF65-F5344CB8AC3E}">
        <p14:creationId xmlns:p14="http://schemas.microsoft.com/office/powerpoint/2010/main" val="469509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HISTORY: THE FALL OF FORWARD PHYSICS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381000" y="788505"/>
            <a:ext cx="8839200" cy="60198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During the ISR’s 50</a:t>
            </a:r>
            <a:r>
              <a:rPr lang="en-US" sz="2000" baseline="30000" dirty="0"/>
              <a:t>th</a:t>
            </a:r>
            <a:r>
              <a:rPr lang="en-US" sz="2000" dirty="0"/>
              <a:t> anniversary, there were many fascinating articles and talks by eminent physicists</a:t>
            </a:r>
            <a:endParaRPr lang="en-US" sz="1200" dirty="0"/>
          </a:p>
          <a:p>
            <a:pPr lvl="1"/>
            <a:r>
              <a:rPr lang="en-US" sz="1800" dirty="0"/>
              <a:t>“Enormous impact on accelerator physics, but sadly little effect on particle physics.” – Steve Myers, talk at “The 50th Anniversary of Hadron Colliders at CERN,” October 2021.</a:t>
            </a:r>
          </a:p>
          <a:p>
            <a:pPr lvl="1"/>
            <a:r>
              <a:rPr lang="en-US" sz="1800" dirty="0"/>
              <a:t>“There was initially a broad belief that physics action would be in the forward directions at a hadron collider…. It is easy to say after the fact, still with regrets, that with an earlier availability of more complete… experiments at the ISR, CERN would not have been left as a spectator during the famous November revolution of 1974 with the J/</a:t>
            </a:r>
            <a:r>
              <a:rPr lang="el-GR" sz="1800" dirty="0"/>
              <a:t>ψ</a:t>
            </a:r>
            <a:r>
              <a:rPr lang="en-US" sz="1800" dirty="0"/>
              <a:t> discoveries at Brookhaven and SLAC .” – Lyn Evans and Peter Jenni, CERN Courier (2021).</a:t>
            </a:r>
          </a:p>
          <a:p>
            <a:endParaRPr lang="en-US" sz="800" dirty="0"/>
          </a:p>
          <a:p>
            <a:r>
              <a:rPr lang="en-US" sz="2000" dirty="0"/>
              <a:t>Bottom line: The collider was creating charm quarks, but experimentalists focused on the forward region and so missed them. (Good for SLAC!)</a:t>
            </a:r>
          </a:p>
          <a:p>
            <a:endParaRPr lang="en-US" sz="800" dirty="0"/>
          </a:p>
          <a:p>
            <a:r>
              <a:rPr lang="en-US" sz="2000" dirty="0">
                <a:solidFill>
                  <a:srgbClr val="00B050"/>
                </a:solidFill>
              </a:rPr>
              <a:t>Since that time, forward physics at colliders has been almost completely ignored for new particle searches.  </a:t>
            </a:r>
          </a:p>
          <a:p>
            <a:endParaRPr lang="en-US" sz="800" dirty="0">
              <a:solidFill>
                <a:srgbClr val="FF0000"/>
              </a:solidFill>
            </a:endParaRPr>
          </a:p>
          <a:p>
            <a:r>
              <a:rPr lang="en-US" sz="2000" dirty="0">
                <a:solidFill>
                  <a:srgbClr val="FF0000"/>
                </a:solidFill>
              </a:rPr>
              <a:t>But are we making the same mistake now (in reverse)? And could there be another November revolution waiting for us in the forward direction?</a:t>
            </a:r>
            <a:endParaRPr lang="en-US" sz="2000" dirty="0"/>
          </a:p>
          <a:p>
            <a:pPr lvl="1"/>
            <a:endParaRPr lang="en-US" dirty="0"/>
          </a:p>
          <a:p>
            <a:endParaRPr lang="en-US" sz="2000" dirty="0"/>
          </a:p>
        </p:txBody>
      </p:sp>
      <p:pic>
        <p:nvPicPr>
          <p:cNvPr id="3" name="Picture 2">
            <a:extLst>
              <a:ext uri="{FF2B5EF4-FFF2-40B4-BE49-F238E27FC236}">
                <a16:creationId xmlns:a16="http://schemas.microsoft.com/office/drawing/2014/main" id="{EEB4C364-B9FF-4643-BB1E-B4723636417F}"/>
              </a:ext>
            </a:extLst>
          </p:cNvPr>
          <p:cNvPicPr>
            <a:picLocks noChangeAspect="1"/>
          </p:cNvPicPr>
          <p:nvPr/>
        </p:nvPicPr>
        <p:blipFill>
          <a:blip r:embed="rId2"/>
          <a:stretch>
            <a:fillRect/>
          </a:stretch>
        </p:blipFill>
        <p:spPr>
          <a:xfrm>
            <a:off x="9370847" y="2713996"/>
            <a:ext cx="1967542" cy="1752600"/>
          </a:xfrm>
          <a:prstGeom prst="rect">
            <a:avLst/>
          </a:prstGeom>
        </p:spPr>
      </p:pic>
      <p:pic>
        <p:nvPicPr>
          <p:cNvPr id="5" name="Picture 4">
            <a:extLst>
              <a:ext uri="{FF2B5EF4-FFF2-40B4-BE49-F238E27FC236}">
                <a16:creationId xmlns:a16="http://schemas.microsoft.com/office/drawing/2014/main" id="{CB45BE6F-C370-A94E-87F2-56C0BCA2F39B}"/>
              </a:ext>
            </a:extLst>
          </p:cNvPr>
          <p:cNvPicPr>
            <a:picLocks noChangeAspect="1"/>
          </p:cNvPicPr>
          <p:nvPr/>
        </p:nvPicPr>
        <p:blipFill>
          <a:blip r:embed="rId3"/>
          <a:stretch>
            <a:fillRect/>
          </a:stretch>
        </p:blipFill>
        <p:spPr>
          <a:xfrm>
            <a:off x="9401567" y="4581231"/>
            <a:ext cx="1937679" cy="1945133"/>
          </a:xfrm>
          <a:prstGeom prst="rect">
            <a:avLst/>
          </a:prstGeom>
        </p:spPr>
      </p:pic>
      <p:pic>
        <p:nvPicPr>
          <p:cNvPr id="4" name="Picture 3">
            <a:extLst>
              <a:ext uri="{FF2B5EF4-FFF2-40B4-BE49-F238E27FC236}">
                <a16:creationId xmlns:a16="http://schemas.microsoft.com/office/drawing/2014/main" id="{B63C9183-E9AF-8C4C-BAA1-BCCE7AED67E3}"/>
              </a:ext>
            </a:extLst>
          </p:cNvPr>
          <p:cNvPicPr>
            <a:picLocks noChangeAspect="1"/>
          </p:cNvPicPr>
          <p:nvPr/>
        </p:nvPicPr>
        <p:blipFill rotWithShape="1">
          <a:blip r:embed="rId4"/>
          <a:srcRect t="8334" r="18750" b="43750"/>
          <a:stretch/>
        </p:blipFill>
        <p:spPr>
          <a:xfrm>
            <a:off x="9372600" y="838200"/>
            <a:ext cx="1981200" cy="1752600"/>
          </a:xfrm>
          <a:prstGeom prst="rect">
            <a:avLst/>
          </a:prstGeom>
        </p:spPr>
      </p:pic>
    </p:spTree>
    <p:extLst>
      <p:ext uri="{BB962C8B-B14F-4D97-AF65-F5344CB8AC3E}">
        <p14:creationId xmlns:p14="http://schemas.microsoft.com/office/powerpoint/2010/main" val="2807613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31B50-3382-9E31-25DF-DCB9FAA6C8E1}"/>
            </a:ext>
          </a:extLst>
        </p:cNvPr>
        <p:cNvGrpSpPr/>
        <p:nvPr/>
      </p:nvGrpSpPr>
      <p:grpSpPr>
        <a:xfrm>
          <a:off x="0" y="0"/>
          <a:ext cx="0" cy="0"/>
          <a:chOff x="0" y="0"/>
          <a:chExt cx="0" cy="0"/>
        </a:xfrm>
      </p:grpSpPr>
      <p:pic>
        <p:nvPicPr>
          <p:cNvPr id="3" name="Picture 2" descr="A black logo with a arrow&#10;&#10;Description automatically generated">
            <a:extLst>
              <a:ext uri="{FF2B5EF4-FFF2-40B4-BE49-F238E27FC236}">
                <a16:creationId xmlns:a16="http://schemas.microsoft.com/office/drawing/2014/main" id="{05C7AB62-091F-7147-F21B-9E8122F4292D}"/>
              </a:ext>
            </a:extLst>
          </p:cNvPr>
          <p:cNvPicPr>
            <a:picLocks noChangeAspect="1"/>
          </p:cNvPicPr>
          <p:nvPr/>
        </p:nvPicPr>
        <p:blipFill>
          <a:blip r:embed="rId2"/>
          <a:stretch>
            <a:fillRect/>
          </a:stretch>
        </p:blipFill>
        <p:spPr>
          <a:xfrm>
            <a:off x="2552700" y="2362201"/>
            <a:ext cx="7086600" cy="2354817"/>
          </a:xfrm>
          <a:prstGeom prst="rect">
            <a:avLst/>
          </a:prstGeom>
        </p:spPr>
      </p:pic>
      <p:sp>
        <p:nvSpPr>
          <p:cNvPr id="2" name="Rectangle 1">
            <a:extLst>
              <a:ext uri="{FF2B5EF4-FFF2-40B4-BE49-F238E27FC236}">
                <a16:creationId xmlns:a16="http://schemas.microsoft.com/office/drawing/2014/main" id="{18828E80-CA20-EA4B-0FB1-20633A5BDC42}"/>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Tree>
    <p:extLst>
      <p:ext uri="{BB962C8B-B14F-4D97-AF65-F5344CB8AC3E}">
        <p14:creationId xmlns:p14="http://schemas.microsoft.com/office/powerpoint/2010/main" val="408790226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0" y="76201"/>
            <a:ext cx="9144000" cy="733425"/>
          </a:xfrm>
        </p:spPr>
        <p:txBody>
          <a:bodyPr/>
          <a:lstStyle/>
          <a:p>
            <a:pPr eaLnBrk="1" hangingPunct="1"/>
            <a:r>
              <a:rPr lang="en-US" dirty="0">
                <a:latin typeface="Arial" charset="0"/>
              </a:rPr>
              <a:t>HOW BIG DOES THE DETECTOR HAVE TO BE?</a:t>
            </a:r>
          </a:p>
        </p:txBody>
      </p:sp>
      <mc:AlternateContent xmlns:mc="http://schemas.openxmlformats.org/markup-compatibility/2006" xmlns:a14="http://schemas.microsoft.com/office/drawing/2010/main">
        <mc:Choice Requires="a14">
          <p:sp>
            <p:nvSpPr>
              <p:cNvPr id="5123" name="Content Placeholder 2"/>
              <p:cNvSpPr>
                <a:spLocks noGrp="1"/>
              </p:cNvSpPr>
              <p:nvPr>
                <p:ph idx="1"/>
              </p:nvPr>
            </p:nvSpPr>
            <p:spPr>
              <a:xfrm>
                <a:off x="328057" y="2514600"/>
                <a:ext cx="4624943" cy="3810000"/>
              </a:xfrm>
            </p:spPr>
            <p:txBody>
              <a:bodyPr/>
              <a:lstStyle/>
              <a:p>
                <a:pPr eaLnBrk="1" hangingPunct="1"/>
                <a:r>
                  <a:rPr lang="en-US" sz="2000" dirty="0">
                    <a:latin typeface="Arial" charset="0"/>
                  </a:rPr>
                  <a:t>The opening angle is 0.2 </a:t>
                </a:r>
                <a:r>
                  <a:rPr lang="en-US" sz="2000" dirty="0" err="1">
                    <a:latin typeface="Arial" charset="0"/>
                  </a:rPr>
                  <a:t>mrad</a:t>
                </a:r>
                <a:r>
                  <a:rPr lang="en-US" sz="2000" dirty="0">
                    <a:latin typeface="Arial" charset="0"/>
                  </a:rPr>
                  <a:t> (</a:t>
                </a:r>
                <a:r>
                  <a:rPr lang="en-US" sz="2000" dirty="0" err="1">
                    <a:latin typeface="Arial" charset="0"/>
                  </a:rPr>
                  <a:t>pseudorapidity</a:t>
                </a:r>
                <a:r>
                  <a:rPr lang="en-US" sz="2000" dirty="0">
                    <a:latin typeface="Arial" charset="0"/>
                  </a:rPr>
                  <a:t> </a:t>
                </a:r>
                <a14:m>
                  <m:oMath xmlns:m="http://schemas.openxmlformats.org/officeDocument/2006/math">
                    <m:r>
                      <a:rPr lang="en-US" sz="2000" i="1" smtClean="0">
                        <a:latin typeface="Cambria Math" panose="02040503050406030204" pitchFamily="18" charset="0"/>
                        <a:ea typeface="Cambria Math" panose="02040503050406030204" pitchFamily="18" charset="0"/>
                      </a:rPr>
                      <m:t>𝜂</m:t>
                    </m:r>
                    <m:r>
                      <a:rPr lang="en-US" sz="2000" i="1" smtClean="0">
                        <a:latin typeface="Cambria Math" panose="02040503050406030204" pitchFamily="18" charset="0"/>
                        <a:ea typeface="Cambria Math" panose="02040503050406030204" pitchFamily="18" charset="0"/>
                      </a:rPr>
                      <m:t>≈9</m:t>
                    </m:r>
                  </m:oMath>
                </a14:m>
                <a:r>
                  <a:rPr lang="en-US" sz="2000" dirty="0">
                    <a:latin typeface="Arial" charset="0"/>
                  </a:rPr>
                  <a:t>). The moon is 7 </a:t>
                </a:r>
                <a:r>
                  <a:rPr lang="en-US" sz="2000" dirty="0" err="1">
                    <a:latin typeface="Arial" charset="0"/>
                  </a:rPr>
                  <a:t>mrad</a:t>
                </a:r>
                <a:r>
                  <a:rPr lang="en-US" sz="2000" dirty="0">
                    <a:latin typeface="Arial" charset="0"/>
                  </a:rPr>
                  <a:t>. </a:t>
                </a:r>
              </a:p>
              <a:p>
                <a:pPr eaLnBrk="1" hangingPunct="1"/>
                <a:endParaRPr lang="en-US" sz="1400" dirty="0">
                  <a:latin typeface="Arial" charset="0"/>
                </a:endParaRPr>
              </a:p>
              <a:p>
                <a:pPr eaLnBrk="1" hangingPunct="1"/>
                <a:r>
                  <a:rPr lang="en-US" sz="2000" dirty="0">
                    <a:latin typeface="Arial" charset="0"/>
                  </a:rPr>
                  <a:t>Even after traveling 480 m, most neutrinos and other proposed new particles pass through an 8.5” x 11” (A4) sheet of paper.</a:t>
                </a:r>
              </a:p>
              <a:p>
                <a:pPr eaLnBrk="1" hangingPunct="1"/>
                <a:endParaRPr lang="en-US" sz="1400" dirty="0">
                  <a:latin typeface="Arial" charset="0"/>
                </a:endParaRPr>
              </a:p>
              <a:p>
                <a:pPr eaLnBrk="1" hangingPunct="1"/>
                <a:r>
                  <a:rPr lang="en-US" sz="2000" dirty="0">
                    <a:solidFill>
                      <a:srgbClr val="FF0000"/>
                    </a:solidFill>
                    <a:latin typeface="Arial" charset="0"/>
                  </a:rPr>
                  <a:t>This motivates a relatively small, fast, and inexpensive experiment at the LHC: the </a:t>
                </a:r>
                <a:r>
                  <a:rPr lang="en-US" sz="2000" dirty="0" err="1">
                    <a:solidFill>
                      <a:srgbClr val="FF0000"/>
                    </a:solidFill>
                    <a:latin typeface="Arial" charset="0"/>
                  </a:rPr>
                  <a:t>ForwArd</a:t>
                </a:r>
                <a:r>
                  <a:rPr lang="en-US" sz="2000" dirty="0">
                    <a:solidFill>
                      <a:srgbClr val="FF0000"/>
                    </a:solidFill>
                    <a:latin typeface="Arial" charset="0"/>
                  </a:rPr>
                  <a:t> Search </a:t>
                </a:r>
                <a:r>
                  <a:rPr lang="en-US" sz="2000" dirty="0" err="1">
                    <a:solidFill>
                      <a:srgbClr val="FF0000"/>
                    </a:solidFill>
                    <a:latin typeface="Arial" charset="0"/>
                  </a:rPr>
                  <a:t>ExpeRiment</a:t>
                </a:r>
                <a:r>
                  <a:rPr lang="en-US" sz="2000" dirty="0">
                    <a:solidFill>
                      <a:srgbClr val="FF0000"/>
                    </a:solidFill>
                    <a:latin typeface="Arial" charset="0"/>
                  </a:rPr>
                  <a:t> (FASER).</a:t>
                </a:r>
              </a:p>
              <a:p>
                <a:pPr marL="0" indent="0">
                  <a:buNone/>
                </a:pPr>
                <a:endParaRPr lang="en-US" sz="1800" dirty="0">
                  <a:latin typeface="Arial" charset="0"/>
                  <a:sym typeface="Wingdings"/>
                </a:endParaRPr>
              </a:p>
            </p:txBody>
          </p:sp>
        </mc:Choice>
        <mc:Fallback xmlns="">
          <p:sp>
            <p:nvSpPr>
              <p:cNvPr id="5123" name="Content Placeholder 2"/>
              <p:cNvSpPr>
                <a:spLocks noGrp="1" noRot="1" noChangeAspect="1" noMove="1" noResize="1" noEditPoints="1" noAdjustHandles="1" noChangeArrowheads="1" noChangeShapeType="1" noTextEdit="1"/>
              </p:cNvSpPr>
              <p:nvPr>
                <p:ph idx="1"/>
              </p:nvPr>
            </p:nvSpPr>
            <p:spPr>
              <a:xfrm>
                <a:off x="328057" y="2514600"/>
                <a:ext cx="4624943" cy="3810000"/>
              </a:xfrm>
              <a:blipFill>
                <a:blip r:embed="rId2"/>
                <a:stretch>
                  <a:fillRect l="-1093" t="-997" r="-1366" b="-9635"/>
                </a:stretch>
              </a:blipFill>
            </p:spPr>
            <p:txBody>
              <a:bodyPr/>
              <a:lstStyle/>
              <a:p>
                <a:r>
                  <a:rPr lang="en-US">
                    <a:noFill/>
                  </a:rPr>
                  <a:t> </a:t>
                </a:r>
              </a:p>
            </p:txBody>
          </p:sp>
        </mc:Fallback>
      </mc:AlternateContent>
      <p:grpSp>
        <p:nvGrpSpPr>
          <p:cNvPr id="26" name="Group 25">
            <a:extLst>
              <a:ext uri="{FF2B5EF4-FFF2-40B4-BE49-F238E27FC236}">
                <a16:creationId xmlns:a16="http://schemas.microsoft.com/office/drawing/2014/main" id="{181B191D-F803-9C4D-A6C9-00F320A823EE}"/>
              </a:ext>
            </a:extLst>
          </p:cNvPr>
          <p:cNvGrpSpPr/>
          <p:nvPr/>
        </p:nvGrpSpPr>
        <p:grpSpPr>
          <a:xfrm>
            <a:off x="2153758" y="972946"/>
            <a:ext cx="10038242" cy="682342"/>
            <a:chOff x="1524000" y="937736"/>
            <a:chExt cx="6899196" cy="682342"/>
          </a:xfrm>
        </p:grpSpPr>
        <p:sp>
          <p:nvSpPr>
            <p:cNvPr id="24" name="Right Triangle 23">
              <a:extLst>
                <a:ext uri="{FF2B5EF4-FFF2-40B4-BE49-F238E27FC236}">
                  <a16:creationId xmlns:a16="http://schemas.microsoft.com/office/drawing/2014/main" id="{4FE59E8B-E92F-794C-AF14-0A88B906D80A}"/>
                </a:ext>
              </a:extLst>
            </p:cNvPr>
            <p:cNvSpPr/>
            <p:nvPr/>
          </p:nvSpPr>
          <p:spPr>
            <a:xfrm flipH="1">
              <a:off x="1524000" y="985525"/>
              <a:ext cx="5791200" cy="304800"/>
            </a:xfrm>
            <a:prstGeom prst="rtTriangle">
              <a:avLst/>
            </a:prstGeom>
            <a:noFill/>
            <a:ln w="285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38100">
                  <a:solidFill>
                    <a:schemeClr val="tx1"/>
                  </a:solidFill>
                </a:ln>
                <a:solidFill>
                  <a:schemeClr val="bg1">
                    <a:lumMod val="50000"/>
                  </a:schemeClr>
                </a:solidFill>
              </a:endParaRPr>
            </a:p>
          </p:txBody>
        </p:sp>
        <p:sp>
          <p:nvSpPr>
            <p:cNvPr id="2" name="TextBox 1">
              <a:extLst>
                <a:ext uri="{FF2B5EF4-FFF2-40B4-BE49-F238E27FC236}">
                  <a16:creationId xmlns:a16="http://schemas.microsoft.com/office/drawing/2014/main" id="{B3F55DAF-3D4C-6940-AB96-689D07D61F8E}"/>
                </a:ext>
              </a:extLst>
            </p:cNvPr>
            <p:cNvSpPr txBox="1"/>
            <p:nvPr/>
          </p:nvSpPr>
          <p:spPr>
            <a:xfrm>
              <a:off x="7315200" y="937736"/>
              <a:ext cx="1107996" cy="369332"/>
            </a:xfrm>
            <a:prstGeom prst="rect">
              <a:avLst/>
            </a:prstGeom>
            <a:noFill/>
          </p:spPr>
          <p:txBody>
            <a:bodyPr wrap="none" rtlCol="0">
              <a:spAutoFit/>
            </a:bodyPr>
            <a:lstStyle/>
            <a:p>
              <a:r>
                <a:rPr lang="en-US" dirty="0"/>
                <a:t>250 MeV</a:t>
              </a:r>
            </a:p>
          </p:txBody>
        </p:sp>
        <p:sp>
          <p:nvSpPr>
            <p:cNvPr id="25" name="TextBox 24">
              <a:extLst>
                <a:ext uri="{FF2B5EF4-FFF2-40B4-BE49-F238E27FC236}">
                  <a16:creationId xmlns:a16="http://schemas.microsoft.com/office/drawing/2014/main" id="{2EA00274-F9DA-064E-981B-A9BD85DB6488}"/>
                </a:ext>
              </a:extLst>
            </p:cNvPr>
            <p:cNvSpPr txBox="1"/>
            <p:nvPr/>
          </p:nvSpPr>
          <p:spPr>
            <a:xfrm>
              <a:off x="3979902" y="1250746"/>
              <a:ext cx="770467" cy="369332"/>
            </a:xfrm>
            <a:prstGeom prst="rect">
              <a:avLst/>
            </a:prstGeom>
            <a:noFill/>
          </p:spPr>
          <p:txBody>
            <a:bodyPr wrap="none" rtlCol="0">
              <a:spAutoFit/>
            </a:bodyPr>
            <a:lstStyle/>
            <a:p>
              <a:r>
                <a:rPr lang="en-US" dirty="0"/>
                <a:t>1 </a:t>
              </a:r>
              <a:r>
                <a:rPr lang="en-US" dirty="0" err="1"/>
                <a:t>TeV</a:t>
              </a:r>
              <a:endParaRPr lang="en-US" dirty="0"/>
            </a:p>
          </p:txBody>
        </p:sp>
        <p:cxnSp>
          <p:nvCxnSpPr>
            <p:cNvPr id="4" name="Straight Arrow Connector 3">
              <a:extLst>
                <a:ext uri="{FF2B5EF4-FFF2-40B4-BE49-F238E27FC236}">
                  <a16:creationId xmlns:a16="http://schemas.microsoft.com/office/drawing/2014/main" id="{20428D0E-F856-0E44-BBF4-58FDE0DFF9A4}"/>
                </a:ext>
              </a:extLst>
            </p:cNvPr>
            <p:cNvCxnSpPr>
              <a:cxnSpLocks/>
              <a:stCxn id="24" idx="4"/>
            </p:cNvCxnSpPr>
            <p:nvPr/>
          </p:nvCxnSpPr>
          <p:spPr>
            <a:xfrm flipV="1">
              <a:off x="1524000" y="985524"/>
              <a:ext cx="5791200" cy="304801"/>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grpSp>
      <p:grpSp>
        <p:nvGrpSpPr>
          <p:cNvPr id="27" name="Group 26">
            <a:extLst>
              <a:ext uri="{FF2B5EF4-FFF2-40B4-BE49-F238E27FC236}">
                <a16:creationId xmlns:a16="http://schemas.microsoft.com/office/drawing/2014/main" id="{E9B382F7-F053-0F41-9E8F-74D67C7B38FF}"/>
              </a:ext>
            </a:extLst>
          </p:cNvPr>
          <p:cNvGrpSpPr/>
          <p:nvPr/>
        </p:nvGrpSpPr>
        <p:grpSpPr>
          <a:xfrm>
            <a:off x="2143913" y="1658746"/>
            <a:ext cx="9594424" cy="670674"/>
            <a:chOff x="1524000" y="1699736"/>
            <a:chExt cx="6604243" cy="670674"/>
          </a:xfrm>
        </p:grpSpPr>
        <p:sp>
          <p:nvSpPr>
            <p:cNvPr id="28" name="Right Triangle 27">
              <a:extLst>
                <a:ext uri="{FF2B5EF4-FFF2-40B4-BE49-F238E27FC236}">
                  <a16:creationId xmlns:a16="http://schemas.microsoft.com/office/drawing/2014/main" id="{1AE17763-7130-FD4F-AFD5-5D567502D4AD}"/>
                </a:ext>
              </a:extLst>
            </p:cNvPr>
            <p:cNvSpPr/>
            <p:nvPr/>
          </p:nvSpPr>
          <p:spPr>
            <a:xfrm flipH="1">
              <a:off x="1524000" y="1747525"/>
              <a:ext cx="5791200" cy="304800"/>
            </a:xfrm>
            <a:prstGeom prst="rtTriangle">
              <a:avLst/>
            </a:prstGeom>
            <a:noFill/>
            <a:ln w="285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38100">
                  <a:solidFill>
                    <a:schemeClr val="tx1"/>
                  </a:solidFill>
                </a:ln>
                <a:solidFill>
                  <a:schemeClr val="bg1">
                    <a:lumMod val="50000"/>
                  </a:schemeClr>
                </a:solidFill>
              </a:endParaRPr>
            </a:p>
          </p:txBody>
        </p:sp>
        <p:sp>
          <p:nvSpPr>
            <p:cNvPr id="29" name="TextBox 28">
              <a:extLst>
                <a:ext uri="{FF2B5EF4-FFF2-40B4-BE49-F238E27FC236}">
                  <a16:creationId xmlns:a16="http://schemas.microsoft.com/office/drawing/2014/main" id="{0656A45B-0E13-2C4C-8BEC-2F6124BFFF37}"/>
                </a:ext>
              </a:extLst>
            </p:cNvPr>
            <p:cNvSpPr txBox="1"/>
            <p:nvPr/>
          </p:nvSpPr>
          <p:spPr>
            <a:xfrm>
              <a:off x="7315200" y="1699736"/>
              <a:ext cx="813043" cy="369332"/>
            </a:xfrm>
            <a:prstGeom prst="rect">
              <a:avLst/>
            </a:prstGeom>
            <a:noFill/>
          </p:spPr>
          <p:txBody>
            <a:bodyPr wrap="none" rtlCol="0">
              <a:spAutoFit/>
            </a:bodyPr>
            <a:lstStyle/>
            <a:p>
              <a:r>
                <a:rPr lang="en-US" dirty="0"/>
                <a:t>12 cm</a:t>
              </a:r>
            </a:p>
          </p:txBody>
        </p:sp>
        <p:sp>
          <p:nvSpPr>
            <p:cNvPr id="30" name="TextBox 29">
              <a:extLst>
                <a:ext uri="{FF2B5EF4-FFF2-40B4-BE49-F238E27FC236}">
                  <a16:creationId xmlns:a16="http://schemas.microsoft.com/office/drawing/2014/main" id="{BDD42622-95FA-9B4E-94C4-CCB6C822731C}"/>
                </a:ext>
              </a:extLst>
            </p:cNvPr>
            <p:cNvSpPr txBox="1"/>
            <p:nvPr/>
          </p:nvSpPr>
          <p:spPr>
            <a:xfrm>
              <a:off x="3979902" y="2001078"/>
              <a:ext cx="825867" cy="369332"/>
            </a:xfrm>
            <a:prstGeom prst="rect">
              <a:avLst/>
            </a:prstGeom>
            <a:noFill/>
          </p:spPr>
          <p:txBody>
            <a:bodyPr wrap="none" rtlCol="0">
              <a:spAutoFit/>
            </a:bodyPr>
            <a:lstStyle/>
            <a:p>
              <a:r>
                <a:rPr lang="en-US" dirty="0"/>
                <a:t>480 m</a:t>
              </a:r>
            </a:p>
          </p:txBody>
        </p:sp>
        <p:cxnSp>
          <p:nvCxnSpPr>
            <p:cNvPr id="31" name="Straight Arrow Connector 30">
              <a:extLst>
                <a:ext uri="{FF2B5EF4-FFF2-40B4-BE49-F238E27FC236}">
                  <a16:creationId xmlns:a16="http://schemas.microsoft.com/office/drawing/2014/main" id="{D77A8E3A-9E56-FF4F-9E5F-D314B1F8623E}"/>
                </a:ext>
              </a:extLst>
            </p:cNvPr>
            <p:cNvCxnSpPr>
              <a:cxnSpLocks/>
              <a:stCxn id="28" idx="4"/>
            </p:cNvCxnSpPr>
            <p:nvPr/>
          </p:nvCxnSpPr>
          <p:spPr>
            <a:xfrm flipV="1">
              <a:off x="1524000" y="1747524"/>
              <a:ext cx="5791200" cy="304801"/>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grpSp>
      <p:pic>
        <p:nvPicPr>
          <p:cNvPr id="32" name="Picture 31">
            <a:extLst>
              <a:ext uri="{FF2B5EF4-FFF2-40B4-BE49-F238E27FC236}">
                <a16:creationId xmlns:a16="http://schemas.microsoft.com/office/drawing/2014/main" id="{C6744B45-BD85-9B42-ABEB-762331C8470E}"/>
              </a:ext>
            </a:extLst>
          </p:cNvPr>
          <p:cNvPicPr>
            <a:picLocks noChangeAspect="1"/>
          </p:cNvPicPr>
          <p:nvPr/>
        </p:nvPicPr>
        <p:blipFill>
          <a:blip r:embed="rId3"/>
          <a:stretch>
            <a:fillRect/>
          </a:stretch>
        </p:blipFill>
        <p:spPr>
          <a:xfrm>
            <a:off x="5376501" y="2615966"/>
            <a:ext cx="6129699" cy="3810001"/>
          </a:xfrm>
          <a:prstGeom prst="rect">
            <a:avLst/>
          </a:prstGeom>
        </p:spPr>
      </p:pic>
      <p:sp>
        <p:nvSpPr>
          <p:cNvPr id="34" name="Content Placeholder 2">
            <a:extLst>
              <a:ext uri="{FF2B5EF4-FFF2-40B4-BE49-F238E27FC236}">
                <a16:creationId xmlns:a16="http://schemas.microsoft.com/office/drawing/2014/main" id="{428ACA36-A0DA-2F40-BF44-DFA5BBC33FEC}"/>
              </a:ext>
            </a:extLst>
          </p:cNvPr>
          <p:cNvSpPr txBox="1">
            <a:spLocks/>
          </p:cNvSpPr>
          <p:nvPr/>
        </p:nvSpPr>
        <p:spPr bwMode="auto">
          <a:xfrm>
            <a:off x="328057" y="939334"/>
            <a:ext cx="4952999" cy="1608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Arial" charset="0"/>
              </a:rPr>
              <a:t>Momentum:</a:t>
            </a:r>
          </a:p>
          <a:p>
            <a:endParaRPr lang="en-US" sz="2000" dirty="0">
              <a:latin typeface="Arial" charset="0"/>
              <a:sym typeface="Wingdings"/>
            </a:endParaRPr>
          </a:p>
          <a:p>
            <a:r>
              <a:rPr lang="en-US" sz="2000" dirty="0">
                <a:latin typeface="Arial" charset="0"/>
                <a:sym typeface="Wingdings"/>
              </a:rPr>
              <a:t>Space:</a:t>
            </a:r>
            <a:endParaRPr lang="en-US" dirty="0">
              <a:latin typeface="Arial" charset="0"/>
              <a:sym typeface="Wingdings"/>
            </a:endParaRPr>
          </a:p>
          <a:p>
            <a:endParaRPr lang="en-US" dirty="0">
              <a:latin typeface="Arial" charset="0"/>
              <a:sym typeface="Wingdings"/>
            </a:endParaRPr>
          </a:p>
        </p:txBody>
      </p:sp>
    </p:spTree>
    <p:extLst>
      <p:ext uri="{BB962C8B-B14F-4D97-AF65-F5344CB8AC3E}">
        <p14:creationId xmlns:p14="http://schemas.microsoft.com/office/powerpoint/2010/main" val="263331262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78FD9-5470-CC49-B1E1-378500E2BC98}"/>
              </a:ext>
            </a:extLst>
          </p:cNvPr>
          <p:cNvSpPr>
            <a:spLocks noGrp="1"/>
          </p:cNvSpPr>
          <p:nvPr>
            <p:ph type="title"/>
          </p:nvPr>
        </p:nvSpPr>
        <p:spPr>
          <a:xfrm>
            <a:off x="2819400" y="244476"/>
            <a:ext cx="6858000" cy="441325"/>
          </a:xfrm>
        </p:spPr>
        <p:txBody>
          <a:bodyPr/>
          <a:lstStyle/>
          <a:p>
            <a:r>
              <a:rPr lang="en-US" dirty="0"/>
              <a:t>FASER TIMELINE</a:t>
            </a:r>
          </a:p>
        </p:txBody>
      </p:sp>
      <p:sp>
        <p:nvSpPr>
          <p:cNvPr id="8" name="TextBox 7">
            <a:extLst>
              <a:ext uri="{FF2B5EF4-FFF2-40B4-BE49-F238E27FC236}">
                <a16:creationId xmlns:a16="http://schemas.microsoft.com/office/drawing/2014/main" id="{D22103B8-2083-82A7-7C88-B3F67E8F4B31}"/>
              </a:ext>
            </a:extLst>
          </p:cNvPr>
          <p:cNvSpPr txBox="1"/>
          <p:nvPr/>
        </p:nvSpPr>
        <p:spPr>
          <a:xfrm rot="18563558">
            <a:off x="544830" y="4494173"/>
            <a:ext cx="3443122" cy="276999"/>
          </a:xfrm>
          <a:prstGeom prst="rect">
            <a:avLst/>
          </a:prstGeom>
          <a:noFill/>
        </p:spPr>
        <p:txBody>
          <a:bodyPr wrap="none" rtlCol="0">
            <a:spAutoFit/>
          </a:bodyPr>
          <a:lstStyle/>
          <a:p>
            <a:pPr algn="r"/>
            <a:r>
              <a:rPr lang="en-US" sz="1200" dirty="0">
                <a:solidFill>
                  <a:srgbClr val="00B050"/>
                </a:solidFill>
              </a:rPr>
              <a:t>Concept paper: Feng, </a:t>
            </a:r>
            <a:r>
              <a:rPr lang="en-US" sz="1200" dirty="0" err="1">
                <a:solidFill>
                  <a:srgbClr val="00B050"/>
                </a:solidFill>
              </a:rPr>
              <a:t>Galon</a:t>
            </a:r>
            <a:r>
              <a:rPr lang="en-US" sz="1200" dirty="0">
                <a:solidFill>
                  <a:srgbClr val="00B050"/>
                </a:solidFill>
              </a:rPr>
              <a:t>, Kling, </a:t>
            </a:r>
            <a:r>
              <a:rPr lang="en-US" sz="1200" dirty="0" err="1">
                <a:solidFill>
                  <a:srgbClr val="00B050"/>
                </a:solidFill>
              </a:rPr>
              <a:t>Trojanowski</a:t>
            </a:r>
            <a:endParaRPr lang="en-US" sz="1200" dirty="0">
              <a:solidFill>
                <a:srgbClr val="00B050"/>
              </a:solidFill>
            </a:endParaRPr>
          </a:p>
        </p:txBody>
      </p:sp>
      <p:sp>
        <p:nvSpPr>
          <p:cNvPr id="9" name="TextBox 8">
            <a:extLst>
              <a:ext uri="{FF2B5EF4-FFF2-40B4-BE49-F238E27FC236}">
                <a16:creationId xmlns:a16="http://schemas.microsoft.com/office/drawing/2014/main" id="{348CF97A-8D38-7D7D-06CE-FB2218C2B213}"/>
              </a:ext>
            </a:extLst>
          </p:cNvPr>
          <p:cNvSpPr txBox="1"/>
          <p:nvPr/>
        </p:nvSpPr>
        <p:spPr>
          <a:xfrm rot="18563558">
            <a:off x="2059767" y="4033503"/>
            <a:ext cx="2250937" cy="276999"/>
          </a:xfrm>
          <a:prstGeom prst="rect">
            <a:avLst/>
          </a:prstGeom>
          <a:noFill/>
        </p:spPr>
        <p:txBody>
          <a:bodyPr wrap="none" rtlCol="0">
            <a:spAutoFit/>
          </a:bodyPr>
          <a:lstStyle/>
          <a:p>
            <a:pPr algn="r"/>
            <a:r>
              <a:rPr lang="en-US" sz="1200" dirty="0">
                <a:solidFill>
                  <a:srgbClr val="00B050"/>
                </a:solidFill>
              </a:rPr>
              <a:t>LOI submitted to CERN LHCC</a:t>
            </a:r>
          </a:p>
        </p:txBody>
      </p:sp>
      <p:sp>
        <p:nvSpPr>
          <p:cNvPr id="10" name="TextBox 9">
            <a:extLst>
              <a:ext uri="{FF2B5EF4-FFF2-40B4-BE49-F238E27FC236}">
                <a16:creationId xmlns:a16="http://schemas.microsoft.com/office/drawing/2014/main" id="{61150AF9-C40C-E1E0-0F80-9526D246853D}"/>
              </a:ext>
            </a:extLst>
          </p:cNvPr>
          <p:cNvSpPr txBox="1"/>
          <p:nvPr/>
        </p:nvSpPr>
        <p:spPr>
          <a:xfrm rot="18563558">
            <a:off x="673412" y="4783364"/>
            <a:ext cx="4191532" cy="276999"/>
          </a:xfrm>
          <a:prstGeom prst="rect">
            <a:avLst/>
          </a:prstGeom>
          <a:noFill/>
        </p:spPr>
        <p:txBody>
          <a:bodyPr wrap="none" rtlCol="0">
            <a:spAutoFit/>
          </a:bodyPr>
          <a:lstStyle/>
          <a:p>
            <a:pPr algn="r"/>
            <a:r>
              <a:rPr lang="en-US" sz="1200" dirty="0">
                <a:solidFill>
                  <a:srgbClr val="00B050"/>
                </a:solidFill>
              </a:rPr>
              <a:t>Spare detector parts from </a:t>
            </a:r>
            <a:r>
              <a:rPr lang="en-US" sz="1200" dirty="0">
                <a:solidFill>
                  <a:srgbClr val="FF0000"/>
                </a:solidFill>
              </a:rPr>
              <a:t>ATLAS</a:t>
            </a:r>
            <a:r>
              <a:rPr lang="en-US" sz="1200" dirty="0">
                <a:solidFill>
                  <a:srgbClr val="00B050"/>
                </a:solidFill>
              </a:rPr>
              <a:t> and </a:t>
            </a:r>
            <a:r>
              <a:rPr lang="en-US" sz="1200" dirty="0" err="1">
                <a:solidFill>
                  <a:srgbClr val="FF0000"/>
                </a:solidFill>
              </a:rPr>
              <a:t>LHCb</a:t>
            </a:r>
            <a:r>
              <a:rPr lang="en-US" sz="1200" dirty="0">
                <a:solidFill>
                  <a:srgbClr val="00B050"/>
                </a:solidFill>
              </a:rPr>
              <a:t> Collaborations</a:t>
            </a:r>
          </a:p>
        </p:txBody>
      </p:sp>
      <p:sp>
        <p:nvSpPr>
          <p:cNvPr id="11" name="TextBox 10">
            <a:extLst>
              <a:ext uri="{FF2B5EF4-FFF2-40B4-BE49-F238E27FC236}">
                <a16:creationId xmlns:a16="http://schemas.microsoft.com/office/drawing/2014/main" id="{801F7FAE-7129-4D73-48B8-D27A7D98B8AB}"/>
              </a:ext>
            </a:extLst>
          </p:cNvPr>
          <p:cNvSpPr txBox="1"/>
          <p:nvPr/>
        </p:nvSpPr>
        <p:spPr>
          <a:xfrm rot="18563558">
            <a:off x="1619846" y="4434486"/>
            <a:ext cx="3288657" cy="276999"/>
          </a:xfrm>
          <a:prstGeom prst="rect">
            <a:avLst/>
          </a:prstGeom>
          <a:noFill/>
        </p:spPr>
        <p:txBody>
          <a:bodyPr wrap="none" rtlCol="0">
            <a:spAutoFit/>
          </a:bodyPr>
          <a:lstStyle/>
          <a:p>
            <a:pPr algn="r"/>
            <a:r>
              <a:rPr lang="en-US" sz="1200" dirty="0">
                <a:solidFill>
                  <a:srgbClr val="00B050"/>
                </a:solidFill>
              </a:rPr>
              <a:t>Technical Proposal submitted to CERN LHCC</a:t>
            </a:r>
          </a:p>
        </p:txBody>
      </p:sp>
      <p:sp>
        <p:nvSpPr>
          <p:cNvPr id="12" name="TextBox 11">
            <a:extLst>
              <a:ext uri="{FF2B5EF4-FFF2-40B4-BE49-F238E27FC236}">
                <a16:creationId xmlns:a16="http://schemas.microsoft.com/office/drawing/2014/main" id="{2AFA854B-72EA-5EF4-B2C4-672A905949A2}"/>
              </a:ext>
            </a:extLst>
          </p:cNvPr>
          <p:cNvSpPr txBox="1"/>
          <p:nvPr/>
        </p:nvSpPr>
        <p:spPr>
          <a:xfrm rot="18563558">
            <a:off x="1281509" y="4687603"/>
            <a:ext cx="3943708" cy="276999"/>
          </a:xfrm>
          <a:prstGeom prst="rect">
            <a:avLst/>
          </a:prstGeom>
          <a:noFill/>
        </p:spPr>
        <p:txBody>
          <a:bodyPr wrap="none" rtlCol="0">
            <a:spAutoFit/>
          </a:bodyPr>
          <a:lstStyle/>
          <a:p>
            <a:pPr algn="r"/>
            <a:r>
              <a:rPr lang="en-US" sz="1200" dirty="0">
                <a:solidFill>
                  <a:srgbClr val="00B050"/>
                </a:solidFill>
              </a:rPr>
              <a:t>Funding from </a:t>
            </a:r>
            <a:r>
              <a:rPr lang="en-US" sz="1200" dirty="0" err="1">
                <a:solidFill>
                  <a:srgbClr val="FF0000"/>
                </a:solidFill>
              </a:rPr>
              <a:t>Heising</a:t>
            </a:r>
            <a:r>
              <a:rPr lang="en-US" sz="1200" dirty="0">
                <a:solidFill>
                  <a:srgbClr val="FF0000"/>
                </a:solidFill>
              </a:rPr>
              <a:t>-Simons </a:t>
            </a:r>
            <a:r>
              <a:rPr lang="en-US" sz="1200" dirty="0">
                <a:solidFill>
                  <a:srgbClr val="00B050"/>
                </a:solidFill>
              </a:rPr>
              <a:t>and</a:t>
            </a:r>
            <a:r>
              <a:rPr lang="en-US" sz="1200" dirty="0">
                <a:solidFill>
                  <a:srgbClr val="FF0000"/>
                </a:solidFill>
              </a:rPr>
              <a:t> Simons Foundations</a:t>
            </a:r>
          </a:p>
        </p:txBody>
      </p:sp>
      <p:sp>
        <p:nvSpPr>
          <p:cNvPr id="13" name="TextBox 12">
            <a:extLst>
              <a:ext uri="{FF2B5EF4-FFF2-40B4-BE49-F238E27FC236}">
                <a16:creationId xmlns:a16="http://schemas.microsoft.com/office/drawing/2014/main" id="{2DAE9675-89CC-1799-E660-C46A5A904535}"/>
              </a:ext>
            </a:extLst>
          </p:cNvPr>
          <p:cNvSpPr txBox="1"/>
          <p:nvPr/>
        </p:nvSpPr>
        <p:spPr>
          <a:xfrm rot="18563558">
            <a:off x="1937493" y="4485501"/>
            <a:ext cx="3420680" cy="276999"/>
          </a:xfrm>
          <a:prstGeom prst="rect">
            <a:avLst/>
          </a:prstGeom>
          <a:noFill/>
        </p:spPr>
        <p:txBody>
          <a:bodyPr wrap="none" rtlCol="0">
            <a:spAutoFit/>
          </a:bodyPr>
          <a:lstStyle/>
          <a:p>
            <a:pPr algn="r"/>
            <a:r>
              <a:rPr lang="en-US" sz="1200" dirty="0">
                <a:solidFill>
                  <a:srgbClr val="00B050"/>
                </a:solidFill>
              </a:rPr>
              <a:t>FASER approved as 8</a:t>
            </a:r>
            <a:r>
              <a:rPr lang="en-US" sz="1200" baseline="30000" dirty="0">
                <a:solidFill>
                  <a:srgbClr val="00B050"/>
                </a:solidFill>
              </a:rPr>
              <a:t>th</a:t>
            </a:r>
            <a:r>
              <a:rPr lang="en-US" sz="1200" dirty="0">
                <a:solidFill>
                  <a:srgbClr val="00B050"/>
                </a:solidFill>
              </a:rPr>
              <a:t> LHC detector by </a:t>
            </a:r>
            <a:r>
              <a:rPr lang="en-US" sz="1200" dirty="0">
                <a:solidFill>
                  <a:srgbClr val="FF0000"/>
                </a:solidFill>
              </a:rPr>
              <a:t>CERN</a:t>
            </a:r>
          </a:p>
        </p:txBody>
      </p:sp>
      <p:sp>
        <p:nvSpPr>
          <p:cNvPr id="14" name="TextBox 13">
            <a:extLst>
              <a:ext uri="{FF2B5EF4-FFF2-40B4-BE49-F238E27FC236}">
                <a16:creationId xmlns:a16="http://schemas.microsoft.com/office/drawing/2014/main" id="{90E3FA3D-8C77-9F1A-E96E-82E4B9A1BD52}"/>
              </a:ext>
            </a:extLst>
          </p:cNvPr>
          <p:cNvSpPr txBox="1"/>
          <p:nvPr/>
        </p:nvSpPr>
        <p:spPr>
          <a:xfrm rot="18563558">
            <a:off x="2397920" y="4516471"/>
            <a:ext cx="3500830" cy="276999"/>
          </a:xfrm>
          <a:prstGeom prst="rect">
            <a:avLst/>
          </a:prstGeom>
          <a:noFill/>
        </p:spPr>
        <p:txBody>
          <a:bodyPr wrap="none" rtlCol="0">
            <a:spAutoFit/>
          </a:bodyPr>
          <a:lstStyle/>
          <a:p>
            <a:pPr algn="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approved as 9</a:t>
            </a:r>
            <a:r>
              <a:rPr lang="en-US" sz="1200" baseline="30000" dirty="0">
                <a:solidFill>
                  <a:srgbClr val="00B050"/>
                </a:solidFill>
              </a:rPr>
              <a:t>th</a:t>
            </a:r>
            <a:r>
              <a:rPr lang="en-US" sz="1200" dirty="0">
                <a:solidFill>
                  <a:srgbClr val="00B050"/>
                </a:solidFill>
              </a:rPr>
              <a:t> LHC detector by </a:t>
            </a:r>
            <a:r>
              <a:rPr lang="en-US" sz="1200" dirty="0">
                <a:solidFill>
                  <a:srgbClr val="FF0000"/>
                </a:solidFill>
              </a:rPr>
              <a:t>CERN</a:t>
            </a:r>
          </a:p>
        </p:txBody>
      </p:sp>
      <p:sp>
        <p:nvSpPr>
          <p:cNvPr id="15" name="TextBox 14">
            <a:extLst>
              <a:ext uri="{FF2B5EF4-FFF2-40B4-BE49-F238E27FC236}">
                <a16:creationId xmlns:a16="http://schemas.microsoft.com/office/drawing/2014/main" id="{BEBE0F74-099D-CEB3-E264-DA5B4269C4C9}"/>
              </a:ext>
            </a:extLst>
          </p:cNvPr>
          <p:cNvSpPr txBox="1"/>
          <p:nvPr/>
        </p:nvSpPr>
        <p:spPr>
          <a:xfrm rot="18563558">
            <a:off x="4051821" y="4224109"/>
            <a:ext cx="2744213" cy="276999"/>
          </a:xfrm>
          <a:prstGeom prst="rect">
            <a:avLst/>
          </a:prstGeom>
          <a:noFill/>
        </p:spPr>
        <p:txBody>
          <a:bodyPr wrap="none" rtlCol="0">
            <a:spAutoFit/>
          </a:bodyPr>
          <a:lstStyle/>
          <a:p>
            <a:pPr algn="r"/>
            <a:r>
              <a:rPr lang="en-US" sz="1200" dirty="0">
                <a:solidFill>
                  <a:srgbClr val="00B050"/>
                </a:solidFill>
              </a:rPr>
              <a:t>FASER fully constructed and installed</a:t>
            </a:r>
          </a:p>
        </p:txBody>
      </p:sp>
      <p:sp>
        <p:nvSpPr>
          <p:cNvPr id="16" name="TextBox 15">
            <a:extLst>
              <a:ext uri="{FF2B5EF4-FFF2-40B4-BE49-F238E27FC236}">
                <a16:creationId xmlns:a16="http://schemas.microsoft.com/office/drawing/2014/main" id="{5B7DE7CF-E76D-BA3A-ACC8-D1DD686DA404}"/>
              </a:ext>
            </a:extLst>
          </p:cNvPr>
          <p:cNvSpPr txBox="1"/>
          <p:nvPr/>
        </p:nvSpPr>
        <p:spPr>
          <a:xfrm rot="18563558">
            <a:off x="4121125" y="4583195"/>
            <a:ext cx="3673506" cy="276999"/>
          </a:xfrm>
          <a:prstGeom prst="rect">
            <a:avLst/>
          </a:prstGeom>
          <a:noFill/>
        </p:spPr>
        <p:txBody>
          <a:bodyPr wrap="none" rtlCol="0">
            <a:spAutoFit/>
          </a:bodyPr>
          <a:lstStyle/>
          <a:p>
            <a:pPr algn="r"/>
            <a:r>
              <a:rPr lang="en-US" sz="1200" dirty="0">
                <a:solidFill>
                  <a:srgbClr val="00B050"/>
                </a:solidFill>
              </a:rPr>
              <a:t>FASER and </a:t>
            </a: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begin collecting data in Run 3</a:t>
            </a:r>
          </a:p>
        </p:txBody>
      </p:sp>
      <p:sp>
        <p:nvSpPr>
          <p:cNvPr id="29" name="TextBox 28">
            <a:extLst>
              <a:ext uri="{FF2B5EF4-FFF2-40B4-BE49-F238E27FC236}">
                <a16:creationId xmlns:a16="http://schemas.microsoft.com/office/drawing/2014/main" id="{BA7E0595-7E3A-1CC3-9F1E-118FC37820C6}"/>
              </a:ext>
            </a:extLst>
          </p:cNvPr>
          <p:cNvSpPr txBox="1"/>
          <p:nvPr/>
        </p:nvSpPr>
        <p:spPr>
          <a:xfrm rot="18563558">
            <a:off x="4504851" y="4255079"/>
            <a:ext cx="2824363" cy="276999"/>
          </a:xfrm>
          <a:prstGeom prst="rect">
            <a:avLst/>
          </a:prstGeom>
          <a:noFill/>
        </p:spPr>
        <p:txBody>
          <a:bodyPr wrap="none" rtlCol="0">
            <a:spAutoFit/>
          </a:bodyPr>
          <a:lstStyle/>
          <a:p>
            <a:pPr algn="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fully constructed and installed</a:t>
            </a:r>
          </a:p>
        </p:txBody>
      </p:sp>
      <p:cxnSp>
        <p:nvCxnSpPr>
          <p:cNvPr id="18" name="Straight Arrow Connector 17">
            <a:extLst>
              <a:ext uri="{FF2B5EF4-FFF2-40B4-BE49-F238E27FC236}">
                <a16:creationId xmlns:a16="http://schemas.microsoft.com/office/drawing/2014/main" id="{2F97227B-8E00-8035-AE3B-A3EC29EE6118}"/>
              </a:ext>
            </a:extLst>
          </p:cNvPr>
          <p:cNvCxnSpPr>
            <a:cxnSpLocks/>
          </p:cNvCxnSpPr>
          <p:nvPr/>
        </p:nvCxnSpPr>
        <p:spPr>
          <a:xfrm>
            <a:off x="3303700"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0" name="Straight Arrow Connector 19">
            <a:extLst>
              <a:ext uri="{FF2B5EF4-FFF2-40B4-BE49-F238E27FC236}">
                <a16:creationId xmlns:a16="http://schemas.microsoft.com/office/drawing/2014/main" id="{1F32F07B-F0BF-5567-8538-B2F78C252A12}"/>
              </a:ext>
            </a:extLst>
          </p:cNvPr>
          <p:cNvCxnSpPr>
            <a:cxnSpLocks/>
          </p:cNvCxnSpPr>
          <p:nvPr/>
        </p:nvCxnSpPr>
        <p:spPr>
          <a:xfrm>
            <a:off x="3959758"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1" name="Straight Arrow Connector 20">
            <a:extLst>
              <a:ext uri="{FF2B5EF4-FFF2-40B4-BE49-F238E27FC236}">
                <a16:creationId xmlns:a16="http://schemas.microsoft.com/office/drawing/2014/main" id="{F5720EAE-917B-6C84-0C51-24F8E9C81E60}"/>
              </a:ext>
            </a:extLst>
          </p:cNvPr>
          <p:cNvCxnSpPr>
            <a:cxnSpLocks/>
          </p:cNvCxnSpPr>
          <p:nvPr/>
        </p:nvCxnSpPr>
        <p:spPr>
          <a:xfrm>
            <a:off x="4093870"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24C547DE-6CBB-7B56-A534-5CEDC2050B5F}"/>
              </a:ext>
            </a:extLst>
          </p:cNvPr>
          <p:cNvCxnSpPr>
            <a:cxnSpLocks/>
          </p:cNvCxnSpPr>
          <p:nvPr/>
        </p:nvCxnSpPr>
        <p:spPr>
          <a:xfrm>
            <a:off x="418822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3" name="Straight Arrow Connector 22">
            <a:extLst>
              <a:ext uri="{FF2B5EF4-FFF2-40B4-BE49-F238E27FC236}">
                <a16:creationId xmlns:a16="http://schemas.microsoft.com/office/drawing/2014/main" id="{1EA73E62-C1DB-3142-4CA5-3D02B88B2123}"/>
              </a:ext>
            </a:extLst>
          </p:cNvPr>
          <p:cNvCxnSpPr>
            <a:cxnSpLocks/>
          </p:cNvCxnSpPr>
          <p:nvPr/>
        </p:nvCxnSpPr>
        <p:spPr>
          <a:xfrm>
            <a:off x="4442756"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BDBEF01A-CB8C-89A7-FFCF-43E9DA1441E9}"/>
              </a:ext>
            </a:extLst>
          </p:cNvPr>
          <p:cNvCxnSpPr>
            <a:cxnSpLocks/>
          </p:cNvCxnSpPr>
          <p:nvPr/>
        </p:nvCxnSpPr>
        <p:spPr>
          <a:xfrm>
            <a:off x="4590694"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B72A1AE7-8EA5-0B6C-A35F-566183BE1B8A}"/>
              </a:ext>
            </a:extLst>
          </p:cNvPr>
          <p:cNvCxnSpPr>
            <a:cxnSpLocks/>
          </p:cNvCxnSpPr>
          <p:nvPr/>
        </p:nvCxnSpPr>
        <p:spPr>
          <a:xfrm>
            <a:off x="514238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89BF49F2-FB77-637B-1E30-A94822DCB290}"/>
              </a:ext>
            </a:extLst>
          </p:cNvPr>
          <p:cNvCxnSpPr>
            <a:cxnSpLocks/>
          </p:cNvCxnSpPr>
          <p:nvPr/>
        </p:nvCxnSpPr>
        <p:spPr>
          <a:xfrm>
            <a:off x="620918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CF29AD41-2F81-B36C-5DC1-2F0AFA321136}"/>
              </a:ext>
            </a:extLst>
          </p:cNvPr>
          <p:cNvCxnSpPr>
            <a:cxnSpLocks/>
          </p:cNvCxnSpPr>
          <p:nvPr/>
        </p:nvCxnSpPr>
        <p:spPr>
          <a:xfrm>
            <a:off x="7016657"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2D2FD0D9-ACB9-62CD-18BC-EA40A2E7ACA1}"/>
              </a:ext>
            </a:extLst>
          </p:cNvPr>
          <p:cNvCxnSpPr>
            <a:cxnSpLocks/>
          </p:cNvCxnSpPr>
          <p:nvPr/>
        </p:nvCxnSpPr>
        <p:spPr>
          <a:xfrm>
            <a:off x="6750095"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3" name="Straight Arrow Connector 2">
            <a:extLst>
              <a:ext uri="{FF2B5EF4-FFF2-40B4-BE49-F238E27FC236}">
                <a16:creationId xmlns:a16="http://schemas.microsoft.com/office/drawing/2014/main" id="{6352CEB9-14FB-35A6-6951-E3BB68D7B30D}"/>
              </a:ext>
            </a:extLst>
          </p:cNvPr>
          <p:cNvCxnSpPr>
            <a:cxnSpLocks/>
          </p:cNvCxnSpPr>
          <p:nvPr/>
        </p:nvCxnSpPr>
        <p:spPr>
          <a:xfrm>
            <a:off x="780938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5" name="TextBox 4">
            <a:extLst>
              <a:ext uri="{FF2B5EF4-FFF2-40B4-BE49-F238E27FC236}">
                <a16:creationId xmlns:a16="http://schemas.microsoft.com/office/drawing/2014/main" id="{CB697E09-E7CA-0F3E-6B84-78326D931D6E}"/>
              </a:ext>
            </a:extLst>
          </p:cNvPr>
          <p:cNvSpPr txBox="1"/>
          <p:nvPr/>
        </p:nvSpPr>
        <p:spPr>
          <a:xfrm rot="18563558">
            <a:off x="4927502" y="4566198"/>
            <a:ext cx="3629520" cy="276999"/>
          </a:xfrm>
          <a:prstGeom prst="rect">
            <a:avLst/>
          </a:prstGeom>
          <a:noFill/>
        </p:spPr>
        <p:txBody>
          <a:bodyPr wrap="none" rtlCol="0">
            <a:spAutoFit/>
          </a:bodyPr>
          <a:lstStyle/>
          <a:p>
            <a:pPr algn="r"/>
            <a:r>
              <a:rPr lang="en-US" sz="1200" dirty="0">
                <a:solidFill>
                  <a:srgbClr val="FF0000"/>
                </a:solidFill>
              </a:rPr>
              <a:t>Discovery of collider neutrinos, dark photon search</a:t>
            </a:r>
          </a:p>
        </p:txBody>
      </p:sp>
      <p:cxnSp>
        <p:nvCxnSpPr>
          <p:cNvPr id="19" name="Straight Arrow Connector 18">
            <a:extLst>
              <a:ext uri="{FF2B5EF4-FFF2-40B4-BE49-F238E27FC236}">
                <a16:creationId xmlns:a16="http://schemas.microsoft.com/office/drawing/2014/main" id="{F058040C-77E8-1330-C2CC-B14ADF3C7783}"/>
              </a:ext>
            </a:extLst>
          </p:cNvPr>
          <p:cNvCxnSpPr>
            <a:cxnSpLocks/>
          </p:cNvCxnSpPr>
          <p:nvPr/>
        </p:nvCxnSpPr>
        <p:spPr>
          <a:xfrm>
            <a:off x="8648901" y="2829791"/>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30" name="TextBox 29">
            <a:extLst>
              <a:ext uri="{FF2B5EF4-FFF2-40B4-BE49-F238E27FC236}">
                <a16:creationId xmlns:a16="http://schemas.microsoft.com/office/drawing/2014/main" id="{05E6C8CA-21CA-5EA7-368B-9FFE3C3D10E8}"/>
              </a:ext>
            </a:extLst>
          </p:cNvPr>
          <p:cNvSpPr txBox="1"/>
          <p:nvPr/>
        </p:nvSpPr>
        <p:spPr>
          <a:xfrm rot="18563558">
            <a:off x="6567524" y="4187118"/>
            <a:ext cx="2648482" cy="276999"/>
          </a:xfrm>
          <a:prstGeom prst="rect">
            <a:avLst/>
          </a:prstGeom>
          <a:noFill/>
        </p:spPr>
        <p:txBody>
          <a:bodyPr wrap="none" rtlCol="0">
            <a:spAutoFit/>
          </a:bodyPr>
          <a:lstStyle/>
          <a:p>
            <a:pPr algn="r"/>
            <a:r>
              <a:rPr lang="en-US" sz="1200" dirty="0">
                <a:solidFill>
                  <a:srgbClr val="FF0000"/>
                </a:solidFill>
              </a:rPr>
              <a:t>Neutrino cross sections, ALP search</a:t>
            </a:r>
          </a:p>
        </p:txBody>
      </p:sp>
      <p:cxnSp>
        <p:nvCxnSpPr>
          <p:cNvPr id="4" name="Straight Arrow Connector 3">
            <a:extLst>
              <a:ext uri="{FF2B5EF4-FFF2-40B4-BE49-F238E27FC236}">
                <a16:creationId xmlns:a16="http://schemas.microsoft.com/office/drawing/2014/main" id="{9AC9CCDE-B4F5-44D9-7E0C-51D941EF07CB}"/>
              </a:ext>
            </a:extLst>
          </p:cNvPr>
          <p:cNvCxnSpPr>
            <a:cxnSpLocks/>
          </p:cNvCxnSpPr>
          <p:nvPr/>
        </p:nvCxnSpPr>
        <p:spPr>
          <a:xfrm>
            <a:off x="9455056" y="2839278"/>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FC0D6110-635F-106C-703D-E45C8897A6C0}"/>
              </a:ext>
            </a:extLst>
          </p:cNvPr>
          <p:cNvSpPr txBox="1"/>
          <p:nvPr/>
        </p:nvSpPr>
        <p:spPr>
          <a:xfrm rot="18563558">
            <a:off x="7008510" y="4361173"/>
            <a:ext cx="3098926" cy="276999"/>
          </a:xfrm>
          <a:prstGeom prst="rect">
            <a:avLst/>
          </a:prstGeom>
          <a:noFill/>
        </p:spPr>
        <p:txBody>
          <a:bodyPr wrap="none" rtlCol="0">
            <a:spAutoFit/>
          </a:bodyPr>
          <a:lstStyle/>
          <a:p>
            <a:pPr algn="r"/>
            <a:r>
              <a:rPr lang="en-US" sz="1200" dirty="0">
                <a:solidFill>
                  <a:srgbClr val="FF0000"/>
                </a:solidFill>
              </a:rPr>
              <a:t>Neutrino cross section energy dependence</a:t>
            </a:r>
          </a:p>
        </p:txBody>
      </p:sp>
      <p:pic>
        <p:nvPicPr>
          <p:cNvPr id="33" name="Picture 32" descr="A blue and white diagram with red and white text&#10;&#10;AI-generated content may be incorrect.">
            <a:extLst>
              <a:ext uri="{FF2B5EF4-FFF2-40B4-BE49-F238E27FC236}">
                <a16:creationId xmlns:a16="http://schemas.microsoft.com/office/drawing/2014/main" id="{812A360C-36B1-269D-034A-0FC29C33A418}"/>
              </a:ext>
            </a:extLst>
          </p:cNvPr>
          <p:cNvPicPr>
            <a:picLocks noChangeAspect="1"/>
          </p:cNvPicPr>
          <p:nvPr/>
        </p:nvPicPr>
        <p:blipFill>
          <a:blip r:embed="rId2"/>
          <a:srcRect l="19627" t="27433" r="28521" b="46584"/>
          <a:stretch>
            <a:fillRect/>
          </a:stretch>
        </p:blipFill>
        <p:spPr>
          <a:xfrm>
            <a:off x="1349627" y="1066800"/>
            <a:ext cx="9355351" cy="1738861"/>
          </a:xfrm>
          <a:prstGeom prst="rect">
            <a:avLst/>
          </a:prstGeom>
        </p:spPr>
      </p:pic>
      <p:cxnSp>
        <p:nvCxnSpPr>
          <p:cNvPr id="35" name="Straight Arrow Connector 34">
            <a:extLst>
              <a:ext uri="{FF2B5EF4-FFF2-40B4-BE49-F238E27FC236}">
                <a16:creationId xmlns:a16="http://schemas.microsoft.com/office/drawing/2014/main" id="{EFBB7808-DBB6-628C-EA7E-B58C9B47EA0B}"/>
              </a:ext>
            </a:extLst>
          </p:cNvPr>
          <p:cNvCxnSpPr>
            <a:cxnSpLocks/>
          </p:cNvCxnSpPr>
          <p:nvPr/>
        </p:nvCxnSpPr>
        <p:spPr>
          <a:xfrm>
            <a:off x="10197738" y="2831018"/>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AC34C21C-D365-FB0C-2298-2FA8FE9CB9D5}"/>
              </a:ext>
            </a:extLst>
          </p:cNvPr>
          <p:cNvSpPr txBox="1"/>
          <p:nvPr/>
        </p:nvSpPr>
        <p:spPr>
          <a:xfrm rot="18563558">
            <a:off x="6983365" y="4736709"/>
            <a:ext cx="4070793" cy="276999"/>
          </a:xfrm>
          <a:prstGeom prst="rect">
            <a:avLst/>
          </a:prstGeom>
          <a:noFill/>
        </p:spPr>
        <p:txBody>
          <a:bodyPr wrap="none" rtlCol="0">
            <a:spAutoFit/>
          </a:bodyPr>
          <a:lstStyle/>
          <a:p>
            <a:pPr algn="r"/>
            <a:r>
              <a:rPr lang="en-US" sz="1200" dirty="0">
                <a:solidFill>
                  <a:srgbClr val="FF0000"/>
                </a:solidFill>
              </a:rPr>
              <a:t>Neutrino doubly differential cross sections, quirk search</a:t>
            </a:r>
          </a:p>
        </p:txBody>
      </p:sp>
    </p:spTree>
    <p:extLst>
      <p:ext uri="{BB962C8B-B14F-4D97-AF65-F5344CB8AC3E}">
        <p14:creationId xmlns:p14="http://schemas.microsoft.com/office/powerpoint/2010/main" val="334547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0C5E-5C01-7C62-771B-593A9C9EB4E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9079DE4-67AA-D637-4EC4-5CE1A5B6AEF2}"/>
              </a:ext>
            </a:extLst>
          </p:cNvPr>
          <p:cNvPicPr>
            <a:picLocks noChangeAspect="1"/>
          </p:cNvPicPr>
          <p:nvPr/>
        </p:nvPicPr>
        <p:blipFill>
          <a:blip r:embed="rId3">
            <a:extLst>
              <a:ext uri="{28A0092B-C50C-407E-A947-70E740481C1C}">
                <a14:useLocalDpi xmlns:a14="http://schemas.microsoft.com/office/drawing/2010/main" val="0"/>
              </a:ext>
            </a:extLst>
          </a:blip>
          <a:srcRect t="1412" r="291" b="3595"/>
          <a:stretch>
            <a:fillRect/>
          </a:stretch>
        </p:blipFill>
        <p:spPr>
          <a:xfrm>
            <a:off x="324532" y="1034725"/>
            <a:ext cx="11542935" cy="5794194"/>
          </a:xfrm>
          <a:prstGeom prst="rect">
            <a:avLst/>
          </a:prstGeom>
        </p:spPr>
      </p:pic>
      <p:pic>
        <p:nvPicPr>
          <p:cNvPr id="1032" name="Picture 8">
            <a:extLst>
              <a:ext uri="{FF2B5EF4-FFF2-40B4-BE49-F238E27FC236}">
                <a16:creationId xmlns:a16="http://schemas.microsoft.com/office/drawing/2014/main" id="{A749B2E5-376E-153E-9FB7-D746404460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3743" y="3328944"/>
            <a:ext cx="626574" cy="61753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7674CA2E-F44D-6483-EA2F-20086026AC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12303" y="3010238"/>
            <a:ext cx="533979" cy="63741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299647B-3681-BEEB-3DB6-1E3E9E8986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8439" y="3693943"/>
            <a:ext cx="504685" cy="535817"/>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4">
            <a:extLst>
              <a:ext uri="{FF2B5EF4-FFF2-40B4-BE49-F238E27FC236}">
                <a16:creationId xmlns:a16="http://schemas.microsoft.com/office/drawing/2014/main" id="{FE2D95DD-CB54-DB10-0541-EA4A4BC79F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1362" y="3338529"/>
            <a:ext cx="1146699" cy="23498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AE40B880-EB8F-30FF-DF0B-7F0B508E09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2024" y="3358540"/>
            <a:ext cx="743339" cy="21487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5E5FBF42-FEB8-DC63-5F1C-7B7ED6BDF54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39092" y="3682730"/>
            <a:ext cx="782860" cy="60019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Technion – Israel Institute of Technology - Wikipedia">
            <a:extLst>
              <a:ext uri="{FF2B5EF4-FFF2-40B4-BE49-F238E27FC236}">
                <a16:creationId xmlns:a16="http://schemas.microsoft.com/office/drawing/2014/main" id="{A2A343A8-DECC-21BB-FD31-9D1556EB434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73905" y="3876891"/>
            <a:ext cx="569949" cy="256922"/>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a:extLst>
              <a:ext uri="{FF2B5EF4-FFF2-40B4-BE49-F238E27FC236}">
                <a16:creationId xmlns:a16="http://schemas.microsoft.com/office/drawing/2014/main" id="{F8896A08-0A2E-3E90-B84A-51BB4ADBB3E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45071" y="3675032"/>
            <a:ext cx="972849" cy="595875"/>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File:University of Washington Block W logo RGB brand colors ...">
            <a:extLst>
              <a:ext uri="{FF2B5EF4-FFF2-40B4-BE49-F238E27FC236}">
                <a16:creationId xmlns:a16="http://schemas.microsoft.com/office/drawing/2014/main" id="{5B20E048-519A-1483-4BD3-B7FCD2EEC44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39644" y="2895341"/>
            <a:ext cx="524701" cy="361574"/>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a:extLst>
              <a:ext uri="{FF2B5EF4-FFF2-40B4-BE49-F238E27FC236}">
                <a16:creationId xmlns:a16="http://schemas.microsoft.com/office/drawing/2014/main" id="{DBFDA078-292F-6522-BA10-7BE5AD72A18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923708" y="4388723"/>
            <a:ext cx="1255585" cy="293297"/>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The University of Liverpool Logo PNG Transparent &amp; SVG Vector - Freebie  Supply">
            <a:extLst>
              <a:ext uri="{FF2B5EF4-FFF2-40B4-BE49-F238E27FC236}">
                <a16:creationId xmlns:a16="http://schemas.microsoft.com/office/drawing/2014/main" id="{76C6FF42-7FB5-E176-4298-1AE3DA50CD5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08474" y="1666564"/>
            <a:ext cx="1180072" cy="1180072"/>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a:extLst>
              <a:ext uri="{FF2B5EF4-FFF2-40B4-BE49-F238E27FC236}">
                <a16:creationId xmlns:a16="http://schemas.microsoft.com/office/drawing/2014/main" id="{68D5E5D5-28D9-7A87-7EA5-C193408AA15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387801" y="2686096"/>
            <a:ext cx="1154664" cy="445628"/>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a:extLst>
              <a:ext uri="{FF2B5EF4-FFF2-40B4-BE49-F238E27FC236}">
                <a16:creationId xmlns:a16="http://schemas.microsoft.com/office/drawing/2014/main" id="{BFBA5B7F-860A-7AEE-DF9E-1AFF9CF5F51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710322" y="3338409"/>
            <a:ext cx="718378" cy="36283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A blue circle with white letters&#10;&#10;AI-generated content may be incorrect.">
            <a:extLst>
              <a:ext uri="{FF2B5EF4-FFF2-40B4-BE49-F238E27FC236}">
                <a16:creationId xmlns:a16="http://schemas.microsoft.com/office/drawing/2014/main" id="{777178DC-B091-6FBD-F998-A60D3113448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304330" y="3031309"/>
            <a:ext cx="1264261" cy="888647"/>
          </a:xfrm>
          <a:prstGeom prst="rect">
            <a:avLst/>
          </a:prstGeom>
        </p:spPr>
      </p:pic>
      <p:pic>
        <p:nvPicPr>
          <p:cNvPr id="1070" name="Picture 46">
            <a:extLst>
              <a:ext uri="{FF2B5EF4-FFF2-40B4-BE49-F238E27FC236}">
                <a16:creationId xmlns:a16="http://schemas.microsoft.com/office/drawing/2014/main" id="{97A12E24-8A44-3837-E022-EC01E9A3425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891817" y="4160591"/>
            <a:ext cx="749560" cy="749560"/>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Royal Holloway, University of London">
            <a:extLst>
              <a:ext uri="{FF2B5EF4-FFF2-40B4-BE49-F238E27FC236}">
                <a16:creationId xmlns:a16="http://schemas.microsoft.com/office/drawing/2014/main" id="{CD7B374F-0D10-B66C-0CF7-4C065A723F9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692257" y="1427071"/>
            <a:ext cx="1066326" cy="533163"/>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a:extLst>
              <a:ext uri="{FF2B5EF4-FFF2-40B4-BE49-F238E27FC236}">
                <a16:creationId xmlns:a16="http://schemas.microsoft.com/office/drawing/2014/main" id="{467C854D-5B29-743F-0CC6-4BE4C1E7B79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309958" y="2760647"/>
            <a:ext cx="515998" cy="515998"/>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Logo downloads | University brand | StaffNet | The ...">
            <a:extLst>
              <a:ext uri="{FF2B5EF4-FFF2-40B4-BE49-F238E27FC236}">
                <a16:creationId xmlns:a16="http://schemas.microsoft.com/office/drawing/2014/main" id="{0A6F52B9-BD9E-E933-CCC3-E1768438F40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p:blipFill>
        <p:spPr bwMode="auto">
          <a:xfrm>
            <a:off x="4114689" y="2698550"/>
            <a:ext cx="1049751" cy="444645"/>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シンボル紹介｜新居浜高専">
            <a:extLst>
              <a:ext uri="{FF2B5EF4-FFF2-40B4-BE49-F238E27FC236}">
                <a16:creationId xmlns:a16="http://schemas.microsoft.com/office/drawing/2014/main" id="{FA7F6D82-7259-8246-395F-F56628AD4759}"/>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p:blipFill>
        <p:spPr bwMode="auto">
          <a:xfrm>
            <a:off x="9801175" y="3841602"/>
            <a:ext cx="488279" cy="482653"/>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descr="Zhengzhou University - Wikipedia">
            <a:extLst>
              <a:ext uri="{FF2B5EF4-FFF2-40B4-BE49-F238E27FC236}">
                <a16:creationId xmlns:a16="http://schemas.microsoft.com/office/drawing/2014/main" id="{59BAD318-6FAF-B400-AFAE-50322FD1264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169231" y="3926744"/>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Corporate design – Joint Institute for Nuclear Research">
            <a:extLst>
              <a:ext uri="{FF2B5EF4-FFF2-40B4-BE49-F238E27FC236}">
                <a16:creationId xmlns:a16="http://schemas.microsoft.com/office/drawing/2014/main" id="{1D83D8A6-C864-03FB-BFB1-365428392CD7}"/>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243949" y="1563534"/>
            <a:ext cx="1832258" cy="749560"/>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Weizmann Institute of Science - Overleaf, Online LaTeX Editor">
            <a:extLst>
              <a:ext uri="{FF2B5EF4-FFF2-40B4-BE49-F238E27FC236}">
                <a16:creationId xmlns:a16="http://schemas.microsoft.com/office/drawing/2014/main" id="{AB057706-27B9-705C-BB70-C6B739E53B51}"/>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841336" y="4384002"/>
            <a:ext cx="741509" cy="362837"/>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66" descr="University of Naples Federico II (UNINA) - SPOTTERON Citizen ...">
            <a:extLst>
              <a:ext uri="{FF2B5EF4-FFF2-40B4-BE49-F238E27FC236}">
                <a16:creationId xmlns:a16="http://schemas.microsoft.com/office/drawing/2014/main" id="{F41F1557-1DD6-CBAD-1FFA-B549E5CE7EC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114442" y="3973091"/>
            <a:ext cx="1229195" cy="600193"/>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a:extLst>
              <a:ext uri="{FF2B5EF4-FFF2-40B4-BE49-F238E27FC236}">
                <a16:creationId xmlns:a16="http://schemas.microsoft.com/office/drawing/2014/main" id="{86F6B2FD-5132-53B3-550D-566630DC0330}"/>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734568" y="3718879"/>
            <a:ext cx="994472" cy="165875"/>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a:extLst>
              <a:ext uri="{FF2B5EF4-FFF2-40B4-BE49-F238E27FC236}">
                <a16:creationId xmlns:a16="http://schemas.microsoft.com/office/drawing/2014/main" id="{95F2FE5E-9932-AF9E-44FB-09EA3884856C}"/>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928277" y="2098371"/>
            <a:ext cx="889621" cy="400677"/>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72" descr="RAL Space">
            <a:extLst>
              <a:ext uri="{FF2B5EF4-FFF2-40B4-BE49-F238E27FC236}">
                <a16:creationId xmlns:a16="http://schemas.microsoft.com/office/drawing/2014/main" id="{8A1C0C02-9FB0-7E46-C3EE-219DA3ECAA66}"/>
              </a:ext>
            </a:extLst>
          </p:cNvPr>
          <p:cNvPicPr>
            <a:picLocks noChangeAspect="1" noChangeArrowheads="1"/>
          </p:cNvPicPr>
          <p:nvPr/>
        </p:nvPicPr>
        <p:blipFill rotWithShape="1">
          <a:blip r:embed="rId29">
            <a:extLst>
              <a:ext uri="{28A0092B-C50C-407E-A947-70E740481C1C}">
                <a14:useLocalDpi xmlns:a14="http://schemas.microsoft.com/office/drawing/2010/main" val="0"/>
              </a:ext>
            </a:extLst>
          </a:blip>
          <a:srcRect/>
          <a:stretch>
            <a:fillRect/>
          </a:stretch>
        </p:blipFill>
        <p:spPr bwMode="auto">
          <a:xfrm>
            <a:off x="4179122" y="2112357"/>
            <a:ext cx="889622" cy="4865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7">
            <a:extLst>
              <a:ext uri="{FF2B5EF4-FFF2-40B4-BE49-F238E27FC236}">
                <a16:creationId xmlns:a16="http://schemas.microsoft.com/office/drawing/2014/main" id="{9201F961-4A93-73AF-58B6-4909EB72150A}"/>
              </a:ext>
            </a:extLst>
          </p:cNvPr>
          <p:cNvSpPr>
            <a:spLocks noGrp="1"/>
          </p:cNvSpPr>
          <p:nvPr>
            <p:ph type="title"/>
          </p:nvPr>
        </p:nvSpPr>
        <p:spPr>
          <a:xfrm>
            <a:off x="1524000" y="244476"/>
            <a:ext cx="9144000" cy="441325"/>
          </a:xfrm>
        </p:spPr>
        <p:txBody>
          <a:bodyPr/>
          <a:lstStyle/>
          <a:p>
            <a:r>
              <a:rPr lang="en-US" dirty="0"/>
              <a:t>FASER COLLABORATION</a:t>
            </a:r>
          </a:p>
        </p:txBody>
      </p:sp>
      <p:sp>
        <p:nvSpPr>
          <p:cNvPr id="3" name="Content Placeholder 2">
            <a:extLst>
              <a:ext uri="{FF2B5EF4-FFF2-40B4-BE49-F238E27FC236}">
                <a16:creationId xmlns:a16="http://schemas.microsoft.com/office/drawing/2014/main" id="{BB3780DC-8462-4E79-CA34-FDFD0ED0BD24}"/>
              </a:ext>
            </a:extLst>
          </p:cNvPr>
          <p:cNvSpPr txBox="1">
            <a:spLocks/>
          </p:cNvSpPr>
          <p:nvPr/>
        </p:nvSpPr>
        <p:spPr>
          <a:xfrm>
            <a:off x="1524000" y="835206"/>
            <a:ext cx="9144000" cy="460194"/>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None/>
              <a:defRPr/>
            </a:pPr>
            <a:r>
              <a:rPr lang="en-US" sz="1800" dirty="0"/>
              <a:t>127 collaborators, 27 institutions, 11 countries</a:t>
            </a:r>
            <a:endParaRPr lang="en-US" sz="1800" dirty="0">
              <a:latin typeface="Arial" charset="0"/>
              <a:sym typeface="Wingdings"/>
            </a:endParaRPr>
          </a:p>
        </p:txBody>
      </p:sp>
    </p:spTree>
    <p:extLst>
      <p:ext uri="{BB962C8B-B14F-4D97-AF65-F5344CB8AC3E}">
        <p14:creationId xmlns:p14="http://schemas.microsoft.com/office/powerpoint/2010/main" val="2028649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E91C2E-A085-294C-A481-1F7B1635CC90}"/>
              </a:ext>
            </a:extLst>
          </p:cNvPr>
          <p:cNvPicPr>
            <a:picLocks noChangeAspect="1"/>
          </p:cNvPicPr>
          <p:nvPr/>
        </p:nvPicPr>
        <p:blipFill rotWithShape="1">
          <a:blip r:embed="rId2"/>
          <a:srcRect l="11567" r="13204" b="24999"/>
          <a:stretch>
            <a:fillRect/>
          </a:stretch>
        </p:blipFill>
        <p:spPr>
          <a:xfrm>
            <a:off x="0" y="1572"/>
            <a:ext cx="12192000" cy="6856428"/>
          </a:xfrm>
          <a:prstGeom prst="rect">
            <a:avLst/>
          </a:prstGeom>
        </p:spPr>
      </p:pic>
      <p:sp>
        <p:nvSpPr>
          <p:cNvPr id="2" name="Title 1">
            <a:extLst>
              <a:ext uri="{FF2B5EF4-FFF2-40B4-BE49-F238E27FC236}">
                <a16:creationId xmlns:a16="http://schemas.microsoft.com/office/drawing/2014/main" id="{DFF2F7F6-7B19-224F-8C58-B82240562EA1}"/>
              </a:ext>
            </a:extLst>
          </p:cNvPr>
          <p:cNvSpPr>
            <a:spLocks noGrp="1"/>
          </p:cNvSpPr>
          <p:nvPr>
            <p:ph type="title"/>
          </p:nvPr>
        </p:nvSpPr>
        <p:spPr>
          <a:xfrm>
            <a:off x="3708400" y="609600"/>
            <a:ext cx="4775200" cy="441325"/>
          </a:xfrm>
          <a:solidFill>
            <a:schemeClr val="tx1">
              <a:alpha val="59730"/>
            </a:schemeClr>
          </a:solidFill>
        </p:spPr>
        <p:txBody>
          <a:bodyPr/>
          <a:lstStyle/>
          <a:p>
            <a:r>
              <a:rPr lang="en-US" dirty="0">
                <a:solidFill>
                  <a:schemeClr val="bg1"/>
                </a:solidFill>
              </a:rPr>
              <a:t>FASER AND THE LHC</a:t>
            </a:r>
          </a:p>
        </p:txBody>
      </p:sp>
    </p:spTree>
    <p:extLst>
      <p:ext uri="{BB962C8B-B14F-4D97-AF65-F5344CB8AC3E}">
        <p14:creationId xmlns:p14="http://schemas.microsoft.com/office/powerpoint/2010/main" val="3191518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685800" y="1066800"/>
            <a:ext cx="10591800" cy="1219200"/>
          </a:xfrm>
        </p:spPr>
        <p:txBody>
          <a:bodyPr/>
          <a:lstStyle/>
          <a:p>
            <a:r>
              <a:rPr lang="en-US" altLang="en-US" sz="2000" dirty="0"/>
              <a:t>The Standard Model is the reigning theory of fundamental particles and their interactions.  The last particle predicted by the SM, the Higgs boson, was discovered at CERN in 2012.</a:t>
            </a:r>
          </a:p>
          <a:p>
            <a:pPr marL="0" indent="0">
              <a:buNone/>
            </a:pPr>
            <a:endParaRPr lang="en-US" altLang="en-US" sz="1200"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1524000" y="195264"/>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THE STANDARD MODEL OF PARTICLE PHYSICS</a:t>
            </a:r>
          </a:p>
        </p:txBody>
      </p:sp>
      <p:sp>
        <p:nvSpPr>
          <p:cNvPr id="6" name="Content Placeholder 2">
            <a:extLst>
              <a:ext uri="{FF2B5EF4-FFF2-40B4-BE49-F238E27FC236}">
                <a16:creationId xmlns:a16="http://schemas.microsoft.com/office/drawing/2014/main" id="{0B26CAA5-3409-7A49-BBF7-3353BDC05AFB}"/>
              </a:ext>
            </a:extLst>
          </p:cNvPr>
          <p:cNvSpPr txBox="1">
            <a:spLocks noChangeArrowheads="1"/>
          </p:cNvSpPr>
          <p:nvPr/>
        </p:nvSpPr>
        <p:spPr bwMode="auto">
          <a:xfrm>
            <a:off x="685800" y="2279650"/>
            <a:ext cx="5791200" cy="412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a:t>But the SM is not the last word, because many fundamental questions remain.  For example:</a:t>
            </a:r>
          </a:p>
          <a:p>
            <a:endParaRPr lang="en-US" altLang="en-US" sz="1400" dirty="0"/>
          </a:p>
          <a:p>
            <a:pPr lvl="1"/>
            <a:r>
              <a:rPr lang="en-US" altLang="en-US" sz="1800" dirty="0"/>
              <a:t>Neutrino Masses: the SM predicts that neutrinos are massless, but they aren’t.</a:t>
            </a:r>
          </a:p>
          <a:p>
            <a:pPr lvl="1"/>
            <a:endParaRPr lang="en-US" altLang="en-US" sz="1400" dirty="0"/>
          </a:p>
          <a:p>
            <a:pPr lvl="1"/>
            <a:r>
              <a:rPr lang="en-US" altLang="en-US" sz="1800" dirty="0"/>
              <a:t>Dark Matter: The particles of the SM make up only ~15% of the matter in the universe.</a:t>
            </a:r>
          </a:p>
          <a:p>
            <a:pPr marL="0" indent="0">
              <a:buNone/>
            </a:pPr>
            <a:endParaRPr lang="en-US" altLang="en-US" sz="1400" dirty="0"/>
          </a:p>
          <a:p>
            <a:r>
              <a:rPr lang="en-US" altLang="en-US" sz="2000" dirty="0"/>
              <a:t>These questions imply that there are more particles left to discover, and probably many more.</a:t>
            </a:r>
            <a:endParaRPr lang="en-US" altLang="en-US" sz="1200" dirty="0"/>
          </a:p>
        </p:txBody>
      </p:sp>
      <p:pic>
        <p:nvPicPr>
          <p:cNvPr id="3" name="Picture 2">
            <a:extLst>
              <a:ext uri="{FF2B5EF4-FFF2-40B4-BE49-F238E27FC236}">
                <a16:creationId xmlns:a16="http://schemas.microsoft.com/office/drawing/2014/main" id="{CCA5F43B-FED2-DA4B-99B5-0017DD9DF6F2}"/>
              </a:ext>
            </a:extLst>
          </p:cNvPr>
          <p:cNvPicPr>
            <a:picLocks noChangeAspect="1"/>
          </p:cNvPicPr>
          <p:nvPr/>
        </p:nvPicPr>
        <p:blipFill rotWithShape="1">
          <a:blip r:embed="rId2"/>
          <a:srcRect l="4546" r="3931"/>
          <a:stretch/>
        </p:blipFill>
        <p:spPr>
          <a:xfrm>
            <a:off x="6934200" y="2057400"/>
            <a:ext cx="4343400" cy="4350229"/>
          </a:xfrm>
          <a:prstGeom prst="rect">
            <a:avLst/>
          </a:prstGeom>
        </p:spPr>
      </p:pic>
    </p:spTree>
    <p:extLst>
      <p:ext uri="{BB962C8B-B14F-4D97-AF65-F5344CB8AC3E}">
        <p14:creationId xmlns:p14="http://schemas.microsoft.com/office/powerpoint/2010/main" val="3672147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50C7B6-E094-EC51-D7D7-0B7C4EDDF731}"/>
              </a:ext>
            </a:extLst>
          </p:cNvPr>
          <p:cNvPicPr>
            <a:picLocks noChangeAspect="1"/>
          </p:cNvPicPr>
          <p:nvPr/>
        </p:nvPicPr>
        <p:blipFill>
          <a:blip r:embed="rId2"/>
          <a:srcRect t="14479" r="2407" b="13369"/>
          <a:stretch>
            <a:fillRect/>
          </a:stretch>
        </p:blipFill>
        <p:spPr>
          <a:xfrm>
            <a:off x="-164123" y="0"/>
            <a:ext cx="12356123" cy="6858000"/>
          </a:xfrm>
          <a:prstGeom prst="rect">
            <a:avLst/>
          </a:prstGeom>
        </p:spPr>
      </p:pic>
      <p:sp>
        <p:nvSpPr>
          <p:cNvPr id="2" name="Title 1">
            <a:extLst>
              <a:ext uri="{FF2B5EF4-FFF2-40B4-BE49-F238E27FC236}">
                <a16:creationId xmlns:a16="http://schemas.microsoft.com/office/drawing/2014/main" id="{DFF2F7F6-7B19-224F-8C58-B82240562EA1}"/>
              </a:ext>
            </a:extLst>
          </p:cNvPr>
          <p:cNvSpPr>
            <a:spLocks noGrp="1"/>
          </p:cNvSpPr>
          <p:nvPr>
            <p:ph type="title"/>
          </p:nvPr>
        </p:nvSpPr>
        <p:spPr>
          <a:xfrm>
            <a:off x="3822700" y="152400"/>
            <a:ext cx="4546600" cy="441325"/>
          </a:xfrm>
          <a:solidFill>
            <a:schemeClr val="tx1">
              <a:alpha val="60044"/>
            </a:schemeClr>
          </a:solidFill>
        </p:spPr>
        <p:txBody>
          <a:bodyPr/>
          <a:lstStyle/>
          <a:p>
            <a:r>
              <a:rPr lang="en-US" dirty="0">
                <a:solidFill>
                  <a:schemeClr val="bg1"/>
                </a:solidFill>
              </a:rPr>
              <a:t>THE FASER DETECTOR</a:t>
            </a:r>
          </a:p>
        </p:txBody>
      </p:sp>
    </p:spTree>
    <p:extLst>
      <p:ext uri="{BB962C8B-B14F-4D97-AF65-F5344CB8AC3E}">
        <p14:creationId xmlns:p14="http://schemas.microsoft.com/office/powerpoint/2010/main" val="2056074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4C0858B-AFF4-E148-9685-A782C9E757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629" r="1666" b="7408"/>
          <a:stretch/>
        </p:blipFill>
        <p:spPr bwMode="auto">
          <a:xfrm>
            <a:off x="2465720" y="1873816"/>
            <a:ext cx="7552250" cy="358411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A9CD2EC3-FCEA-0243-96CB-89AE4160DAB9}"/>
              </a:ext>
            </a:extLst>
          </p:cNvPr>
          <p:cNvSpPr txBox="1">
            <a:spLocks/>
          </p:cNvSpPr>
          <p:nvPr/>
        </p:nvSpPr>
        <p:spPr>
          <a:xfrm>
            <a:off x="2209800" y="180976"/>
            <a:ext cx="7772400" cy="733425"/>
          </a:xfrm>
          <a:prstGeom prst="rect">
            <a:avLst/>
          </a:prstGeom>
        </p:spPr>
        <p:txBody>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tx1"/>
                </a:solidFill>
              </a:rPr>
              <a:t>THE </a:t>
            </a:r>
            <a:r>
              <a:rPr lang="en-CH">
                <a:solidFill>
                  <a:schemeClr val="tx1"/>
                </a:solidFill>
              </a:rPr>
              <a:t>FASER DETECTOR</a:t>
            </a:r>
            <a:r>
              <a:rPr lang="en-US" dirty="0">
                <a:solidFill>
                  <a:schemeClr val="tx1"/>
                </a:solidFill>
              </a:rPr>
              <a:t>      </a:t>
            </a:r>
            <a:endParaRPr lang="en-CH" dirty="0">
              <a:solidFill>
                <a:schemeClr val="tx1"/>
              </a:solidFill>
            </a:endParaRPr>
          </a:p>
        </p:txBody>
      </p:sp>
      <p:sp>
        <p:nvSpPr>
          <p:cNvPr id="4" name="Content Placeholder 2">
            <a:extLst>
              <a:ext uri="{FF2B5EF4-FFF2-40B4-BE49-F238E27FC236}">
                <a16:creationId xmlns:a16="http://schemas.microsoft.com/office/drawing/2014/main" id="{34B36017-FE62-3F8A-296A-EBB01A5D3C02}"/>
              </a:ext>
            </a:extLst>
          </p:cNvPr>
          <p:cNvSpPr txBox="1">
            <a:spLocks/>
          </p:cNvSpPr>
          <p:nvPr/>
        </p:nvSpPr>
        <p:spPr>
          <a:xfrm>
            <a:off x="474138" y="4191000"/>
            <a:ext cx="2116662" cy="1096152"/>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Calorimeter: 2 x 2 LHCb ECAL modules.</a:t>
            </a:r>
          </a:p>
        </p:txBody>
      </p:sp>
      <p:sp>
        <p:nvSpPr>
          <p:cNvPr id="5" name="TextBox 4">
            <a:extLst>
              <a:ext uri="{FF2B5EF4-FFF2-40B4-BE49-F238E27FC236}">
                <a16:creationId xmlns:a16="http://schemas.microsoft.com/office/drawing/2014/main" id="{03BE9095-D427-FB95-DEF6-3E2276D8B28D}"/>
              </a:ext>
            </a:extLst>
          </p:cNvPr>
          <p:cNvSpPr txBox="1"/>
          <p:nvPr/>
        </p:nvSpPr>
        <p:spPr>
          <a:xfrm>
            <a:off x="9896580" y="274356"/>
            <a:ext cx="1115498" cy="307777"/>
          </a:xfrm>
          <a:prstGeom prst="rect">
            <a:avLst/>
          </a:prstGeom>
          <a:noFill/>
        </p:spPr>
        <p:txBody>
          <a:bodyPr wrap="none" rtlCol="0">
            <a:spAutoFit/>
          </a:bodyPr>
          <a:lstStyle/>
          <a:p>
            <a:r>
              <a:rPr lang="en-US" sz="1400" dirty="0">
                <a:solidFill>
                  <a:srgbClr val="0050B3"/>
                </a:solidFill>
                <a:latin typeface="+mj-lt"/>
                <a:hlinkClick r:id="rId3"/>
              </a:rPr>
              <a:t>2207.11427</a:t>
            </a:r>
            <a:endParaRPr lang="en-US" sz="1400" dirty="0">
              <a:latin typeface="+mj-lt"/>
            </a:endParaRPr>
          </a:p>
        </p:txBody>
      </p:sp>
      <p:sp>
        <p:nvSpPr>
          <p:cNvPr id="6" name="Content Placeholder 2">
            <a:extLst>
              <a:ext uri="{FF2B5EF4-FFF2-40B4-BE49-F238E27FC236}">
                <a16:creationId xmlns:a16="http://schemas.microsoft.com/office/drawing/2014/main" id="{DC220124-FDA4-8336-05C9-2AD04CCB2A1E}"/>
              </a:ext>
            </a:extLst>
          </p:cNvPr>
          <p:cNvSpPr txBox="1">
            <a:spLocks/>
          </p:cNvSpPr>
          <p:nvPr/>
        </p:nvSpPr>
        <p:spPr>
          <a:xfrm>
            <a:off x="535116" y="888741"/>
            <a:ext cx="2055684" cy="265736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The experimental environment: 88 m underground, shielded from ATLAS by 100 m of rock </a:t>
            </a:r>
            <a:r>
              <a:rPr lang="en-GB" sz="1600" dirty="0">
                <a:sym typeface="Wingdings" pitchFamily="2" charset="2"/>
              </a:rPr>
              <a:t> e</a:t>
            </a:r>
            <a:r>
              <a:rPr lang="en-GB" sz="1600" dirty="0"/>
              <a:t>xtremely quiet.  Trigger on everything, ~kHz trigger rate dominated by muons from ATLAS.</a:t>
            </a:r>
          </a:p>
        </p:txBody>
      </p:sp>
      <p:sp>
        <p:nvSpPr>
          <p:cNvPr id="8" name="Content Placeholder 2">
            <a:extLst>
              <a:ext uri="{FF2B5EF4-FFF2-40B4-BE49-F238E27FC236}">
                <a16:creationId xmlns:a16="http://schemas.microsoft.com/office/drawing/2014/main" id="{DB2A0D05-8CBB-4C45-2FFB-C5FA818DD82B}"/>
              </a:ext>
            </a:extLst>
          </p:cNvPr>
          <p:cNvSpPr txBox="1">
            <a:spLocks/>
          </p:cNvSpPr>
          <p:nvPr/>
        </p:nvSpPr>
        <p:spPr>
          <a:xfrm>
            <a:off x="3200400" y="888741"/>
            <a:ext cx="3276013" cy="733425"/>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800" dirty="0">
                <a:solidFill>
                  <a:srgbClr val="0000FF"/>
                </a:solidFill>
              </a:rPr>
              <a:t>Design challenges: </a:t>
            </a:r>
          </a:p>
          <a:p>
            <a:pPr marL="0" indent="0">
              <a:buNone/>
            </a:pPr>
            <a:r>
              <a:rPr lang="en-GB" sz="1800" dirty="0">
                <a:solidFill>
                  <a:srgbClr val="0000FF"/>
                </a:solidFill>
              </a:rPr>
              <a:t>no space, no time, no access.</a:t>
            </a:r>
          </a:p>
        </p:txBody>
      </p:sp>
      <p:sp>
        <p:nvSpPr>
          <p:cNvPr id="9" name="Content Placeholder 2">
            <a:extLst>
              <a:ext uri="{FF2B5EF4-FFF2-40B4-BE49-F238E27FC236}">
                <a16:creationId xmlns:a16="http://schemas.microsoft.com/office/drawing/2014/main" id="{DDD3563D-B928-89D3-2273-F065210DB6F2}"/>
              </a:ext>
            </a:extLst>
          </p:cNvPr>
          <p:cNvSpPr txBox="1">
            <a:spLocks/>
          </p:cNvSpPr>
          <p:nvPr/>
        </p:nvSpPr>
        <p:spPr>
          <a:xfrm>
            <a:off x="10134600" y="888741"/>
            <a:ext cx="1739490" cy="265736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err="1"/>
              <a:t>FASER</a:t>
            </a:r>
            <a:r>
              <a:rPr lang="en-GB" sz="1600" dirty="0" err="1">
                <a:latin typeface="Symbol" pitchFamily="2" charset="2"/>
              </a:rPr>
              <a:t>n</a:t>
            </a:r>
            <a:r>
              <a:rPr lang="en-GB" sz="1600" dirty="0"/>
              <a:t>: 730 interleaved sheets of tungsten + emulsion. 1 m long, 1.1 ton total mass. Micron-level spatial resolution, but no timing. Becomes over-exposed from muons, must be replaced after ~30 fb</a:t>
            </a:r>
            <a:r>
              <a:rPr lang="en-GB" sz="1600" baseline="30000" dirty="0"/>
              <a:t>-1</a:t>
            </a:r>
            <a:r>
              <a:rPr lang="en-GB" sz="1600" dirty="0"/>
              <a:t>.</a:t>
            </a:r>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43B9E61C-FA85-0676-3ADF-083675225666}"/>
                  </a:ext>
                </a:extLst>
              </p:cNvPr>
              <p:cNvSpPr txBox="1">
                <a:spLocks/>
              </p:cNvSpPr>
              <p:nvPr/>
            </p:nvSpPr>
            <p:spPr>
              <a:xfrm>
                <a:off x="4648200" y="5562600"/>
                <a:ext cx="3539164" cy="847802"/>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Scintillators: 4 stations, each 1-2 cm thick, &gt;99.999% efficient.  4-layer veto ~ </a:t>
                </a:r>
                <a14:m>
                  <m:oMath xmlns:m="http://schemas.openxmlformats.org/officeDocument/2006/math">
                    <m:d>
                      <m:dPr>
                        <m:ctrlPr>
                          <a:rPr lang="en-US" sz="1600" i="1">
                            <a:latin typeface="Cambria Math" panose="02040503050406030204" pitchFamily="18" charset="0"/>
                          </a:rPr>
                        </m:ctrlPr>
                      </m:dPr>
                      <m:e>
                        <m:sSup>
                          <m:sSupPr>
                            <m:ctrlPr>
                              <a:rPr lang="en-US" sz="1600" i="1">
                                <a:latin typeface="Cambria Math" panose="02040503050406030204" pitchFamily="18" charset="0"/>
                              </a:rPr>
                            </m:ctrlPr>
                          </m:sSupPr>
                          <m:e>
                            <m:r>
                              <a:rPr lang="en-US" sz="1600" i="1">
                                <a:latin typeface="Cambria Math" panose="02040503050406030204" pitchFamily="18" charset="0"/>
                              </a:rPr>
                              <m:t>10</m:t>
                            </m:r>
                          </m:e>
                          <m:sup>
                            <m:r>
                              <a:rPr lang="en-US" sz="1600" i="1">
                                <a:latin typeface="Cambria Math" panose="02040503050406030204" pitchFamily="18" charset="0"/>
                              </a:rPr>
                              <m:t>−5</m:t>
                            </m:r>
                          </m:sup>
                        </m:sSup>
                      </m:e>
                    </m:d>
                    <m:r>
                      <a:rPr lang="en-US" sz="1600" i="1" baseline="30000">
                        <a:latin typeface="Cambria Math" panose="02040503050406030204" pitchFamily="18" charset="0"/>
                      </a:rPr>
                      <m:t>4</m:t>
                    </m:r>
                    <m:r>
                      <a:rPr lang="en-US" sz="1600" i="1">
                        <a:latin typeface="Cambria Math" panose="02040503050406030204" pitchFamily="18" charset="0"/>
                      </a:rPr>
                      <m:t> ~</m:t>
                    </m:r>
                    <m:sSup>
                      <m:sSupPr>
                        <m:ctrlPr>
                          <a:rPr lang="en-US" sz="1600" i="1">
                            <a:latin typeface="Cambria Math" panose="02040503050406030204" pitchFamily="18" charset="0"/>
                          </a:rPr>
                        </m:ctrlPr>
                      </m:sSupPr>
                      <m:e>
                        <m:r>
                          <a:rPr lang="en-US" sz="1600" i="1">
                            <a:latin typeface="Cambria Math" panose="02040503050406030204" pitchFamily="18" charset="0"/>
                          </a:rPr>
                          <m:t>10</m:t>
                        </m:r>
                      </m:e>
                      <m:sup>
                        <m:r>
                          <a:rPr lang="en-US" sz="1600" i="1">
                            <a:latin typeface="Cambria Math" panose="02040503050406030204" pitchFamily="18" charset="0"/>
                          </a:rPr>
                          <m:t>−20</m:t>
                        </m:r>
                      </m:sup>
                    </m:sSup>
                    <m:r>
                      <a:rPr lang="en-US" sz="1600" i="1">
                        <a:latin typeface="Cambria Math" panose="02040503050406030204" pitchFamily="18" charset="0"/>
                      </a:rPr>
                      <m:t>.</m:t>
                    </m:r>
                  </m:oMath>
                </a14:m>
                <a:endParaRPr lang="en-GB" sz="1600" dirty="0"/>
              </a:p>
            </p:txBody>
          </p:sp>
        </mc:Choice>
        <mc:Fallback xmlns="">
          <p:sp>
            <p:nvSpPr>
              <p:cNvPr id="10" name="Content Placeholder 2">
                <a:extLst>
                  <a:ext uri="{FF2B5EF4-FFF2-40B4-BE49-F238E27FC236}">
                    <a16:creationId xmlns:a16="http://schemas.microsoft.com/office/drawing/2014/main" id="{43B9E61C-FA85-0676-3ADF-083675225666}"/>
                  </a:ext>
                </a:extLst>
              </p:cNvPr>
              <p:cNvSpPr txBox="1">
                <a:spLocks noRot="1" noChangeAspect="1" noMove="1" noResize="1" noEditPoints="1" noAdjustHandles="1" noChangeArrowheads="1" noChangeShapeType="1" noTextEdit="1"/>
              </p:cNvSpPr>
              <p:nvPr/>
            </p:nvSpPr>
            <p:spPr>
              <a:xfrm>
                <a:off x="4648200" y="5562600"/>
                <a:ext cx="3539164" cy="847802"/>
              </a:xfrm>
              <a:prstGeom prst="rect">
                <a:avLst/>
              </a:prstGeom>
              <a:blipFill>
                <a:blip r:embed="rId4"/>
                <a:stretch>
                  <a:fillRect l="-1075" t="-2985" b="-74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7367C556-0330-99B4-63CE-2F8700036C4A}"/>
                  </a:ext>
                </a:extLst>
              </p:cNvPr>
              <p:cNvSpPr txBox="1">
                <a:spLocks/>
              </p:cNvSpPr>
              <p:nvPr/>
            </p:nvSpPr>
            <p:spPr>
              <a:xfrm>
                <a:off x="465471" y="5562600"/>
                <a:ext cx="3429000" cy="84780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Magnets: 3 permanent dipoles (Halbach design), 0.57 T, deflect charged particles in </a:t>
                </a:r>
                <a14:m>
                  <m:oMath xmlns:m="http://schemas.openxmlformats.org/officeDocument/2006/math">
                    <m:r>
                      <a:rPr lang="en-US" sz="1600" i="1">
                        <a:latin typeface="Cambria Math" panose="02040503050406030204" pitchFamily="18" charset="0"/>
                      </a:rPr>
                      <m:t>𝑦</m:t>
                    </m:r>
                  </m:oMath>
                </a14:m>
                <a:r>
                  <a:rPr lang="en-GB" sz="1600" dirty="0"/>
                  <a:t>.</a:t>
                </a:r>
              </a:p>
            </p:txBody>
          </p:sp>
        </mc:Choice>
        <mc:Fallback xmlns="">
          <p:sp>
            <p:nvSpPr>
              <p:cNvPr id="11" name="Content Placeholder 2">
                <a:extLst>
                  <a:ext uri="{FF2B5EF4-FFF2-40B4-BE49-F238E27FC236}">
                    <a16:creationId xmlns:a16="http://schemas.microsoft.com/office/drawing/2014/main" id="{7367C556-0330-99B4-63CE-2F8700036C4A}"/>
                  </a:ext>
                </a:extLst>
              </p:cNvPr>
              <p:cNvSpPr txBox="1">
                <a:spLocks noRot="1" noChangeAspect="1" noMove="1" noResize="1" noEditPoints="1" noAdjustHandles="1" noChangeArrowheads="1" noChangeShapeType="1" noTextEdit="1"/>
              </p:cNvSpPr>
              <p:nvPr/>
            </p:nvSpPr>
            <p:spPr>
              <a:xfrm>
                <a:off x="465471" y="5562600"/>
                <a:ext cx="3429000" cy="847803"/>
              </a:xfrm>
              <a:prstGeom prst="rect">
                <a:avLst/>
              </a:prstGeom>
              <a:blipFill>
                <a:blip r:embed="rId5"/>
                <a:stretch>
                  <a:fillRect l="-738" t="-2985" b="-7463"/>
                </a:stretch>
              </a:blipFill>
            </p:spPr>
            <p:txBody>
              <a:bodyPr/>
              <a:lstStyle/>
              <a:p>
                <a:r>
                  <a:rPr lang="en-US">
                    <a:noFill/>
                  </a:rPr>
                  <a:t> </a:t>
                </a:r>
              </a:p>
            </p:txBody>
          </p:sp>
        </mc:Fallback>
      </mc:AlternateContent>
      <p:sp>
        <p:nvSpPr>
          <p:cNvPr id="12" name="Content Placeholder 2">
            <a:extLst>
              <a:ext uri="{FF2B5EF4-FFF2-40B4-BE49-F238E27FC236}">
                <a16:creationId xmlns:a16="http://schemas.microsoft.com/office/drawing/2014/main" id="{77819F67-F52A-04EE-4BC7-0581B1B7686D}"/>
              </a:ext>
            </a:extLst>
          </p:cNvPr>
          <p:cNvSpPr txBox="1">
            <a:spLocks/>
          </p:cNvSpPr>
          <p:nvPr/>
        </p:nvSpPr>
        <p:spPr>
          <a:xfrm>
            <a:off x="9296400" y="5595181"/>
            <a:ext cx="2438400" cy="78264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Trackers: 4 stations x 3 layers x 8 modules = 96 ATLAS SCT modules. </a:t>
            </a:r>
          </a:p>
        </p:txBody>
      </p:sp>
      <p:sp>
        <p:nvSpPr>
          <p:cNvPr id="13" name="Content Placeholder 2">
            <a:extLst>
              <a:ext uri="{FF2B5EF4-FFF2-40B4-BE49-F238E27FC236}">
                <a16:creationId xmlns:a16="http://schemas.microsoft.com/office/drawing/2014/main" id="{6234455C-A23C-BDCC-CD2A-FF5CE30068E1}"/>
              </a:ext>
            </a:extLst>
          </p:cNvPr>
          <p:cNvSpPr txBox="1">
            <a:spLocks/>
          </p:cNvSpPr>
          <p:nvPr/>
        </p:nvSpPr>
        <p:spPr>
          <a:xfrm>
            <a:off x="7124993" y="888741"/>
            <a:ext cx="2170819" cy="160872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Size: Total length ~ 5 m, decay volume: R = 10 cm, L = 1.5 m.</a:t>
            </a:r>
          </a:p>
        </p:txBody>
      </p:sp>
    </p:spTree>
    <p:extLst>
      <p:ext uri="{BB962C8B-B14F-4D97-AF65-F5344CB8AC3E}">
        <p14:creationId xmlns:p14="http://schemas.microsoft.com/office/powerpoint/2010/main" val="3728733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A6B2A-0E3C-BF0A-4529-F527C8D9846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4113BD3-734D-BB45-72FB-0D81A835E26B}"/>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D473D110-3280-CE3E-094B-6A3B071A2992}"/>
              </a:ext>
            </a:extLst>
          </p:cNvPr>
          <p:cNvSpPr txBox="1"/>
          <p:nvPr/>
        </p:nvSpPr>
        <p:spPr>
          <a:xfrm>
            <a:off x="3631222" y="2921168"/>
            <a:ext cx="4929555" cy="1015663"/>
          </a:xfrm>
          <a:prstGeom prst="rect">
            <a:avLst/>
          </a:prstGeom>
          <a:noFill/>
        </p:spPr>
        <p:txBody>
          <a:bodyPr wrap="none" rtlCol="0">
            <a:spAutoFit/>
          </a:bodyPr>
          <a:lstStyle/>
          <a:p>
            <a:r>
              <a:rPr lang="en-US" sz="6000" b="1" dirty="0"/>
              <a:t> NEUTRINOS</a:t>
            </a:r>
          </a:p>
        </p:txBody>
      </p:sp>
    </p:spTree>
    <p:extLst>
      <p:ext uri="{BB962C8B-B14F-4D97-AF65-F5344CB8AC3E}">
        <p14:creationId xmlns:p14="http://schemas.microsoft.com/office/powerpoint/2010/main" val="400547845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09800" y="104776"/>
            <a:ext cx="7772400" cy="733425"/>
          </a:xfrm>
        </p:spPr>
        <p:txBody>
          <a:bodyPr/>
          <a:lstStyle/>
          <a:p>
            <a:pPr eaLnBrk="1" hangingPunct="1"/>
            <a:r>
              <a:rPr lang="en-US" dirty="0">
                <a:latin typeface="Arial" charset="0"/>
              </a:rPr>
              <a:t>COLLIDER NEUTRINOS</a:t>
            </a:r>
          </a:p>
        </p:txBody>
      </p:sp>
      <p:sp>
        <p:nvSpPr>
          <p:cNvPr id="5123" name="Content Placeholder 2"/>
          <p:cNvSpPr>
            <a:spLocks noGrp="1"/>
          </p:cNvSpPr>
          <p:nvPr>
            <p:ph idx="1"/>
          </p:nvPr>
        </p:nvSpPr>
        <p:spPr>
          <a:xfrm>
            <a:off x="304800" y="838200"/>
            <a:ext cx="5105399" cy="3429000"/>
          </a:xfrm>
        </p:spPr>
        <p:txBody>
          <a:bodyPr/>
          <a:lstStyle/>
          <a:p>
            <a:pPr algn="l"/>
            <a:r>
              <a:rPr lang="en-US" sz="2000" dirty="0">
                <a:solidFill>
                  <a:srgbClr val="222222"/>
                </a:solidFill>
                <a:latin typeface="Arial" panose="020B0604020202020204" pitchFamily="34" charset="0"/>
              </a:rPr>
              <a:t>Neutrinos are the least understood of all particles, and the only ones with confirmed BSM properties (their mass).</a:t>
            </a:r>
          </a:p>
          <a:p>
            <a:pPr algn="l"/>
            <a:endParaRPr lang="en-US" sz="1200" dirty="0">
              <a:solidFill>
                <a:srgbClr val="222222"/>
              </a:solidFill>
              <a:latin typeface="Arial" panose="020B0604020202020204" pitchFamily="34" charset="0"/>
            </a:endParaRPr>
          </a:p>
          <a:p>
            <a:pPr algn="l"/>
            <a:r>
              <a:rPr lang="en-US" sz="2000" dirty="0">
                <a:solidFill>
                  <a:srgbClr val="222222"/>
                </a:solidFill>
                <a:latin typeface="Arial" panose="020B0604020202020204" pitchFamily="34" charset="0"/>
              </a:rPr>
              <a:t>They have been discovered from many sources, each time with stunning implications for particle physics, astrophysics, and cosmology.</a:t>
            </a:r>
            <a:endParaRPr lang="en-US" sz="2000" dirty="0">
              <a:latin typeface="Arial" charset="0"/>
            </a:endParaRPr>
          </a:p>
        </p:txBody>
      </p:sp>
      <p:pic>
        <p:nvPicPr>
          <p:cNvPr id="3" name="Picture 2">
            <a:extLst>
              <a:ext uri="{FF2B5EF4-FFF2-40B4-BE49-F238E27FC236}">
                <a16:creationId xmlns:a16="http://schemas.microsoft.com/office/drawing/2014/main" id="{FB30D5C8-5292-BC01-5324-7505F8CD7A0E}"/>
              </a:ext>
            </a:extLst>
          </p:cNvPr>
          <p:cNvPicPr>
            <a:picLocks noChangeAspect="1"/>
          </p:cNvPicPr>
          <p:nvPr/>
        </p:nvPicPr>
        <p:blipFill>
          <a:blip r:embed="rId2"/>
          <a:stretch>
            <a:fillRect/>
          </a:stretch>
        </p:blipFill>
        <p:spPr>
          <a:xfrm>
            <a:off x="5715000" y="961535"/>
            <a:ext cx="5990734" cy="5587641"/>
          </a:xfrm>
          <a:prstGeom prst="rect">
            <a:avLst/>
          </a:prstGeom>
        </p:spPr>
      </p:pic>
      <p:sp>
        <p:nvSpPr>
          <p:cNvPr id="4" name="Content Placeholder 2">
            <a:extLst>
              <a:ext uri="{FF2B5EF4-FFF2-40B4-BE49-F238E27FC236}">
                <a16:creationId xmlns:a16="http://schemas.microsoft.com/office/drawing/2014/main" id="{5CCC5478-2D64-5AB8-9A57-018506595092}"/>
              </a:ext>
            </a:extLst>
          </p:cNvPr>
          <p:cNvSpPr txBox="1">
            <a:spLocks/>
          </p:cNvSpPr>
          <p:nvPr/>
        </p:nvSpPr>
        <p:spPr bwMode="auto">
          <a:xfrm>
            <a:off x="257666" y="3540235"/>
            <a:ext cx="5381134" cy="28557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solidFill>
                  <a:srgbClr val="FF0000"/>
                </a:solidFill>
                <a:latin typeface="Arial" panose="020B0604020202020204" pitchFamily="34" charset="0"/>
              </a:rPr>
              <a:t>But before FASER, neutrinos produced at a particle collider had never been directly detected.</a:t>
            </a:r>
            <a:endParaRPr lang="en-US" sz="800" dirty="0">
              <a:solidFill>
                <a:srgbClr val="222222"/>
              </a:solidFill>
              <a:latin typeface="Arial" panose="020B0604020202020204" pitchFamily="34" charset="0"/>
            </a:endParaRPr>
          </a:p>
          <a:p>
            <a:pPr lvl="1"/>
            <a:r>
              <a:rPr lang="en-US" sz="1800" dirty="0">
                <a:solidFill>
                  <a:srgbClr val="222222"/>
                </a:solidFill>
                <a:latin typeface="Arial" panose="020B0604020202020204" pitchFamily="34" charset="0"/>
              </a:rPr>
              <a:t>Conventional wisdom: neutrinos interact too weakly to be seen.</a:t>
            </a:r>
            <a:endParaRPr lang="en-US" sz="800" dirty="0">
              <a:solidFill>
                <a:srgbClr val="222222"/>
              </a:solidFill>
              <a:latin typeface="Arial" panose="020B0604020202020204" pitchFamily="34" charset="0"/>
            </a:endParaRPr>
          </a:p>
          <a:p>
            <a:pPr lvl="1"/>
            <a:r>
              <a:rPr lang="en-US" sz="1800" dirty="0">
                <a:solidFill>
                  <a:srgbClr val="222222"/>
                </a:solidFill>
                <a:latin typeface="Arial" panose="020B0604020202020204" pitchFamily="34" charset="0"/>
              </a:rPr>
              <a:t>But the truth is far more interesting: the real problem is that most of the highest energy (most interacting) neutrinos pass through the blind spots of existing detectors.  </a:t>
            </a:r>
            <a:endParaRPr lang="en-US" sz="1800" dirty="0">
              <a:latin typeface="Arial" charset="0"/>
            </a:endParaRPr>
          </a:p>
        </p:txBody>
      </p:sp>
      <p:sp>
        <p:nvSpPr>
          <p:cNvPr id="5" name="TextBox 4">
            <a:extLst>
              <a:ext uri="{FF2B5EF4-FFF2-40B4-BE49-F238E27FC236}">
                <a16:creationId xmlns:a16="http://schemas.microsoft.com/office/drawing/2014/main" id="{EF70D479-19BE-9D7C-6430-9F2A990BA57A}"/>
              </a:ext>
            </a:extLst>
          </p:cNvPr>
          <p:cNvSpPr txBox="1"/>
          <p:nvPr/>
        </p:nvSpPr>
        <p:spPr>
          <a:xfrm>
            <a:off x="9296400" y="5410200"/>
            <a:ext cx="2151551" cy="307777"/>
          </a:xfrm>
          <a:prstGeom prst="rect">
            <a:avLst/>
          </a:prstGeom>
          <a:noFill/>
        </p:spPr>
        <p:txBody>
          <a:bodyPr wrap="none" rtlCol="0">
            <a:spAutoFit/>
          </a:bodyPr>
          <a:lstStyle/>
          <a:p>
            <a:r>
              <a:rPr lang="en-US" sz="1400" dirty="0" err="1"/>
              <a:t>Formaggio</a:t>
            </a:r>
            <a:r>
              <a:rPr lang="en-US" sz="1400" dirty="0"/>
              <a:t>, Zeller (2012)</a:t>
            </a:r>
          </a:p>
        </p:txBody>
      </p:sp>
    </p:spTree>
    <p:extLst>
      <p:ext uri="{BB962C8B-B14F-4D97-AF65-F5344CB8AC3E}">
        <p14:creationId xmlns:p14="http://schemas.microsoft.com/office/powerpoint/2010/main" val="45358813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95AC-45B9-E7B5-459F-32BCD51FD010}"/>
              </a:ext>
            </a:extLst>
          </p:cNvPr>
          <p:cNvSpPr>
            <a:spLocks noGrp="1"/>
          </p:cNvSpPr>
          <p:nvPr>
            <p:ph type="title"/>
          </p:nvPr>
        </p:nvSpPr>
        <p:spPr>
          <a:xfrm>
            <a:off x="2819400" y="244476"/>
            <a:ext cx="6858000" cy="441325"/>
          </a:xfrm>
        </p:spPr>
        <p:txBody>
          <a:bodyPr>
            <a:noAutofit/>
          </a:bodyPr>
          <a:lstStyle/>
          <a:p>
            <a:r>
              <a:rPr lang="en-GB" sz="2800" dirty="0"/>
              <a:t>COLLIDER NEUTRINO SEARCH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2C70E70-2FCB-B464-CC84-33467B813F48}"/>
                  </a:ext>
                </a:extLst>
              </p:cNvPr>
              <p:cNvSpPr>
                <a:spLocks noGrp="1"/>
              </p:cNvSpPr>
              <p:nvPr>
                <p:ph idx="1"/>
              </p:nvPr>
            </p:nvSpPr>
            <p:spPr>
              <a:xfrm>
                <a:off x="380999" y="1099645"/>
                <a:ext cx="11251395" cy="5377355"/>
              </a:xfrm>
            </p:spPr>
            <p:txBody>
              <a:bodyPr/>
              <a:lstStyle/>
              <a:p>
                <a:r>
                  <a:rPr lang="en-US" sz="2000" dirty="0"/>
                  <a:t>Neutrinos produced at the ATLAS IP travel 480 m can interact through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a:latin typeface="Cambria Math" panose="02040503050406030204" pitchFamily="18" charset="0"/>
                            <a:ea typeface="Cambria Math" panose="02040503050406030204" pitchFamily="18" charset="0"/>
                          </a:rPr>
                          <m:t>𝜇</m:t>
                        </m:r>
                      </m:sub>
                    </m:sSub>
                    <m:r>
                      <a:rPr lang="en-US" sz="2000" i="1">
                        <a:latin typeface="Cambria Math" panose="02040503050406030204" pitchFamily="18" charset="0"/>
                        <a:ea typeface="Cambria Math" panose="02040503050406030204" pitchFamily="18" charset="0"/>
                      </a:rPr>
                      <m:t>𝑁</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𝜇</m:t>
                    </m:r>
                    <m:r>
                      <a:rPr lang="en-US" sz="2000" i="1">
                        <a:latin typeface="Cambria Math" panose="02040503050406030204" pitchFamily="18" charset="0"/>
                        <a:ea typeface="Cambria Math" panose="02040503050406030204" pitchFamily="18" charset="0"/>
                      </a:rPr>
                      <m:t>𝑋</m:t>
                    </m:r>
                  </m:oMath>
                </a14:m>
                <a:r>
                  <a:rPr lang="en-US" sz="2000" dirty="0"/>
                  <a:t>, producing a high-energy muon, which travels through the rest of the detector.</a:t>
                </a:r>
              </a:p>
              <a:p>
                <a:endParaRPr lang="en-US" sz="2000" baseline="-25000" dirty="0"/>
              </a:p>
              <a:p>
                <a:endParaRPr lang="en-US" sz="2000" baseline="-25000" dirty="0"/>
              </a:p>
              <a:p>
                <a:endParaRPr lang="en-US" sz="2000" dirty="0"/>
              </a:p>
              <a:p>
                <a:endParaRPr lang="en-US" sz="2000" dirty="0">
                  <a:sym typeface="Wingdings" pitchFamily="2" charset="2"/>
                </a:endParaRPr>
              </a:p>
              <a:p>
                <a:endParaRPr lang="en-US" sz="2000" dirty="0">
                  <a:sym typeface="Wingdings" pitchFamily="2" charset="2"/>
                </a:endParaRPr>
              </a:p>
              <a:p>
                <a:pPr marL="0" indent="0">
                  <a:buNone/>
                </a:pPr>
                <a:endParaRPr lang="en-US" sz="1800" dirty="0">
                  <a:sym typeface="Wingdings" pitchFamily="2" charset="2"/>
                </a:endParaRPr>
              </a:p>
              <a:p>
                <a:endParaRPr lang="en-US" sz="2000" dirty="0">
                  <a:sym typeface="Wingdings" pitchFamily="2" charset="2"/>
                </a:endParaRPr>
              </a:p>
              <a:p>
                <a:endParaRPr lang="en-US" sz="2000" dirty="0">
                  <a:sym typeface="Wingdings" pitchFamily="2" charset="2"/>
                </a:endParaRPr>
              </a:p>
              <a:p>
                <a:r>
                  <a:rPr lang="en-US" sz="2000" dirty="0">
                    <a:sym typeface="Wingdings" pitchFamily="2" charset="2"/>
                  </a:rPr>
                  <a:t>Backgrounds are extremely suppressed </a:t>
                </a:r>
              </a:p>
              <a:p>
                <a:pPr lvl="1"/>
                <a:r>
                  <a:rPr lang="en-US" sz="1800" dirty="0">
                    <a:sym typeface="Wingdings" pitchFamily="2" charset="2"/>
                  </a:rPr>
                  <a:t>100 m of rock and concrete between ATLAS and FASER removes almost all particles.</a:t>
                </a:r>
              </a:p>
              <a:p>
                <a:pPr lvl="1"/>
                <a:r>
                  <a:rPr lang="en-US" sz="1800" dirty="0">
                    <a:sym typeface="Wingdings" pitchFamily="2" charset="2"/>
                  </a:rPr>
                  <a:t>The remaining particles are neutrinos and muons, and the muons are removed by requiring no hits in the upstream (veto) scintillators.  </a:t>
                </a:r>
              </a:p>
              <a:p>
                <a:endParaRPr lang="en-US" sz="1200" dirty="0">
                  <a:sym typeface="Wingdings" pitchFamily="2" charset="2"/>
                </a:endParaRPr>
              </a:p>
              <a:p>
                <a:r>
                  <a:rPr lang="en-US" sz="2000" dirty="0">
                    <a:sym typeface="Wingdings" pitchFamily="2" charset="2"/>
                  </a:rPr>
                  <a:t>In the end, </a:t>
                </a:r>
                <a14:m>
                  <m:oMath xmlns:m="http://schemas.openxmlformats.org/officeDocument/2006/math">
                    <m:r>
                      <a:rPr lang="en-GB" sz="2000" i="1">
                        <a:latin typeface="Cambria Math" panose="02040503050406030204" pitchFamily="18" charset="0"/>
                        <a:ea typeface="Cambria Math" panose="02040503050406030204" pitchFamily="18" charset="0"/>
                      </a:rPr>
                      <m:t>≲</m:t>
                    </m:r>
                  </m:oMath>
                </a14:m>
                <a:r>
                  <a:rPr lang="en-US" sz="2000" dirty="0">
                    <a:sym typeface="Wingdings" pitchFamily="2" charset="2"/>
                  </a:rPr>
                  <a:t> 1 background event expected, an essentially background-free search.</a:t>
                </a:r>
              </a:p>
              <a:p>
                <a:endParaRPr lang="en-GB" sz="1200" dirty="0"/>
              </a:p>
              <a:p>
                <a:endParaRPr lang="en-GB" sz="2000" dirty="0"/>
              </a:p>
              <a:p>
                <a:pPr lvl="1"/>
                <a:endParaRPr lang="en-GB" dirty="0"/>
              </a:p>
              <a:p>
                <a:pPr lvl="1"/>
                <a:endParaRPr lang="en-GB" dirty="0"/>
              </a:p>
            </p:txBody>
          </p:sp>
        </mc:Choice>
        <mc:Fallback xmlns="">
          <p:sp>
            <p:nvSpPr>
              <p:cNvPr id="3" name="Content Placeholder 2">
                <a:extLst>
                  <a:ext uri="{FF2B5EF4-FFF2-40B4-BE49-F238E27FC236}">
                    <a16:creationId xmlns:a16="http://schemas.microsoft.com/office/drawing/2014/main" id="{32C70E70-2FCB-B464-CC84-33467B813F48}"/>
                  </a:ext>
                </a:extLst>
              </p:cNvPr>
              <p:cNvSpPr>
                <a:spLocks noGrp="1" noRot="1" noChangeAspect="1" noMove="1" noResize="1" noEditPoints="1" noAdjustHandles="1" noChangeArrowheads="1" noChangeShapeType="1" noTextEdit="1"/>
              </p:cNvSpPr>
              <p:nvPr>
                <p:ph idx="1"/>
              </p:nvPr>
            </p:nvSpPr>
            <p:spPr>
              <a:xfrm>
                <a:off x="380999" y="1099645"/>
                <a:ext cx="11251395" cy="5377355"/>
              </a:xfrm>
              <a:blipFill>
                <a:blip r:embed="rId3"/>
                <a:stretch>
                  <a:fillRect l="-451" t="-471"/>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AE97B4B5-89A1-BB2C-7DAB-401C57DBD2F3}"/>
              </a:ext>
            </a:extLst>
          </p:cNvPr>
          <p:cNvPicPr>
            <a:picLocks noChangeAspect="1"/>
          </p:cNvPicPr>
          <p:nvPr/>
        </p:nvPicPr>
        <p:blipFill>
          <a:blip r:embed="rId4"/>
          <a:stretch>
            <a:fillRect/>
          </a:stretch>
        </p:blipFill>
        <p:spPr>
          <a:xfrm>
            <a:off x="331005" y="2002879"/>
            <a:ext cx="11301390" cy="1904999"/>
          </a:xfrm>
          <a:prstGeom prst="rect">
            <a:avLst/>
          </a:prstGeom>
        </p:spPr>
      </p:pic>
      <p:sp>
        <p:nvSpPr>
          <p:cNvPr id="4" name="TextBox 3">
            <a:extLst>
              <a:ext uri="{FF2B5EF4-FFF2-40B4-BE49-F238E27FC236}">
                <a16:creationId xmlns:a16="http://schemas.microsoft.com/office/drawing/2014/main" id="{F1847DDE-D37A-ABFE-50DD-3BF94D0BC1A7}"/>
              </a:ext>
            </a:extLst>
          </p:cNvPr>
          <p:cNvSpPr txBox="1"/>
          <p:nvPr/>
        </p:nvSpPr>
        <p:spPr>
          <a:xfrm>
            <a:off x="7543800" y="4066401"/>
            <a:ext cx="2909323" cy="276999"/>
          </a:xfrm>
          <a:prstGeom prst="rect">
            <a:avLst/>
          </a:prstGeom>
          <a:noFill/>
        </p:spPr>
        <p:txBody>
          <a:bodyPr wrap="non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5"/>
              </a:rPr>
              <a:t>2303.14185</a:t>
            </a:r>
            <a:r>
              <a:rPr lang="en-US" sz="1200" dirty="0"/>
              <a:t>, PRL)</a:t>
            </a:r>
          </a:p>
        </p:txBody>
      </p:sp>
    </p:spTree>
    <p:extLst>
      <p:ext uri="{BB962C8B-B14F-4D97-AF65-F5344CB8AC3E}">
        <p14:creationId xmlns:p14="http://schemas.microsoft.com/office/powerpoint/2010/main" val="2576411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COLLIDER NEUTRINO RESULTS</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304800" y="762000"/>
                <a:ext cx="4100900" cy="5775325"/>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000" dirty="0"/>
                  <a:t>Expect 151 </a:t>
                </a:r>
                <a14:m>
                  <m:oMath xmlns:m="http://schemas.openxmlformats.org/officeDocument/2006/math">
                    <m:r>
                      <a:rPr lang="en-GB" sz="2000" i="1">
                        <a:latin typeface="Cambria Math" panose="02040503050406030204" pitchFamily="18" charset="0"/>
                        <a:ea typeface="Cambria Math" panose="02040503050406030204" pitchFamily="18" charset="0"/>
                      </a:rPr>
                      <m:t>±</m:t>
                    </m:r>
                  </m:oMath>
                </a14:m>
                <a:r>
                  <a:rPr lang="en-GB" sz="2000" dirty="0"/>
                  <a:t> 41 neutrino signal events from simulations, with the large uncertainty arising from poorly understood flux of forward hadrons. </a:t>
                </a:r>
              </a:p>
              <a:p>
                <a:endParaRPr lang="en-US" sz="800" dirty="0"/>
              </a:p>
              <a:p>
                <a:r>
                  <a:rPr lang="en-US" sz="2000" dirty="0"/>
                  <a:t>In 2022, after unblinding, we </a:t>
                </a:r>
                <a:r>
                  <a:rPr lang="en-GB" sz="2000" dirty="0"/>
                  <a:t>found 153 signal events</a:t>
                </a:r>
              </a:p>
              <a:p>
                <a:pPr lvl="1"/>
                <a:r>
                  <a:rPr lang="en-GB" sz="1800" dirty="0"/>
                  <a:t>1st direct detection of collider neutrinos</a:t>
                </a:r>
              </a:p>
              <a:p>
                <a:pPr lvl="1"/>
                <a:r>
                  <a:rPr lang="en-GB" sz="1800" dirty="0"/>
                  <a:t>~16</a:t>
                </a:r>
                <a:r>
                  <a:rPr lang="el-GR" sz="1800" dirty="0"/>
                  <a:t>σ</a:t>
                </a:r>
                <a:r>
                  <a:rPr lang="en-US" sz="1800" dirty="0"/>
                  <a:t> </a:t>
                </a:r>
                <a:r>
                  <a:rPr lang="en-GB" sz="1800" dirty="0"/>
                  <a:t>signal</a:t>
                </a:r>
              </a:p>
              <a:p>
                <a:pPr lvl="1"/>
                <a:r>
                  <a:rPr lang="en-US" sz="1800" dirty="0"/>
                  <a:t>The most energetic</a:t>
                </a:r>
                <a:r>
                  <a:rPr lang="en-US" sz="1800" dirty="0">
                    <a:ea typeface="Cambria Math" panose="02040503050406030204" pitchFamily="18" charset="0"/>
                    <a:sym typeface="Wingdings" pitchFamily="2" charset="2"/>
                  </a:rPr>
                  <a:t> </a:t>
                </a:r>
                <a:r>
                  <a:rPr lang="en-US" sz="1800" dirty="0"/>
                  <a:t>neutrinos ever observed from a controlled source </a:t>
                </a:r>
              </a:p>
              <a:p>
                <a:pPr lvl="1"/>
                <a:r>
                  <a:rPr lang="en-US" sz="1800" dirty="0"/>
                  <a:t>Muon charge </a:t>
                </a:r>
                <a:r>
                  <a:rPr lang="en-US" sz="1800" dirty="0">
                    <a:sym typeface="Wingdings" pitchFamily="2" charset="2"/>
                  </a:rPr>
                  <a:t> </a:t>
                </a:r>
                <a14:m>
                  <m:oMath xmlns:m="http://schemas.openxmlformats.org/officeDocument/2006/math">
                    <m:r>
                      <a:rPr lang="en-US" sz="1800" i="1">
                        <a:latin typeface="Cambria Math" panose="02040503050406030204" pitchFamily="18" charset="0"/>
                        <a:ea typeface="Cambria Math" panose="02040503050406030204" pitchFamily="18" charset="0"/>
                        <a:sym typeface="Wingdings" pitchFamily="2" charset="2"/>
                      </a:rPr>
                      <m:t>𝜈</m:t>
                    </m:r>
                  </m:oMath>
                </a14:m>
                <a:r>
                  <a:rPr lang="en-US" sz="1800" dirty="0">
                    <a:sym typeface="Wingdings" pitchFamily="2" charset="2"/>
                  </a:rPr>
                  <a:t> and </a:t>
                </a:r>
                <a14:m>
                  <m:oMath xmlns:m="http://schemas.openxmlformats.org/officeDocument/2006/math">
                    <m:acc>
                      <m:accPr>
                        <m:chr m:val="̅"/>
                        <m:ctrlPr>
                          <a:rPr lang="en-US" sz="1800" i="1">
                            <a:latin typeface="Cambria Math" panose="02040503050406030204" pitchFamily="18" charset="0"/>
                            <a:sym typeface="Wingdings" pitchFamily="2" charset="2"/>
                          </a:rPr>
                        </m:ctrlPr>
                      </m:accPr>
                      <m:e>
                        <m:r>
                          <a:rPr lang="en-US" sz="1800" i="1">
                            <a:latin typeface="Cambria Math" panose="02040503050406030204" pitchFamily="18" charset="0"/>
                            <a:ea typeface="Cambria Math" panose="02040503050406030204" pitchFamily="18" charset="0"/>
                            <a:sym typeface="Wingdings" pitchFamily="2" charset="2"/>
                          </a:rPr>
                          <m:t>𝜈</m:t>
                        </m:r>
                      </m:e>
                    </m:acc>
                  </m:oMath>
                </a14:m>
                <a:endParaRPr lang="en-US" sz="1800" dirty="0"/>
              </a:p>
              <a:p>
                <a:endParaRPr lang="en-US" sz="800" dirty="0"/>
              </a:p>
              <a:p>
                <a:r>
                  <a:rPr lang="en-US" sz="2000" dirty="0"/>
                  <a:t>Later confirmed by 8 events from SND@LHC, located on the other side of ATLAS.</a:t>
                </a:r>
              </a:p>
            </p:txBody>
          </p:sp>
        </mc:Choice>
        <mc:Fallback xmlns="">
          <p:sp>
            <p:nvSpPr>
              <p:cNvPr id="6" name="Content Placeholder 2">
                <a:extLst>
                  <a:ext uri="{FF2B5EF4-FFF2-40B4-BE49-F238E27FC236}">
                    <a16:creationId xmlns:a16="http://schemas.microsoft.com/office/drawing/2014/main" id="{A543F802-8ADE-4362-ABCB-3AC281B917C8}"/>
                  </a:ext>
                </a:extLst>
              </p:cNvPr>
              <p:cNvSpPr txBox="1">
                <a:spLocks noRot="1" noChangeAspect="1" noMove="1" noResize="1" noEditPoints="1" noAdjustHandles="1" noChangeArrowheads="1" noChangeShapeType="1" noTextEdit="1"/>
              </p:cNvSpPr>
              <p:nvPr/>
            </p:nvSpPr>
            <p:spPr bwMode="auto">
              <a:xfrm>
                <a:off x="304800" y="762000"/>
                <a:ext cx="4100900" cy="5775325"/>
              </a:xfrm>
              <a:prstGeom prst="rect">
                <a:avLst/>
              </a:prstGeom>
              <a:blipFill>
                <a:blip r:embed="rId2"/>
                <a:stretch>
                  <a:fillRect l="-1235" t="-659" r="-309" b="-659"/>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xmlns:a14="http://schemas.microsoft.com/office/drawing/2010/main" val="1"/>
                </a:ext>
              </a:extLst>
            </p:spPr>
            <p:txBody>
              <a:bodyPr/>
              <a:lstStyle/>
              <a:p>
                <a:r>
                  <a:rPr lang="en-US">
                    <a:noFill/>
                  </a:rPr>
                  <a:t> </a:t>
                </a:r>
              </a:p>
            </p:txBody>
          </p:sp>
        </mc:Fallback>
      </mc:AlternateContent>
      <p:pic>
        <p:nvPicPr>
          <p:cNvPr id="10" name="Picture 9">
            <a:extLst>
              <a:ext uri="{FF2B5EF4-FFF2-40B4-BE49-F238E27FC236}">
                <a16:creationId xmlns:a16="http://schemas.microsoft.com/office/drawing/2014/main" id="{E7AFAC19-CA5B-1A8A-D4B6-E89320ACF51E}"/>
              </a:ext>
            </a:extLst>
          </p:cNvPr>
          <p:cNvPicPr>
            <a:picLocks noChangeAspect="1"/>
          </p:cNvPicPr>
          <p:nvPr/>
        </p:nvPicPr>
        <p:blipFill>
          <a:blip r:embed="rId3"/>
          <a:stretch>
            <a:fillRect/>
          </a:stretch>
        </p:blipFill>
        <p:spPr>
          <a:xfrm>
            <a:off x="4800600" y="923335"/>
            <a:ext cx="6629400" cy="4105865"/>
          </a:xfrm>
          <a:prstGeom prst="rect">
            <a:avLst/>
          </a:prstGeom>
        </p:spPr>
      </p:pic>
      <p:sp>
        <p:nvSpPr>
          <p:cNvPr id="17" name="TextBox 16">
            <a:extLst>
              <a:ext uri="{FF2B5EF4-FFF2-40B4-BE49-F238E27FC236}">
                <a16:creationId xmlns:a16="http://schemas.microsoft.com/office/drawing/2014/main" id="{125FFE62-1C9D-C8DE-C0B9-8070D927B456}"/>
              </a:ext>
            </a:extLst>
          </p:cNvPr>
          <p:cNvSpPr txBox="1"/>
          <p:nvPr/>
        </p:nvSpPr>
        <p:spPr>
          <a:xfrm rot="5400000">
            <a:off x="10065439" y="2687762"/>
            <a:ext cx="2909323" cy="276999"/>
          </a:xfrm>
          <a:prstGeom prst="rect">
            <a:avLst/>
          </a:prstGeom>
          <a:noFill/>
        </p:spPr>
        <p:txBody>
          <a:bodyPr wrap="non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4"/>
              </a:rPr>
              <a:t>2303.14185</a:t>
            </a:r>
            <a:r>
              <a:rPr lang="en-US" sz="1200" dirty="0"/>
              <a:t>, PRL)</a:t>
            </a:r>
          </a:p>
        </p:txBody>
      </p:sp>
      <p:pic>
        <p:nvPicPr>
          <p:cNvPr id="7" name="Picture 6" descr="A screenshot of a computer&#10;&#10;AI-generated content may be incorrect.">
            <a:extLst>
              <a:ext uri="{FF2B5EF4-FFF2-40B4-BE49-F238E27FC236}">
                <a16:creationId xmlns:a16="http://schemas.microsoft.com/office/drawing/2014/main" id="{1FEC41E0-EF1B-8CFD-83AC-6ABA7E671240}"/>
              </a:ext>
            </a:extLst>
          </p:cNvPr>
          <p:cNvPicPr>
            <a:picLocks noChangeAspect="1"/>
          </p:cNvPicPr>
          <p:nvPr/>
        </p:nvPicPr>
        <p:blipFill>
          <a:blip r:embed="rId5"/>
          <a:srcRect b="23374"/>
          <a:stretch>
            <a:fillRect/>
          </a:stretch>
        </p:blipFill>
        <p:spPr>
          <a:xfrm>
            <a:off x="4634300" y="5181600"/>
            <a:ext cx="7100500" cy="1284567"/>
          </a:xfrm>
          <a:prstGeom prst="rect">
            <a:avLst/>
          </a:prstGeom>
          <a:ln>
            <a:solidFill>
              <a:schemeClr val="tx1"/>
            </a:solidFill>
          </a:ln>
        </p:spPr>
      </p:pic>
    </p:spTree>
    <p:extLst>
      <p:ext uri="{BB962C8B-B14F-4D97-AF65-F5344CB8AC3E}">
        <p14:creationId xmlns:p14="http://schemas.microsoft.com/office/powerpoint/2010/main" val="1508761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0" y="302202"/>
            <a:ext cx="9144000" cy="334462"/>
          </a:xfrm>
        </p:spPr>
        <p:txBody>
          <a:bodyPr/>
          <a:lstStyle/>
          <a:p>
            <a:pPr eaLnBrk="1" hangingPunct="1"/>
            <a:r>
              <a:rPr lang="en-US" dirty="0">
                <a:solidFill>
                  <a:schemeClr val="tx1"/>
                </a:solidFill>
                <a:latin typeface="Arial" charset="0"/>
              </a:rPr>
              <a:t>DISCOVERY OF COLLIDER NEUTRINOS</a:t>
            </a:r>
          </a:p>
        </p:txBody>
      </p:sp>
      <p:pic>
        <p:nvPicPr>
          <p:cNvPr id="13" name="Online Media 12" descr="First observation of collider neutrinos at the LHC">
            <a:hlinkClick r:id="" action="ppaction://media"/>
            <a:extLst>
              <a:ext uri="{FF2B5EF4-FFF2-40B4-BE49-F238E27FC236}">
                <a16:creationId xmlns:a16="http://schemas.microsoft.com/office/drawing/2014/main" id="{3014DFC7-8C43-2F35-7934-9689902BA85C}"/>
              </a:ext>
            </a:extLst>
          </p:cNvPr>
          <p:cNvPicPr>
            <a:picLocks noRot="1" noChangeAspect="1"/>
          </p:cNvPicPr>
          <p:nvPr>
            <a:videoFile r:link="rId1"/>
          </p:nvPr>
        </p:nvPicPr>
        <p:blipFill>
          <a:blip r:embed="rId4"/>
          <a:stretch>
            <a:fillRect/>
          </a:stretch>
        </p:blipFill>
        <p:spPr>
          <a:xfrm>
            <a:off x="1800" y="-29464"/>
            <a:ext cx="12190200" cy="6887464"/>
          </a:xfrm>
          <a:prstGeom prst="rect">
            <a:avLst/>
          </a:prstGeom>
        </p:spPr>
      </p:pic>
    </p:spTree>
    <p:extLst>
      <p:ext uri="{BB962C8B-B14F-4D97-AF65-F5344CB8AC3E}">
        <p14:creationId xmlns:p14="http://schemas.microsoft.com/office/powerpoint/2010/main" val="13123659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574CD-5D1B-4357-7C11-370022DE36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91396E-60BA-0C1F-5E03-3767619E6FFB}"/>
              </a:ext>
            </a:extLst>
          </p:cNvPr>
          <p:cNvSpPr>
            <a:spLocks noGrp="1"/>
          </p:cNvSpPr>
          <p:nvPr>
            <p:ph type="title"/>
          </p:nvPr>
        </p:nvSpPr>
        <p:spPr>
          <a:xfrm>
            <a:off x="0" y="244476"/>
            <a:ext cx="12192000" cy="441325"/>
          </a:xfrm>
        </p:spPr>
        <p:txBody>
          <a:bodyPr>
            <a:noAutofit/>
          </a:bodyPr>
          <a:lstStyle/>
          <a:p>
            <a:r>
              <a:rPr lang="en-GB" sz="2800" dirty="0"/>
              <a:t>AFTER DISCOVERY: WHAT ARE THESE NEUTRINOS GOOD FOR?</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738BCACE-5A29-602F-BFEC-9E328822EB32}"/>
                  </a:ext>
                </a:extLst>
              </p:cNvPr>
              <p:cNvSpPr txBox="1">
                <a:spLocks/>
              </p:cNvSpPr>
              <p:nvPr/>
            </p:nvSpPr>
            <p:spPr bwMode="auto">
              <a:xfrm>
                <a:off x="457200" y="838200"/>
                <a:ext cx="6477000" cy="5638800"/>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mj-lt"/>
                  </a:rPr>
                  <a:t>There are actually 6 kinds of neutrinos with very different characteristics: </a:t>
                </a:r>
                <a14:m>
                  <m:oMath xmlns:m="http://schemas.openxmlformats.org/officeDocument/2006/math">
                    <m:sSub>
                      <m:sSubPr>
                        <m:ctrlPr>
                          <a:rPr lang="en-US" sz="2000" i="1" smtClean="0">
                            <a:latin typeface="Cambria Math" panose="02040503050406030204" pitchFamily="18" charset="0"/>
                          </a:rPr>
                        </m:ctrlPr>
                      </m:sSubPr>
                      <m:e>
                        <m:r>
                          <a:rPr lang="en-US" sz="2000" i="1" smtClean="0">
                            <a:latin typeface="Cambria Math" panose="02040503050406030204" pitchFamily="18" charset="0"/>
                            <a:ea typeface="Cambria Math" panose="02040503050406030204" pitchFamily="18" charset="0"/>
                          </a:rPr>
                          <m:t>𝜈</m:t>
                        </m:r>
                      </m:e>
                      <m:sub>
                        <m:r>
                          <a:rPr lang="en-US" sz="2000" b="0" i="1" smtClean="0">
                            <a:latin typeface="Cambria Math" panose="02040503050406030204" pitchFamily="18" charset="0"/>
                          </a:rPr>
                          <m:t>𝑒</m:t>
                        </m:r>
                      </m:sub>
                    </m:sSub>
                  </m:oMath>
                </a14:m>
                <a:r>
                  <a:rPr lang="en-US" sz="2000" dirty="0">
                    <a:latin typeface="+mj-lt"/>
                  </a:rPr>
                  <a:t>, </a:t>
                </a:r>
                <a14:m>
                  <m:oMath xmlns:m="http://schemas.openxmlformats.org/officeDocument/2006/math">
                    <m:sSub>
                      <m:sSubPr>
                        <m:ctrlPr>
                          <a:rPr lang="en-US" sz="2000" i="1" smtClean="0">
                            <a:latin typeface="Cambria Math" panose="02040503050406030204" pitchFamily="18" charset="0"/>
                          </a:rPr>
                        </m:ctrlPr>
                      </m:sSubPr>
                      <m:e>
                        <m:acc>
                          <m:accPr>
                            <m:chr m:val="̅"/>
                            <m:ctrlPr>
                              <a:rPr lang="en-US" sz="2000" i="1" smtClean="0">
                                <a:latin typeface="Cambria Math" panose="02040503050406030204" pitchFamily="18" charset="0"/>
                              </a:rPr>
                            </m:ctrlPr>
                          </m:accPr>
                          <m:e>
                            <m:r>
                              <a:rPr lang="en-US" sz="2000" i="1" smtClean="0">
                                <a:latin typeface="Cambria Math" panose="02040503050406030204" pitchFamily="18" charset="0"/>
                                <a:ea typeface="Cambria Math" panose="02040503050406030204" pitchFamily="18" charset="0"/>
                              </a:rPr>
                              <m:t>𝜈</m:t>
                            </m:r>
                          </m:e>
                        </m:acc>
                      </m:e>
                      <m:sub>
                        <m:r>
                          <a:rPr lang="en-US" sz="2000" b="0" i="1" smtClean="0">
                            <a:latin typeface="Cambria Math" panose="02040503050406030204" pitchFamily="18" charset="0"/>
                          </a:rPr>
                          <m:t>𝑒</m:t>
                        </m:r>
                      </m:sub>
                    </m:sSub>
                  </m:oMath>
                </a14:m>
                <a:r>
                  <a:rPr lang="en-US" sz="2000" dirty="0">
                    <a:latin typeface="+mj-lt"/>
                  </a:rPr>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smtClean="0">
                            <a:latin typeface="Cambria Math" panose="02040503050406030204" pitchFamily="18" charset="0"/>
                            <a:ea typeface="Cambria Math" panose="02040503050406030204" pitchFamily="18" charset="0"/>
                          </a:rPr>
                          <m:t>𝜇</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ea typeface="Cambria Math" panose="02040503050406030204" pitchFamily="18" charset="0"/>
                              </a:rPr>
                              <m:t>𝜈</m:t>
                            </m:r>
                          </m:e>
                        </m:acc>
                      </m:e>
                      <m:sub>
                        <m:r>
                          <a:rPr lang="en-US" sz="2000" i="1">
                            <a:latin typeface="Cambria Math" panose="02040503050406030204" pitchFamily="18" charset="0"/>
                            <a:ea typeface="Cambria Math" panose="02040503050406030204" pitchFamily="18" charset="0"/>
                          </a:rPr>
                          <m:t>𝜇</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smtClean="0">
                            <a:latin typeface="Cambria Math" panose="02040503050406030204" pitchFamily="18" charset="0"/>
                            <a:ea typeface="Cambria Math" panose="02040503050406030204" pitchFamily="18" charset="0"/>
                          </a:rPr>
                          <m:t>𝜏</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ea typeface="Cambria Math" panose="02040503050406030204" pitchFamily="18" charset="0"/>
                              </a:rPr>
                              <m:t>𝜈</m:t>
                            </m:r>
                          </m:e>
                        </m:acc>
                      </m:e>
                      <m:sub>
                        <m:r>
                          <a:rPr lang="en-US" sz="2000" i="1">
                            <a:latin typeface="Cambria Math" panose="02040503050406030204" pitchFamily="18" charset="0"/>
                            <a:ea typeface="Cambria Math" panose="02040503050406030204" pitchFamily="18" charset="0"/>
                          </a:rPr>
                          <m:t>𝜏</m:t>
                        </m:r>
                      </m:sub>
                    </m:sSub>
                    <m:r>
                      <a:rPr lang="en-US" sz="2000" b="0" i="0" smtClean="0">
                        <a:latin typeface="Cambria Math" panose="02040503050406030204" pitchFamily="18" charset="0"/>
                      </a:rPr>
                      <m:t>.</m:t>
                    </m:r>
                  </m:oMath>
                </a14:m>
                <a:r>
                  <a:rPr lang="en-US" sz="2000" dirty="0"/>
                  <a:t>  </a:t>
                </a:r>
              </a:p>
              <a:p>
                <a:pPr lvl="1"/>
                <a:r>
                  <a:rPr lang="en-US" sz="1800" dirty="0">
                    <a:latin typeface="+mj-lt"/>
                  </a:rPr>
                  <a:t>Not all are produced in all ways.  E.g., nuclear reactors, where neutrinos were first discovered by Fred Reines, only make </a:t>
                </a:r>
                <a14:m>
                  <m:oMath xmlns:m="http://schemas.openxmlformats.org/officeDocument/2006/math">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panose="02040503050406030204" pitchFamily="18" charset="0"/>
                                <a:ea typeface="Cambria Math" panose="02040503050406030204" pitchFamily="18" charset="0"/>
                              </a:rPr>
                              <m:t>𝜈</m:t>
                            </m:r>
                          </m:e>
                        </m:acc>
                      </m:e>
                      <m:sub>
                        <m:r>
                          <a:rPr lang="en-US" sz="1800" i="1">
                            <a:latin typeface="Cambria Math" panose="02040503050406030204" pitchFamily="18" charset="0"/>
                          </a:rPr>
                          <m:t>𝑒</m:t>
                        </m:r>
                      </m:sub>
                    </m:sSub>
                  </m:oMath>
                </a14:m>
                <a:r>
                  <a:rPr lang="en-US" sz="1800" dirty="0"/>
                  <a:t>.</a:t>
                </a:r>
              </a:p>
              <a:p>
                <a:pPr lvl="1"/>
                <a:r>
                  <a:rPr lang="en-US" sz="1800" dirty="0">
                    <a:latin typeface="+mj-lt"/>
                  </a:rPr>
                  <a:t>Some are even harder to detect than others.  E.g., only 19 tau neutrinos have been directly detected, and the </a:t>
                </a:r>
                <a14:m>
                  <m:oMath xmlns:m="http://schemas.openxmlformats.org/officeDocument/2006/math">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panose="02040503050406030204" pitchFamily="18" charset="0"/>
                                <a:ea typeface="Cambria Math" panose="02040503050406030204" pitchFamily="18" charset="0"/>
                              </a:rPr>
                              <m:t>𝜈</m:t>
                            </m:r>
                          </m:e>
                        </m:acc>
                      </m:e>
                      <m:sub>
                        <m:r>
                          <a:rPr lang="en-US" sz="1800" i="1">
                            <a:latin typeface="Cambria Math" panose="02040503050406030204" pitchFamily="18" charset="0"/>
                            <a:ea typeface="Cambria Math" panose="02040503050406030204" pitchFamily="18" charset="0"/>
                          </a:rPr>
                          <m:t>𝜏</m:t>
                        </m:r>
                      </m:sub>
                    </m:sSub>
                    <m:r>
                      <a:rPr lang="en-US" sz="1800" i="1">
                        <a:latin typeface="Cambria Math" panose="02040503050406030204" pitchFamily="18" charset="0"/>
                        <a:ea typeface="Cambria Math" panose="02040503050406030204" pitchFamily="18" charset="0"/>
                      </a:rPr>
                      <m:t> </m:t>
                    </m:r>
                  </m:oMath>
                </a14:m>
                <a:r>
                  <a:rPr lang="en-US" sz="1800" dirty="0">
                    <a:latin typeface="+mj-lt"/>
                  </a:rPr>
                  <a:t>has not yet been directly detected.</a:t>
                </a:r>
              </a:p>
              <a:p>
                <a:endParaRPr lang="en-US" sz="1200" dirty="0">
                  <a:latin typeface="+mj-lt"/>
                </a:endParaRPr>
              </a:p>
              <a:p>
                <a:r>
                  <a:rPr lang="en-US" sz="2000" dirty="0">
                    <a:latin typeface="+mj-lt"/>
                  </a:rPr>
                  <a:t>Colliders produce all 6: e.g., </a:t>
                </a:r>
                <a14:m>
                  <m:oMath xmlns:m="http://schemas.openxmlformats.org/officeDocument/2006/math">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𝜋</m:t>
                        </m:r>
                      </m:e>
                      <m:sup>
                        <m:r>
                          <a:rPr lang="en-US" sz="2000" b="0" i="1" smtClean="0">
                            <a:latin typeface="Cambria Math" panose="02040503050406030204" pitchFamily="18" charset="0"/>
                          </a:rPr>
                          <m:t>+</m:t>
                        </m:r>
                      </m:sup>
                    </m:sSup>
                    <m:r>
                      <a:rPr lang="en-US" sz="2000" b="0" i="1" smtClean="0">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a:latin typeface="Cambria Math" panose="02040503050406030204" pitchFamily="18" charset="0"/>
                            <a:ea typeface="Cambria Math" panose="02040503050406030204" pitchFamily="18" charset="0"/>
                          </a:rPr>
                          <m:t>𝜇</m:t>
                        </m:r>
                      </m:sub>
                    </m:sSub>
                  </m:oMath>
                </a14:m>
                <a:r>
                  <a:rPr lang="en-US" sz="2000" dirty="0">
                    <a:latin typeface="+mj-lt"/>
                  </a:rPr>
                  <a:t>, </a:t>
                </a:r>
                <a14:m>
                  <m:oMath xmlns:m="http://schemas.openxmlformats.org/officeDocument/2006/math">
                    <m:sSup>
                      <m:sSupPr>
                        <m:ctrlPr>
                          <a:rPr lang="en-US" sz="2000" i="1">
                            <a:latin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𝐾</m:t>
                        </m:r>
                      </m:e>
                      <m:sup>
                        <m:r>
                          <a:rPr lang="en-US" sz="2000" i="1">
                            <a:latin typeface="Cambria Math" panose="02040503050406030204" pitchFamily="18" charset="0"/>
                          </a:rPr>
                          <m:t>+</m:t>
                        </m:r>
                      </m:sup>
                    </m:sSup>
                    <m:r>
                      <a:rPr lang="en-US" sz="2000" i="1">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b="0" i="1" smtClean="0">
                            <a:latin typeface="Cambria Math" panose="02040503050406030204" pitchFamily="18" charset="0"/>
                            <a:ea typeface="Cambria Math" panose="02040503050406030204" pitchFamily="18" charset="0"/>
                          </a:rPr>
                          <m:t>𝑒</m:t>
                        </m:r>
                      </m:sub>
                    </m:sSub>
                  </m:oMath>
                </a14:m>
                <a:r>
                  <a:rPr lang="en-US" sz="2000" dirty="0">
                    <a:latin typeface="+mj-lt"/>
                  </a:rPr>
                  <a:t>, </a:t>
                </a:r>
                <a14:m>
                  <m:oMath xmlns:m="http://schemas.openxmlformats.org/officeDocument/2006/math">
                    <m:sSubSup>
                      <m:sSubSupPr>
                        <m:ctrlPr>
                          <a:rPr lang="en-US" sz="2000" i="1" smtClean="0">
                            <a:latin typeface="Cambria Math" panose="02040503050406030204" pitchFamily="18" charset="0"/>
                          </a:rPr>
                        </m:ctrlPr>
                      </m:sSubSupPr>
                      <m:e>
                        <m:r>
                          <a:rPr lang="en-US" sz="2000" b="0" i="1" smtClean="0">
                            <a:latin typeface="Cambria Math" panose="02040503050406030204" pitchFamily="18" charset="0"/>
                          </a:rPr>
                          <m:t>𝐷</m:t>
                        </m:r>
                      </m:e>
                      <m:sub>
                        <m:r>
                          <a:rPr lang="en-US" sz="2000" b="0" i="1" smtClean="0">
                            <a:latin typeface="Cambria Math" panose="02040503050406030204" pitchFamily="18" charset="0"/>
                          </a:rPr>
                          <m:t>𝑠</m:t>
                        </m:r>
                      </m:sub>
                      <m:sup>
                        <m:r>
                          <a:rPr lang="en-US" sz="2000" b="0" i="1" smtClean="0">
                            <a:latin typeface="Cambria Math" panose="02040503050406030204" pitchFamily="18" charset="0"/>
                          </a:rPr>
                          <m:t>+</m:t>
                        </m:r>
                      </m:sup>
                    </m:sSubSup>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a:latin typeface="Cambria Math" panose="02040503050406030204" pitchFamily="18" charset="0"/>
                            <a:ea typeface="Cambria Math" panose="02040503050406030204" pitchFamily="18" charset="0"/>
                          </a:rPr>
                          <m:t>𝜏</m:t>
                        </m:r>
                      </m:sub>
                    </m:sSub>
                  </m:oMath>
                </a14:m>
                <a:r>
                  <a:rPr lang="en-US" sz="2000" dirty="0">
                    <a:latin typeface="+mj-lt"/>
                  </a:rPr>
                  <a:t>, and the charge conjugate processes make anti-neutrinos.  </a:t>
                </a:r>
              </a:p>
              <a:p>
                <a:endParaRPr lang="en-US" sz="1200" dirty="0">
                  <a:latin typeface="+mj-lt"/>
                </a:endParaRPr>
              </a:p>
              <a:p>
                <a:r>
                  <a:rPr lang="en-US" sz="2000" dirty="0">
                    <a:latin typeface="+mj-lt"/>
                  </a:rPr>
                  <a:t>We would like to detect all 6 neutrinos and study them in detail.</a:t>
                </a:r>
              </a:p>
              <a:p>
                <a:endParaRPr lang="en-US" sz="1200" dirty="0">
                  <a:latin typeface="+mj-lt"/>
                </a:endParaRPr>
              </a:p>
              <a:p>
                <a:r>
                  <a:rPr lang="en-US" sz="2000" dirty="0">
                    <a:latin typeface="+mj-lt"/>
                  </a:rPr>
                  <a:t>This will shed light on neutrinos and also allow us to use neutrinos to shed light on other topics.</a:t>
                </a:r>
              </a:p>
              <a:p>
                <a:endParaRPr lang="en-US" sz="2000" dirty="0">
                  <a:latin typeface="+mj-lt"/>
                </a:endParaRPr>
              </a:p>
              <a:p>
                <a:pPr marL="0" indent="0">
                  <a:buNone/>
                </a:pPr>
                <a:endParaRPr lang="en-US" sz="1800" dirty="0">
                  <a:latin typeface="+mj-lt"/>
                </a:endParaRPr>
              </a:p>
            </p:txBody>
          </p:sp>
        </mc:Choice>
        <mc:Fallback xmlns="">
          <p:sp>
            <p:nvSpPr>
              <p:cNvPr id="6" name="Content Placeholder 2">
                <a:extLst>
                  <a:ext uri="{FF2B5EF4-FFF2-40B4-BE49-F238E27FC236}">
                    <a16:creationId xmlns:a16="http://schemas.microsoft.com/office/drawing/2014/main" id="{738BCACE-5A29-602F-BFEC-9E328822EB32}"/>
                  </a:ext>
                </a:extLst>
              </p:cNvPr>
              <p:cNvSpPr txBox="1">
                <a:spLocks noRot="1" noChangeAspect="1" noMove="1" noResize="1" noEditPoints="1" noAdjustHandles="1" noChangeArrowheads="1" noChangeShapeType="1" noTextEdit="1"/>
              </p:cNvSpPr>
              <p:nvPr/>
            </p:nvSpPr>
            <p:spPr bwMode="auto">
              <a:xfrm>
                <a:off x="457200" y="838200"/>
                <a:ext cx="6477000" cy="5638800"/>
              </a:xfrm>
              <a:prstGeom prst="rect">
                <a:avLst/>
              </a:prstGeom>
              <a:blipFill>
                <a:blip r:embed="rId2"/>
                <a:stretch>
                  <a:fillRect l="-783" t="-674" r="-783"/>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val="1"/>
                </a:ext>
              </a:extLst>
            </p:spPr>
            <p:txBody>
              <a:bodyPr/>
              <a:lstStyle/>
              <a:p>
                <a:r>
                  <a:rPr lang="en-US">
                    <a:noFill/>
                  </a:rPr>
                  <a:t> </a:t>
                </a:r>
              </a:p>
            </p:txBody>
          </p:sp>
        </mc:Fallback>
      </mc:AlternateContent>
      <p:pic>
        <p:nvPicPr>
          <p:cNvPr id="5" name="Picture 4">
            <a:extLst>
              <a:ext uri="{FF2B5EF4-FFF2-40B4-BE49-F238E27FC236}">
                <a16:creationId xmlns:a16="http://schemas.microsoft.com/office/drawing/2014/main" id="{B0B91F40-779C-1F10-B16A-D635589D43FB}"/>
              </a:ext>
            </a:extLst>
          </p:cNvPr>
          <p:cNvPicPr>
            <a:picLocks noChangeAspect="1"/>
          </p:cNvPicPr>
          <p:nvPr/>
        </p:nvPicPr>
        <p:blipFill rotWithShape="1">
          <a:blip r:embed="rId3"/>
          <a:srcRect l="4546" r="3931"/>
          <a:stretch/>
        </p:blipFill>
        <p:spPr>
          <a:xfrm>
            <a:off x="7239000" y="1482485"/>
            <a:ext cx="4343400" cy="4350229"/>
          </a:xfrm>
          <a:prstGeom prst="rect">
            <a:avLst/>
          </a:prstGeom>
        </p:spPr>
      </p:pic>
    </p:spTree>
    <p:extLst>
      <p:ext uri="{BB962C8B-B14F-4D97-AF65-F5344CB8AC3E}">
        <p14:creationId xmlns:p14="http://schemas.microsoft.com/office/powerpoint/2010/main" val="3325949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DD8C1-BE7B-5BF0-574C-488D0A8D62D7}"/>
            </a:ext>
          </a:extLst>
        </p:cNvPr>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7F942594-DB2D-F29E-611E-95905FA87357}"/>
              </a:ext>
            </a:extLst>
          </p:cNvPr>
          <p:cNvSpPr>
            <a:spLocks noGrp="1" noChangeArrowheads="1"/>
          </p:cNvSpPr>
          <p:nvPr>
            <p:ph sz="half" idx="4294967295"/>
          </p:nvPr>
        </p:nvSpPr>
        <p:spPr>
          <a:xfrm>
            <a:off x="685800" y="838200"/>
            <a:ext cx="10668000" cy="5595937"/>
          </a:xfrm>
        </p:spPr>
        <p:txBody>
          <a:bodyPr/>
          <a:lstStyle/>
          <a:p>
            <a:r>
              <a:rPr lang="en-US" altLang="en-US" sz="2000" dirty="0"/>
              <a:t>An example: the electron neutrino event rate as a function of energy will tell us about</a:t>
            </a:r>
          </a:p>
          <a:p>
            <a:pPr lvl="1"/>
            <a:r>
              <a:rPr lang="en-US" altLang="en-US" sz="1800" dirty="0"/>
              <a:t>New forms of matter (sterile neutrinos)</a:t>
            </a:r>
          </a:p>
          <a:p>
            <a:pPr lvl="1"/>
            <a:r>
              <a:rPr lang="en-US" altLang="en-US" sz="1800" dirty="0"/>
              <a:t>The structure of protons and nuclei (gluon and quark </a:t>
            </a:r>
            <a:r>
              <a:rPr lang="en-US" altLang="en-US" sz="1800" dirty="0" err="1"/>
              <a:t>parton</a:t>
            </a:r>
            <a:r>
              <a:rPr lang="en-US" altLang="en-US" sz="1800" dirty="0"/>
              <a:t> distribution functions)</a:t>
            </a:r>
          </a:p>
          <a:p>
            <a:pPr lvl="1"/>
            <a:r>
              <a:rPr lang="en-US" altLang="en-US" sz="1800" dirty="0"/>
              <a:t>The properties of cosmic ray air showers (the cosmic muon puzzle)</a:t>
            </a:r>
          </a:p>
        </p:txBody>
      </p:sp>
      <p:sp>
        <p:nvSpPr>
          <p:cNvPr id="19" name="Title 1">
            <a:extLst>
              <a:ext uri="{FF2B5EF4-FFF2-40B4-BE49-F238E27FC236}">
                <a16:creationId xmlns:a16="http://schemas.microsoft.com/office/drawing/2014/main" id="{BADFED84-4F7B-BC31-847B-59B777814D0B}"/>
              </a:ext>
            </a:extLst>
          </p:cNvPr>
          <p:cNvSpPr txBox="1">
            <a:spLocks noChangeArrowheads="1"/>
          </p:cNvSpPr>
          <p:nvPr/>
        </p:nvSpPr>
        <p:spPr bwMode="auto">
          <a:xfrm>
            <a:off x="381000" y="195264"/>
            <a:ext cx="113538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PHYSICS POTENTIAL OF COLLIDER NEUTRINO STUDIES</a:t>
            </a:r>
          </a:p>
        </p:txBody>
      </p:sp>
      <p:pic>
        <p:nvPicPr>
          <p:cNvPr id="3" name="Picture 2">
            <a:extLst>
              <a:ext uri="{FF2B5EF4-FFF2-40B4-BE49-F238E27FC236}">
                <a16:creationId xmlns:a16="http://schemas.microsoft.com/office/drawing/2014/main" id="{0C0654E2-8DB4-3A8B-459C-3DCCBE29504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9325" y="2384612"/>
            <a:ext cx="3128955" cy="4049525"/>
          </a:xfrm>
          <a:prstGeom prst="rect">
            <a:avLst/>
          </a:prstGeom>
        </p:spPr>
      </p:pic>
      <p:pic>
        <p:nvPicPr>
          <p:cNvPr id="7" name="Picture 6">
            <a:extLst>
              <a:ext uri="{FF2B5EF4-FFF2-40B4-BE49-F238E27FC236}">
                <a16:creationId xmlns:a16="http://schemas.microsoft.com/office/drawing/2014/main" id="{3F542A80-42BD-77CA-6767-8D7681624E5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44181" y="2328530"/>
            <a:ext cx="8159542" cy="4224670"/>
          </a:xfrm>
          <a:prstGeom prst="rect">
            <a:avLst/>
          </a:prstGeom>
        </p:spPr>
      </p:pic>
    </p:spTree>
    <p:extLst>
      <p:ext uri="{BB962C8B-B14F-4D97-AF65-F5344CB8AC3E}">
        <p14:creationId xmlns:p14="http://schemas.microsoft.com/office/powerpoint/2010/main" val="1317327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81500-386E-A717-B3E0-DC638BF518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92F096-CEB5-A79E-F761-F240100EF227}"/>
              </a:ext>
            </a:extLst>
          </p:cNvPr>
          <p:cNvSpPr>
            <a:spLocks noGrp="1"/>
          </p:cNvSpPr>
          <p:nvPr>
            <p:ph type="title"/>
          </p:nvPr>
        </p:nvSpPr>
        <p:spPr>
          <a:xfrm>
            <a:off x="0" y="244476"/>
            <a:ext cx="12192000" cy="441325"/>
          </a:xfrm>
        </p:spPr>
        <p:txBody>
          <a:bodyPr>
            <a:noAutofit/>
          </a:bodyPr>
          <a:lstStyle/>
          <a:p>
            <a:r>
              <a:rPr lang="en-GB" sz="2800" dirty="0" err="1"/>
              <a:t>FASER</a:t>
            </a:r>
            <a:r>
              <a:rPr lang="en-GB" sz="2800" dirty="0" err="1">
                <a:latin typeface="Symbol" pitchFamily="2" charset="2"/>
              </a:rPr>
              <a:t>n</a:t>
            </a:r>
            <a:endParaRPr lang="en-GB" sz="2800" dirty="0">
              <a:latin typeface="Symbol" pitchFamily="2" charset="2"/>
            </a:endParaRPr>
          </a:p>
        </p:txBody>
      </p:sp>
      <p:sp>
        <p:nvSpPr>
          <p:cNvPr id="6" name="Content Placeholder 2">
            <a:extLst>
              <a:ext uri="{FF2B5EF4-FFF2-40B4-BE49-F238E27FC236}">
                <a16:creationId xmlns:a16="http://schemas.microsoft.com/office/drawing/2014/main" id="{61569695-5AAF-6FD0-3BE0-EE7543A4FC2D}"/>
              </a:ext>
            </a:extLst>
          </p:cNvPr>
          <p:cNvSpPr txBox="1">
            <a:spLocks/>
          </p:cNvSpPr>
          <p:nvPr/>
        </p:nvSpPr>
        <p:spPr bwMode="auto">
          <a:xfrm>
            <a:off x="415101" y="902882"/>
            <a:ext cx="11361797" cy="485343"/>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dirty="0"/>
              <a:t>The first neutrinos detected were muon neutrinos in FASER’s electronic detector.</a:t>
            </a:r>
          </a:p>
          <a:p>
            <a:pPr algn="ctr"/>
            <a:endParaRPr lang="en-US" sz="2000" dirty="0"/>
          </a:p>
        </p:txBody>
      </p:sp>
      <p:pic>
        <p:nvPicPr>
          <p:cNvPr id="5" name="Picture 4">
            <a:extLst>
              <a:ext uri="{FF2B5EF4-FFF2-40B4-BE49-F238E27FC236}">
                <a16:creationId xmlns:a16="http://schemas.microsoft.com/office/drawing/2014/main" id="{554D1BA6-40BB-25F0-755E-97DC2A98B083}"/>
              </a:ext>
            </a:extLst>
          </p:cNvPr>
          <p:cNvPicPr>
            <a:picLocks noChangeAspect="1"/>
          </p:cNvPicPr>
          <p:nvPr/>
        </p:nvPicPr>
        <p:blipFill>
          <a:blip r:embed="rId2"/>
          <a:stretch>
            <a:fillRect/>
          </a:stretch>
        </p:blipFill>
        <p:spPr>
          <a:xfrm>
            <a:off x="2307099" y="1570888"/>
            <a:ext cx="9609197" cy="4689841"/>
          </a:xfrm>
          <a:prstGeom prst="rect">
            <a:avLst/>
          </a:prstGeom>
        </p:spPr>
      </p:pic>
      <p:sp>
        <p:nvSpPr>
          <p:cNvPr id="7" name="Content Placeholder 2">
            <a:extLst>
              <a:ext uri="{FF2B5EF4-FFF2-40B4-BE49-F238E27FC236}">
                <a16:creationId xmlns:a16="http://schemas.microsoft.com/office/drawing/2014/main" id="{A86968C3-8111-0456-D37E-3E91A249502C}"/>
              </a:ext>
            </a:extLst>
          </p:cNvPr>
          <p:cNvSpPr txBox="1">
            <a:spLocks/>
          </p:cNvSpPr>
          <p:nvPr/>
        </p:nvSpPr>
        <p:spPr bwMode="auto">
          <a:xfrm>
            <a:off x="304800" y="1371600"/>
            <a:ext cx="1947951" cy="50292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t>But at the front of FASER is </a:t>
            </a:r>
            <a:r>
              <a:rPr lang="en-US" sz="1800" dirty="0" err="1"/>
              <a:t>FASER</a:t>
            </a:r>
            <a:r>
              <a:rPr lang="en-US" sz="1800" dirty="0" err="1">
                <a:latin typeface="Symbol" pitchFamily="2" charset="2"/>
              </a:rPr>
              <a:t>n</a:t>
            </a:r>
            <a:r>
              <a:rPr lang="en-US" sz="1800" dirty="0"/>
              <a:t>, a 1.1-ton block of 730 interleaved tungsten and emulsion plates.  The first neutrino analysis treated this as a big block of matter, but the emulsion provides a photographic image with extraordinary spatial resolution (0.3 microns).</a:t>
            </a:r>
          </a:p>
          <a:p>
            <a:endParaRPr lang="en-US" sz="1800" dirty="0"/>
          </a:p>
          <a:p>
            <a:endParaRPr lang="en-US" sz="2000" dirty="0"/>
          </a:p>
        </p:txBody>
      </p:sp>
    </p:spTree>
    <p:extLst>
      <p:ext uri="{BB962C8B-B14F-4D97-AF65-F5344CB8AC3E}">
        <p14:creationId xmlns:p14="http://schemas.microsoft.com/office/powerpoint/2010/main" val="39741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4356B9-2D44-AE46-8CE3-CACA5D3305D7}"/>
              </a:ext>
            </a:extLst>
          </p:cNvPr>
          <p:cNvPicPr>
            <a:picLocks noChangeAspect="1"/>
          </p:cNvPicPr>
          <p:nvPr/>
        </p:nvPicPr>
        <p:blipFill>
          <a:blip r:embed="rId3"/>
          <a:srcRect t="7778" b="12222"/>
          <a:stretch>
            <a:fillRect/>
          </a:stretch>
        </p:blipFill>
        <p:spPr>
          <a:xfrm>
            <a:off x="26020" y="-1"/>
            <a:ext cx="12165980" cy="6920447"/>
          </a:xfrm>
          <a:prstGeom prst="rect">
            <a:avLst/>
          </a:prstGeom>
        </p:spPr>
      </p:pic>
      <mc:AlternateContent xmlns:mc="http://schemas.openxmlformats.org/markup-compatibility/2006" xmlns:a14="http://schemas.microsoft.com/office/drawing/2010/main">
        <mc:Choice Requires="a14">
          <p:sp>
            <p:nvSpPr>
              <p:cNvPr id="39939" name="Rectangle 2">
                <a:extLst>
                  <a:ext uri="{FF2B5EF4-FFF2-40B4-BE49-F238E27FC236}">
                    <a16:creationId xmlns:a16="http://schemas.microsoft.com/office/drawing/2014/main" id="{30279B46-5D92-8048-B448-D9F2D0AF43D1}"/>
                  </a:ext>
                </a:extLst>
              </p:cNvPr>
              <p:cNvSpPr txBox="1">
                <a:spLocks noChangeArrowheads="1"/>
              </p:cNvSpPr>
              <p:nvPr/>
            </p:nvSpPr>
            <p:spPr bwMode="auto">
              <a:xfrm>
                <a:off x="1994210" y="4230084"/>
                <a:ext cx="8229600" cy="1110935"/>
              </a:xfrm>
              <a:prstGeom prst="rect">
                <a:avLst/>
              </a:prstGeom>
              <a:solidFill>
                <a:schemeClr val="tx1">
                  <a:alpha val="50000"/>
                </a:schemeClr>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2400" dirty="0">
                    <a:solidFill>
                      <a:schemeClr val="bg1"/>
                    </a:solidFill>
                  </a:rPr>
                  <a:t> </a:t>
                </a:r>
                <a:r>
                  <a:rPr lang="en-US" altLang="en-US" sz="2000" dirty="0">
                    <a:solidFill>
                      <a:schemeClr val="bg1"/>
                    </a:solidFill>
                  </a:rPr>
                  <a:t>Particle colliders have been key to progress for many decades.  </a:t>
                </a:r>
              </a:p>
              <a:p>
                <a:pPr algn="ctr">
                  <a:spcBef>
                    <a:spcPct val="0"/>
                  </a:spcBef>
                  <a:buNone/>
                </a:pPr>
                <a:r>
                  <a:rPr lang="en-US" altLang="en-US" sz="2000" dirty="0">
                    <a:solidFill>
                      <a:schemeClr val="bg1"/>
                    </a:solidFill>
                  </a:rPr>
                  <a:t>The state of the art is currently the LHC,</a:t>
                </a:r>
                <a:r>
                  <a:rPr lang="en-US" altLang="en-US" sz="1200" dirty="0">
                    <a:solidFill>
                      <a:schemeClr val="bg1"/>
                    </a:solidFill>
                  </a:rPr>
                  <a:t> </a:t>
                </a:r>
                <a:r>
                  <a:rPr lang="en-US" altLang="en-US" sz="2000" dirty="0">
                    <a:solidFill>
                      <a:schemeClr val="bg1"/>
                    </a:solidFill>
                  </a:rPr>
                  <a:t>which collides protons with protons at a center-of-mass energy of 13.6 TeV (v </a:t>
                </a:r>
                <a14:m>
                  <m:oMath xmlns:m="http://schemas.openxmlformats.org/officeDocument/2006/math">
                    <m:r>
                      <a:rPr lang="en-US" altLang="en-US" sz="2000" i="1">
                        <a:solidFill>
                          <a:schemeClr val="bg1"/>
                        </a:solidFill>
                        <a:latin typeface="Cambria Math" panose="02040503050406030204" pitchFamily="18" charset="0"/>
                        <a:ea typeface="Cambria Math" panose="02040503050406030204" pitchFamily="18" charset="0"/>
                      </a:rPr>
                      <m:t>≈</m:t>
                    </m:r>
                  </m:oMath>
                </a14:m>
                <a:r>
                  <a:rPr lang="en-US" altLang="en-US" sz="2000" dirty="0">
                    <a:solidFill>
                      <a:schemeClr val="bg1"/>
                    </a:solidFill>
                  </a:rPr>
                  <a:t> 0.9999999905</a:t>
                </a:r>
                <a:r>
                  <a:rPr lang="en-US" altLang="en-US" sz="800" dirty="0">
                    <a:solidFill>
                      <a:schemeClr val="bg1"/>
                    </a:solidFill>
                  </a:rPr>
                  <a:t> </a:t>
                </a:r>
                <a:r>
                  <a:rPr lang="en-US" altLang="en-US" sz="2000" dirty="0">
                    <a:solidFill>
                      <a:schemeClr val="bg1"/>
                    </a:solidFill>
                  </a:rPr>
                  <a:t>c).</a:t>
                </a:r>
              </a:p>
            </p:txBody>
          </p:sp>
        </mc:Choice>
        <mc:Fallback xmlns="">
          <p:sp>
            <p:nvSpPr>
              <p:cNvPr id="39939" name="Rectangle 2">
                <a:extLst>
                  <a:ext uri="{FF2B5EF4-FFF2-40B4-BE49-F238E27FC236}">
                    <a16:creationId xmlns:a16="http://schemas.microsoft.com/office/drawing/2014/main" id="{30279B46-5D92-8048-B448-D9F2D0AF43D1}"/>
                  </a:ext>
                </a:extLst>
              </p:cNvPr>
              <p:cNvSpPr txBox="1">
                <a:spLocks noRot="1" noChangeAspect="1" noMove="1" noResize="1" noEditPoints="1" noAdjustHandles="1" noChangeArrowheads="1" noChangeShapeType="1" noTextEdit="1"/>
              </p:cNvSpPr>
              <p:nvPr/>
            </p:nvSpPr>
            <p:spPr bwMode="auto">
              <a:xfrm>
                <a:off x="1994210" y="4230084"/>
                <a:ext cx="8229600" cy="1110935"/>
              </a:xfrm>
              <a:prstGeom prst="rect">
                <a:avLst/>
              </a:prstGeom>
              <a:blipFill>
                <a:blip r:embed="rId4"/>
                <a:stretch>
                  <a:fillRect b="-7955"/>
                </a:stretch>
              </a:blipFill>
              <a:ln>
                <a:noFill/>
              </a:ln>
            </p:spPr>
            <p:txBody>
              <a:bodyPr/>
              <a:lstStyle/>
              <a:p>
                <a:r>
                  <a:rPr lang="en-US">
                    <a:noFill/>
                  </a:rPr>
                  <a:t> </a:t>
                </a:r>
              </a:p>
            </p:txBody>
          </p:sp>
        </mc:Fallback>
      </mc:AlternateContent>
      <p:sp>
        <p:nvSpPr>
          <p:cNvPr id="5" name="Title 1">
            <a:extLst>
              <a:ext uri="{FF2B5EF4-FFF2-40B4-BE49-F238E27FC236}">
                <a16:creationId xmlns:a16="http://schemas.microsoft.com/office/drawing/2014/main" id="{D216A9B1-F0A1-A345-952D-E4468E2625F0}"/>
              </a:ext>
            </a:extLst>
          </p:cNvPr>
          <p:cNvSpPr txBox="1">
            <a:spLocks noChangeArrowheads="1"/>
          </p:cNvSpPr>
          <p:nvPr/>
        </p:nvSpPr>
        <p:spPr bwMode="auto">
          <a:xfrm>
            <a:off x="3061010" y="895488"/>
            <a:ext cx="6096000" cy="566737"/>
          </a:xfrm>
          <a:prstGeom prst="rect">
            <a:avLst/>
          </a:prstGeom>
          <a:solidFill>
            <a:schemeClr val="tx1">
              <a:alpha val="50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bg1"/>
                </a:solidFill>
              </a:rPr>
              <a:t>THE LARGE HADRON COLLIDER</a:t>
            </a:r>
          </a:p>
        </p:txBody>
      </p:sp>
      <p:grpSp>
        <p:nvGrpSpPr>
          <p:cNvPr id="8" name="Group 7">
            <a:extLst>
              <a:ext uri="{FF2B5EF4-FFF2-40B4-BE49-F238E27FC236}">
                <a16:creationId xmlns:a16="http://schemas.microsoft.com/office/drawing/2014/main" id="{69B4C6D4-660D-4D46-BC3E-988059F52344}"/>
              </a:ext>
            </a:extLst>
          </p:cNvPr>
          <p:cNvGrpSpPr/>
          <p:nvPr/>
        </p:nvGrpSpPr>
        <p:grpSpPr>
          <a:xfrm>
            <a:off x="8382000" y="2788678"/>
            <a:ext cx="863068" cy="603151"/>
            <a:chOff x="6030233" y="2636277"/>
            <a:chExt cx="658181" cy="603151"/>
          </a:xfrm>
        </p:grpSpPr>
        <p:cxnSp>
          <p:nvCxnSpPr>
            <p:cNvPr id="9" name="Elbow Connector 8">
              <a:extLst>
                <a:ext uri="{FF2B5EF4-FFF2-40B4-BE49-F238E27FC236}">
                  <a16:creationId xmlns:a16="http://schemas.microsoft.com/office/drawing/2014/main" id="{68DA2ECC-98E3-804D-BECE-F63D3A366CBE}"/>
                </a:ext>
              </a:extLst>
            </p:cNvPr>
            <p:cNvCxnSpPr>
              <a:cxnSpLocks/>
            </p:cNvCxnSpPr>
            <p:nvPr/>
          </p:nvCxnSpPr>
          <p:spPr>
            <a:xfrm rot="5400000" flipH="1" flipV="1">
              <a:off x="6417184" y="2941240"/>
              <a:ext cx="225166" cy="121187"/>
            </a:xfrm>
            <a:prstGeom prst="bentConnector3">
              <a:avLst>
                <a:gd name="adj1" fmla="val 647"/>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7B9A542-F7AB-AE4C-81E6-463C1F926DC0}"/>
                </a:ext>
              </a:extLst>
            </p:cNvPr>
            <p:cNvSpPr txBox="1"/>
            <p:nvPr/>
          </p:nvSpPr>
          <p:spPr>
            <a:xfrm>
              <a:off x="6030233" y="2977818"/>
              <a:ext cx="565539" cy="261610"/>
            </a:xfrm>
            <a:prstGeom prst="rect">
              <a:avLst/>
            </a:prstGeom>
            <a:noFill/>
          </p:spPr>
          <p:txBody>
            <a:bodyPr wrap="square" rtlCol="0">
              <a:spAutoFit/>
            </a:bodyPr>
            <a:lstStyle/>
            <a:p>
              <a:r>
                <a:rPr lang="en-US" sz="1100" b="1" dirty="0">
                  <a:solidFill>
                    <a:schemeClr val="bg1"/>
                  </a:solidFill>
                  <a:latin typeface="Adobe Devanagari" panose="02040503050201020203" pitchFamily="18" charset="77"/>
                  <a:cs typeface="Adobe Devanagari" panose="02040503050201020203" pitchFamily="18" charset="77"/>
                </a:rPr>
                <a:t>FASER</a:t>
              </a:r>
            </a:p>
          </p:txBody>
        </p:sp>
        <p:sp>
          <p:nvSpPr>
            <p:cNvPr id="11" name="TextBox 10">
              <a:extLst>
                <a:ext uri="{FF2B5EF4-FFF2-40B4-BE49-F238E27FC236}">
                  <a16:creationId xmlns:a16="http://schemas.microsoft.com/office/drawing/2014/main" id="{69A572A9-EC46-4645-9A06-227D52A49173}"/>
                </a:ext>
              </a:extLst>
            </p:cNvPr>
            <p:cNvSpPr txBox="1"/>
            <p:nvPr/>
          </p:nvSpPr>
          <p:spPr>
            <a:xfrm>
              <a:off x="6498688" y="2636277"/>
              <a:ext cx="189726" cy="369332"/>
            </a:xfrm>
            <a:prstGeom prst="rect">
              <a:avLst/>
            </a:prstGeom>
            <a:noFill/>
          </p:spPr>
          <p:txBody>
            <a:bodyPr wrap="none" rtlCol="0">
              <a:spAutoFit/>
            </a:bodyPr>
            <a:lstStyle/>
            <a:p>
              <a:r>
                <a:rPr lang="en-US" dirty="0">
                  <a:solidFill>
                    <a:schemeClr val="bg1"/>
                  </a:solidFill>
                </a:rPr>
                <a:t>.</a:t>
              </a:r>
            </a:p>
          </p:txBody>
        </p:sp>
      </p:grpSp>
    </p:spTree>
    <p:extLst>
      <p:ext uri="{BB962C8B-B14F-4D97-AF65-F5344CB8AC3E}">
        <p14:creationId xmlns:p14="http://schemas.microsoft.com/office/powerpoint/2010/main" val="1981377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21A8BBC-60ED-50F5-C2C9-7E504601A18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FDC0C62-0BE4-8276-13CA-0A7E84AD4EFC}"/>
              </a:ext>
            </a:extLst>
          </p:cNvPr>
          <p:cNvPicPr>
            <a:picLocks noChangeAspect="1"/>
          </p:cNvPicPr>
          <p:nvPr/>
        </p:nvPicPr>
        <p:blipFill>
          <a:blip r:embed="rId2"/>
          <a:stretch>
            <a:fillRect/>
          </a:stretch>
        </p:blipFill>
        <p:spPr>
          <a:xfrm>
            <a:off x="8077568" y="2907030"/>
            <a:ext cx="2590957" cy="3093720"/>
          </a:xfrm>
          <a:prstGeom prst="rect">
            <a:avLst/>
          </a:prstGeom>
        </p:spPr>
      </p:pic>
      <p:pic>
        <p:nvPicPr>
          <p:cNvPr id="8" name="Picture 7">
            <a:extLst>
              <a:ext uri="{FF2B5EF4-FFF2-40B4-BE49-F238E27FC236}">
                <a16:creationId xmlns:a16="http://schemas.microsoft.com/office/drawing/2014/main" id="{36120CF0-7299-DFE8-EE4D-C9258E49B05C}"/>
              </a:ext>
            </a:extLst>
          </p:cNvPr>
          <p:cNvPicPr>
            <a:picLocks noChangeAspect="1"/>
          </p:cNvPicPr>
          <p:nvPr/>
        </p:nvPicPr>
        <p:blipFill>
          <a:blip r:embed="rId2"/>
          <a:stretch>
            <a:fillRect/>
          </a:stretch>
        </p:blipFill>
        <p:spPr>
          <a:xfrm>
            <a:off x="1524000" y="1468279"/>
            <a:ext cx="9144000" cy="1438750"/>
          </a:xfrm>
          <a:prstGeom prst="rect">
            <a:avLst/>
          </a:prstGeom>
        </p:spPr>
      </p:pic>
      <p:sp>
        <p:nvSpPr>
          <p:cNvPr id="2" name="Title 1">
            <a:extLst>
              <a:ext uri="{FF2B5EF4-FFF2-40B4-BE49-F238E27FC236}">
                <a16:creationId xmlns:a16="http://schemas.microsoft.com/office/drawing/2014/main" id="{D32769AB-D231-77EF-1225-BBC6FF378225}"/>
              </a:ext>
            </a:extLst>
          </p:cNvPr>
          <p:cNvSpPr>
            <a:spLocks noGrp="1"/>
          </p:cNvSpPr>
          <p:nvPr>
            <p:ph type="title"/>
          </p:nvPr>
        </p:nvSpPr>
        <p:spPr>
          <a:xfrm>
            <a:off x="0" y="244476"/>
            <a:ext cx="12192000" cy="441325"/>
          </a:xfrm>
        </p:spPr>
        <p:txBody>
          <a:bodyPr>
            <a:noAutofit/>
          </a:bodyPr>
          <a:lstStyle/>
          <a:p>
            <a:r>
              <a:rPr lang="en-US" sz="2800" dirty="0">
                <a:solidFill>
                  <a:schemeClr val="bg1"/>
                </a:solidFill>
              </a:rPr>
              <a:t>FIRST DETECTION OF COLLIDER ELECTRON NEUTRINOS</a:t>
            </a:r>
            <a:endParaRPr lang="en-GB" sz="2800" dirty="0">
              <a:solidFill>
                <a:schemeClr val="bg1"/>
              </a:solidFill>
              <a:latin typeface="Symbol" pitchFamily="2" charset="2"/>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912BC1-7187-1A30-1E21-1E79D7CB5DC5}"/>
                  </a:ext>
                </a:extLst>
              </p:cNvPr>
              <p:cNvSpPr>
                <a:spLocks noGrp="1"/>
              </p:cNvSpPr>
              <p:nvPr>
                <p:ph idx="1"/>
              </p:nvPr>
            </p:nvSpPr>
            <p:spPr>
              <a:xfrm>
                <a:off x="1178605" y="924532"/>
                <a:ext cx="9534050" cy="716989"/>
              </a:xfrm>
            </p:spPr>
            <p:txBody>
              <a:bodyPr/>
              <a:lstStyle/>
              <a:p>
                <a:pPr marL="0" indent="0" algn="ctr">
                  <a:buNone/>
                </a:pPr>
                <a:r>
                  <a:rPr lang="en-US" sz="1800" dirty="0">
                    <a:solidFill>
                      <a:schemeClr val="bg1"/>
                    </a:solidFill>
                  </a:rPr>
                  <a:t>With </a:t>
                </a:r>
                <a:r>
                  <a:rPr lang="en-US" sz="1800" dirty="0" err="1">
                    <a:solidFill>
                      <a:schemeClr val="bg1"/>
                    </a:solidFill>
                  </a:rPr>
                  <a:t>FASER</a:t>
                </a:r>
                <a:r>
                  <a:rPr lang="en-US" sz="1800" dirty="0" err="1">
                    <a:solidFill>
                      <a:schemeClr val="bg1"/>
                    </a:solidFill>
                    <a:latin typeface="Symbol" pitchFamily="2" charset="2"/>
                  </a:rPr>
                  <a:t>n</a:t>
                </a:r>
                <a:r>
                  <a:rPr lang="en-US" sz="1800" dirty="0">
                    <a:solidFill>
                      <a:schemeClr val="bg1"/>
                    </a:solidFill>
                  </a:rPr>
                  <a:t>, we observed the first collider electron neutrinos, including the “Pika-</a:t>
                </a:r>
                <a14:m>
                  <m:oMath xmlns:m="http://schemas.openxmlformats.org/officeDocument/2006/math">
                    <m:r>
                      <a:rPr lang="en-US" sz="1800" i="1" dirty="0">
                        <a:solidFill>
                          <a:schemeClr val="bg1"/>
                        </a:solidFill>
                        <a:latin typeface="Cambria Math" panose="02040503050406030204" pitchFamily="18" charset="0"/>
                        <a:ea typeface="Cambria Math" panose="02040503050406030204" pitchFamily="18" charset="0"/>
                      </a:rPr>
                      <m:t>𝜈</m:t>
                    </m:r>
                  </m:oMath>
                </a14:m>
                <a:r>
                  <a:rPr lang="en-US" sz="1800" dirty="0">
                    <a:solidFill>
                      <a:schemeClr val="bg1"/>
                    </a:solidFill>
                  </a:rPr>
                  <a:t>” event, the highest energy (&gt;1.5 TeV) electron neutrino ever seen from a lab source.</a:t>
                </a:r>
                <a:endParaRPr lang="en-US" sz="2000" dirty="0">
                  <a:solidFill>
                    <a:schemeClr val="bg1"/>
                  </a:solidFill>
                </a:endParaRPr>
              </a:p>
              <a:p>
                <a:pPr marL="0" indent="0" algn="ctr">
                  <a:buNone/>
                </a:pPr>
                <a:endParaRPr lang="en-GB" sz="2000" dirty="0">
                  <a:solidFill>
                    <a:schemeClr val="bg1"/>
                  </a:solidFill>
                </a:endParaRPr>
              </a:p>
            </p:txBody>
          </p:sp>
        </mc:Choice>
        <mc:Fallback xmlns="">
          <p:sp>
            <p:nvSpPr>
              <p:cNvPr id="3" name="Content Placeholder 2">
                <a:extLst>
                  <a:ext uri="{FF2B5EF4-FFF2-40B4-BE49-F238E27FC236}">
                    <a16:creationId xmlns:a16="http://schemas.microsoft.com/office/drawing/2014/main" id="{92912BC1-7187-1A30-1E21-1E79D7CB5DC5}"/>
                  </a:ext>
                </a:extLst>
              </p:cNvPr>
              <p:cNvSpPr>
                <a:spLocks noGrp="1" noRot="1" noChangeAspect="1" noMove="1" noResize="1" noEditPoints="1" noAdjustHandles="1" noChangeArrowheads="1" noChangeShapeType="1" noTextEdit="1"/>
              </p:cNvSpPr>
              <p:nvPr>
                <p:ph idx="1"/>
              </p:nvPr>
            </p:nvSpPr>
            <p:spPr>
              <a:xfrm>
                <a:off x="1178605" y="924532"/>
                <a:ext cx="9534050" cy="716989"/>
              </a:xfrm>
              <a:blipFill>
                <a:blip r:embed="rId3"/>
                <a:stretch>
                  <a:fillRect t="-3448" r="-665" b="-1724"/>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47F1B8D4-B075-8417-2DFD-0F3800EA58A9}"/>
              </a:ext>
            </a:extLst>
          </p:cNvPr>
          <p:cNvPicPr>
            <a:picLocks noChangeAspect="1"/>
          </p:cNvPicPr>
          <p:nvPr/>
        </p:nvPicPr>
        <p:blipFill>
          <a:blip r:embed="rId4"/>
          <a:stretch>
            <a:fillRect/>
          </a:stretch>
        </p:blipFill>
        <p:spPr>
          <a:xfrm>
            <a:off x="1479345" y="1641521"/>
            <a:ext cx="8994629" cy="5064079"/>
          </a:xfrm>
          <a:prstGeom prst="rect">
            <a:avLst/>
          </a:prstGeom>
        </p:spPr>
      </p:pic>
      <p:sp>
        <p:nvSpPr>
          <p:cNvPr id="17" name="TextBox 16">
            <a:extLst>
              <a:ext uri="{FF2B5EF4-FFF2-40B4-BE49-F238E27FC236}">
                <a16:creationId xmlns:a16="http://schemas.microsoft.com/office/drawing/2014/main" id="{635A30C5-CD05-C2B9-9AEF-6ED3CA414834}"/>
              </a:ext>
            </a:extLst>
          </p:cNvPr>
          <p:cNvSpPr txBox="1"/>
          <p:nvPr/>
        </p:nvSpPr>
        <p:spPr>
          <a:xfrm>
            <a:off x="7315200" y="5486400"/>
            <a:ext cx="2914324" cy="307777"/>
          </a:xfrm>
          <a:prstGeom prst="rect">
            <a:avLst/>
          </a:prstGeom>
          <a:noFill/>
        </p:spPr>
        <p:txBody>
          <a:bodyPr wrap="none" rtlCol="0">
            <a:spAutoFit/>
          </a:bodyPr>
          <a:lstStyle/>
          <a:p>
            <a:r>
              <a:rPr lang="en-US" sz="1400" dirty="0">
                <a:solidFill>
                  <a:schemeClr val="bg1"/>
                </a:solidFill>
                <a:latin typeface="+mn-lt"/>
              </a:rPr>
              <a:t>FASER</a:t>
            </a:r>
            <a:r>
              <a:rPr lang="en-US" sz="1400" dirty="0">
                <a:solidFill>
                  <a:schemeClr val="bg1"/>
                </a:solidFill>
              </a:rPr>
              <a:t> Collaboration (</a:t>
            </a:r>
            <a:r>
              <a:rPr lang="en-US" sz="1400" dirty="0">
                <a:solidFill>
                  <a:schemeClr val="bg1"/>
                </a:solidFill>
                <a:latin typeface="-apple-system"/>
                <a:hlinkClick r:id="rId5">
                  <a:extLst>
                    <a:ext uri="{A12FA001-AC4F-418D-AE19-62706E023703}">
                      <ahyp:hlinkClr xmlns:ahyp="http://schemas.microsoft.com/office/drawing/2018/hyperlinkcolor" val="tx"/>
                    </a:ext>
                  </a:extLst>
                </a:hlinkClick>
              </a:rPr>
              <a:t>2403.12520</a:t>
            </a:r>
            <a:r>
              <a:rPr lang="en-US" sz="1400" dirty="0">
                <a:solidFill>
                  <a:schemeClr val="bg1"/>
                </a:solidFill>
              </a:rPr>
              <a:t>)</a:t>
            </a:r>
          </a:p>
        </p:txBody>
      </p:sp>
      <p:sp>
        <p:nvSpPr>
          <p:cNvPr id="4" name="Rectangle 3">
            <a:extLst>
              <a:ext uri="{FF2B5EF4-FFF2-40B4-BE49-F238E27FC236}">
                <a16:creationId xmlns:a16="http://schemas.microsoft.com/office/drawing/2014/main" id="{FAB8D4A1-6FB2-2CC2-9687-9A9A8F84AB4C}"/>
              </a:ext>
            </a:extLst>
          </p:cNvPr>
          <p:cNvSpPr/>
          <p:nvPr/>
        </p:nvSpPr>
        <p:spPr>
          <a:xfrm>
            <a:off x="8915400" y="2362200"/>
            <a:ext cx="1676400" cy="2286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0094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7F1E8-42DC-6F41-802B-E5F94443A2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78AD63-4B83-10AD-E208-A32B4075A799}"/>
              </a:ext>
            </a:extLst>
          </p:cNvPr>
          <p:cNvSpPr>
            <a:spLocks noGrp="1"/>
          </p:cNvSpPr>
          <p:nvPr>
            <p:ph type="title"/>
          </p:nvPr>
        </p:nvSpPr>
        <p:spPr>
          <a:xfrm>
            <a:off x="381000" y="244476"/>
            <a:ext cx="11353800" cy="441325"/>
          </a:xfrm>
        </p:spPr>
        <p:txBody>
          <a:bodyPr>
            <a:noAutofit/>
          </a:bodyPr>
          <a:lstStyle/>
          <a:p>
            <a:r>
              <a:rPr lang="en-GB" sz="2800" dirty="0"/>
              <a:t>TEV NEUTRINO INTERACTION STRENGTHS</a:t>
            </a:r>
          </a:p>
        </p:txBody>
      </p:sp>
      <p:sp>
        <p:nvSpPr>
          <p:cNvPr id="6" name="Content Placeholder 2">
            <a:extLst>
              <a:ext uri="{FF2B5EF4-FFF2-40B4-BE49-F238E27FC236}">
                <a16:creationId xmlns:a16="http://schemas.microsoft.com/office/drawing/2014/main" id="{9BDD24AA-6EB4-34B2-E86A-CE3BF8E77AEF}"/>
              </a:ext>
            </a:extLst>
          </p:cNvPr>
          <p:cNvSpPr txBox="1">
            <a:spLocks/>
          </p:cNvSpPr>
          <p:nvPr/>
        </p:nvSpPr>
        <p:spPr bwMode="auto">
          <a:xfrm>
            <a:off x="152400" y="838200"/>
            <a:ext cx="11811000" cy="5638800"/>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latin typeface="+mj-lt"/>
              </a:rPr>
              <a:t>After these discoveries, we have moved on to studies, including the first measurement of neutrino cross sections at TeV energies and doubly differential cross sections.  So far, all consistent with SM DIS predictions.</a:t>
            </a: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pPr marL="0" indent="0">
              <a:buNone/>
            </a:pPr>
            <a:endParaRPr lang="en-US" sz="1800" dirty="0">
              <a:latin typeface="+mj-lt"/>
            </a:endParaRPr>
          </a:p>
          <a:p>
            <a:endParaRPr lang="en-US" sz="1000" dirty="0"/>
          </a:p>
          <a:p>
            <a:r>
              <a:rPr lang="en-US" sz="1800" dirty="0"/>
              <a:t>Highlighted as 1 of 6 particle physics papers selected for the PRL Collection of 2024.</a:t>
            </a:r>
          </a:p>
          <a:p>
            <a:endParaRPr lang="en-US" sz="1200" dirty="0">
              <a:latin typeface="+mj-lt"/>
            </a:endParaRPr>
          </a:p>
          <a:p>
            <a:r>
              <a:rPr lang="en-US" sz="1800" dirty="0">
                <a:latin typeface="+mj-lt"/>
              </a:rPr>
              <a:t>These measurements used only 1.7% of the data collected in 2022 and 2023. Much more to come.</a:t>
            </a:r>
          </a:p>
        </p:txBody>
      </p:sp>
      <p:pic>
        <p:nvPicPr>
          <p:cNvPr id="4" name="Picture 3">
            <a:extLst>
              <a:ext uri="{FF2B5EF4-FFF2-40B4-BE49-F238E27FC236}">
                <a16:creationId xmlns:a16="http://schemas.microsoft.com/office/drawing/2014/main" id="{8D708684-5237-92D2-C158-1589966FC986}"/>
              </a:ext>
            </a:extLst>
          </p:cNvPr>
          <p:cNvPicPr>
            <a:picLocks noChangeAspect="1"/>
          </p:cNvPicPr>
          <p:nvPr/>
        </p:nvPicPr>
        <p:blipFill>
          <a:blip r:embed="rId2"/>
          <a:stretch>
            <a:fillRect/>
          </a:stretch>
        </p:blipFill>
        <p:spPr>
          <a:xfrm>
            <a:off x="4838762" y="1740850"/>
            <a:ext cx="6134038" cy="3288350"/>
          </a:xfrm>
          <a:prstGeom prst="rect">
            <a:avLst/>
          </a:prstGeom>
        </p:spPr>
      </p:pic>
      <p:pic>
        <p:nvPicPr>
          <p:cNvPr id="7" name="Picture 6">
            <a:extLst>
              <a:ext uri="{FF2B5EF4-FFF2-40B4-BE49-F238E27FC236}">
                <a16:creationId xmlns:a16="http://schemas.microsoft.com/office/drawing/2014/main" id="{AD8FBC59-F436-576B-DD32-186BB71E93CC}"/>
              </a:ext>
            </a:extLst>
          </p:cNvPr>
          <p:cNvPicPr>
            <a:picLocks noChangeAspect="1"/>
          </p:cNvPicPr>
          <p:nvPr/>
        </p:nvPicPr>
        <p:blipFill>
          <a:blip r:embed="rId3"/>
          <a:stretch>
            <a:fillRect/>
          </a:stretch>
        </p:blipFill>
        <p:spPr>
          <a:xfrm>
            <a:off x="919506" y="1702750"/>
            <a:ext cx="3422406" cy="3326450"/>
          </a:xfrm>
          <a:prstGeom prst="rect">
            <a:avLst/>
          </a:prstGeom>
        </p:spPr>
      </p:pic>
      <p:sp>
        <p:nvSpPr>
          <p:cNvPr id="3" name="TextBox 2">
            <a:extLst>
              <a:ext uri="{FF2B5EF4-FFF2-40B4-BE49-F238E27FC236}">
                <a16:creationId xmlns:a16="http://schemas.microsoft.com/office/drawing/2014/main" id="{980B8633-D33E-85A9-F031-5E2466472245}"/>
              </a:ext>
            </a:extLst>
          </p:cNvPr>
          <p:cNvSpPr txBox="1"/>
          <p:nvPr/>
        </p:nvSpPr>
        <p:spPr>
          <a:xfrm rot="5400000">
            <a:off x="9630087" y="3084612"/>
            <a:ext cx="2971800" cy="307777"/>
          </a:xfrm>
          <a:prstGeom prst="rect">
            <a:avLst/>
          </a:prstGeom>
          <a:noFill/>
        </p:spPr>
        <p:txBody>
          <a:bodyPr wrap="square" rtlCol="0">
            <a:spAutoFit/>
          </a:bodyPr>
          <a:lstStyle/>
          <a:p>
            <a:r>
              <a:rPr lang="en-US" sz="1400" dirty="0">
                <a:latin typeface="+mj-lt"/>
              </a:rPr>
              <a:t>FASER Collaboration (</a:t>
            </a:r>
            <a:r>
              <a:rPr lang="en-US" sz="1400" dirty="0">
                <a:solidFill>
                  <a:srgbClr val="0000FF"/>
                </a:solidFill>
                <a:latin typeface="+mj-lt"/>
                <a:hlinkClick r:id="rId4">
                  <a:extLst>
                    <a:ext uri="{A12FA001-AC4F-418D-AE19-62706E023703}">
                      <ahyp:hlinkClr xmlns:ahyp="http://schemas.microsoft.com/office/drawing/2018/hyperlinkcolor" val="tx"/>
                    </a:ext>
                  </a:extLst>
                </a:hlinkClick>
              </a:rPr>
              <a:t>2403.12520</a:t>
            </a:r>
            <a:r>
              <a:rPr lang="en-US" sz="1400" dirty="0">
                <a:latin typeface="+mj-lt"/>
              </a:rPr>
              <a:t>)</a:t>
            </a:r>
          </a:p>
        </p:txBody>
      </p:sp>
      <p:sp>
        <p:nvSpPr>
          <p:cNvPr id="5" name="TextBox 4">
            <a:extLst>
              <a:ext uri="{FF2B5EF4-FFF2-40B4-BE49-F238E27FC236}">
                <a16:creationId xmlns:a16="http://schemas.microsoft.com/office/drawing/2014/main" id="{7F2920D0-B091-1656-4E50-621176AABE1D}"/>
              </a:ext>
            </a:extLst>
          </p:cNvPr>
          <p:cNvSpPr txBox="1"/>
          <p:nvPr/>
        </p:nvSpPr>
        <p:spPr>
          <a:xfrm>
            <a:off x="8524202" y="6245423"/>
            <a:ext cx="2734788" cy="307777"/>
          </a:xfrm>
          <a:prstGeom prst="rect">
            <a:avLst/>
          </a:prstGeom>
          <a:noFill/>
        </p:spPr>
        <p:txBody>
          <a:bodyPr wrap="none" rtlCol="0">
            <a:spAutoFit/>
          </a:bodyPr>
          <a:lstStyle/>
          <a:p>
            <a:r>
              <a:rPr lang="en-US" sz="1400" dirty="0">
                <a:hlinkClick r:id="rId5"/>
              </a:rPr>
              <a:t>CERN-FASER-CONF-2026-005</a:t>
            </a:r>
            <a:endParaRPr lang="en-US" sz="1400" dirty="0"/>
          </a:p>
        </p:txBody>
      </p:sp>
      <p:pic>
        <p:nvPicPr>
          <p:cNvPr id="9" name="Picture 8">
            <a:extLst>
              <a:ext uri="{FF2B5EF4-FFF2-40B4-BE49-F238E27FC236}">
                <a16:creationId xmlns:a16="http://schemas.microsoft.com/office/drawing/2014/main" id="{CC0343FD-2A73-BA0C-9867-C7C88C97F165}"/>
              </a:ext>
            </a:extLst>
          </p:cNvPr>
          <p:cNvPicPr>
            <a:picLocks noChangeAspect="1"/>
          </p:cNvPicPr>
          <p:nvPr/>
        </p:nvPicPr>
        <p:blipFill>
          <a:blip r:embed="rId6"/>
          <a:stretch>
            <a:fillRect/>
          </a:stretch>
        </p:blipFill>
        <p:spPr>
          <a:xfrm>
            <a:off x="8382000" y="3398089"/>
            <a:ext cx="609285" cy="823822"/>
          </a:xfrm>
          <a:prstGeom prst="rect">
            <a:avLst/>
          </a:prstGeom>
        </p:spPr>
      </p:pic>
    </p:spTree>
    <p:extLst>
      <p:ext uri="{BB962C8B-B14F-4D97-AF65-F5344CB8AC3E}">
        <p14:creationId xmlns:p14="http://schemas.microsoft.com/office/powerpoint/2010/main" val="1239597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8FEE-BDDE-7834-3309-5CD45E27AC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C64D2E5-F9C7-E20C-C855-417999B85B12}"/>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45A7711D-4441-B7F7-A8C8-5F91A61A7C94}"/>
              </a:ext>
            </a:extLst>
          </p:cNvPr>
          <p:cNvSpPr txBox="1"/>
          <p:nvPr/>
        </p:nvSpPr>
        <p:spPr>
          <a:xfrm>
            <a:off x="2825457" y="2459504"/>
            <a:ext cx="6541085" cy="1938992"/>
          </a:xfrm>
          <a:prstGeom prst="rect">
            <a:avLst/>
          </a:prstGeom>
          <a:noFill/>
        </p:spPr>
        <p:txBody>
          <a:bodyPr wrap="none" rtlCol="0">
            <a:spAutoFit/>
          </a:bodyPr>
          <a:lstStyle/>
          <a:p>
            <a:pPr algn="ctr"/>
            <a:r>
              <a:rPr lang="en-US" sz="6000" b="1" dirty="0"/>
              <a:t>DARK SECTORS</a:t>
            </a:r>
          </a:p>
          <a:p>
            <a:pPr algn="ctr"/>
            <a:r>
              <a:rPr lang="en-US" sz="6000" b="1" dirty="0"/>
              <a:t>NEW PARTICLES</a:t>
            </a:r>
          </a:p>
        </p:txBody>
      </p:sp>
    </p:spTree>
    <p:extLst>
      <p:ext uri="{BB962C8B-B14F-4D97-AF65-F5344CB8AC3E}">
        <p14:creationId xmlns:p14="http://schemas.microsoft.com/office/powerpoint/2010/main" val="371151296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0" y="104776"/>
            <a:ext cx="9144000" cy="733425"/>
          </a:xfrm>
        </p:spPr>
        <p:txBody>
          <a:bodyPr/>
          <a:lstStyle/>
          <a:p>
            <a:pPr eaLnBrk="1" hangingPunct="1"/>
            <a:r>
              <a:rPr lang="en-US" dirty="0">
                <a:latin typeface="Arial" charset="0"/>
              </a:rPr>
              <a:t>NEW PARTICLE SEARCHES</a:t>
            </a:r>
          </a:p>
        </p:txBody>
      </p:sp>
      <mc:AlternateContent xmlns:mc="http://schemas.openxmlformats.org/markup-compatibility/2006" xmlns:a14="http://schemas.microsoft.com/office/drawing/2010/main">
        <mc:Choice Requires="a14">
          <p:sp>
            <p:nvSpPr>
              <p:cNvPr id="5123" name="Content Placeholder 2"/>
              <p:cNvSpPr>
                <a:spLocks noGrp="1"/>
              </p:cNvSpPr>
              <p:nvPr>
                <p:ph idx="1"/>
              </p:nvPr>
            </p:nvSpPr>
            <p:spPr>
              <a:xfrm>
                <a:off x="228600" y="762000"/>
                <a:ext cx="11734800" cy="5791200"/>
              </a:xfrm>
            </p:spPr>
            <p:txBody>
              <a:bodyPr/>
              <a:lstStyle/>
              <a:p>
                <a:r>
                  <a:rPr lang="en-US" sz="2000" dirty="0"/>
                  <a:t>FASER is also looking for new dark particles, new fundamental forces, and new forms of matter.</a:t>
                </a:r>
              </a:p>
              <a:p>
                <a:endParaRPr lang="en-US" sz="1000" dirty="0">
                  <a:latin typeface="Arial" charset="0"/>
                </a:endParaRPr>
              </a:p>
              <a:p>
                <a:pPr eaLnBrk="1" hangingPunct="1"/>
                <a:r>
                  <a:rPr lang="en-US" sz="2000" dirty="0">
                    <a:latin typeface="Arial" charset="0"/>
                  </a:rPr>
                  <a:t>For example: suppose there is a dark sector that contains dark matter </a:t>
                </a:r>
                <a:r>
                  <a:rPr lang="en-US" sz="2000" dirty="0">
                    <a:latin typeface="Cambria Math" panose="02040503050406030204" pitchFamily="18" charset="0"/>
                    <a:ea typeface="Cambria Math" panose="02040503050406030204" pitchFamily="18" charset="0"/>
                  </a:rPr>
                  <a:t>X</a:t>
                </a:r>
                <a:r>
                  <a:rPr lang="en-US" sz="2000" dirty="0">
                    <a:latin typeface="Arial" charset="0"/>
                  </a:rPr>
                  <a:t> and also a dark force: dark electromagnetism.</a:t>
                </a:r>
              </a:p>
              <a:p>
                <a:pPr eaLnBrk="1" hangingPunct="1"/>
                <a:endParaRPr lang="en-US" sz="1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marL="0" indent="0">
                  <a:buNone/>
                </a:pPr>
                <a:endParaRPr lang="en-US" sz="2000" dirty="0">
                  <a:latin typeface="Arial" charset="0"/>
                </a:endParaRPr>
              </a:p>
              <a:p>
                <a:pPr marL="0" indent="0">
                  <a:buNone/>
                </a:pPr>
                <a:endParaRPr lang="en-US" sz="2000" dirty="0">
                  <a:latin typeface="Arial" charset="0"/>
                </a:endParaRPr>
              </a:p>
              <a:p>
                <a:r>
                  <a:rPr lang="en-US" sz="2000" dirty="0">
                    <a:latin typeface="Arial" charset="0"/>
                  </a:rPr>
                  <a:t>The result? </a:t>
                </a:r>
                <a:r>
                  <a:rPr lang="en-US" sz="2000" dirty="0">
                    <a:solidFill>
                      <a:srgbClr val="FF0000"/>
                    </a:solidFill>
                    <a:latin typeface="Arial" charset="0"/>
                  </a:rPr>
                  <a:t>Dark photons </a:t>
                </a:r>
                <a14:m>
                  <m:oMath xmlns:m="http://schemas.openxmlformats.org/officeDocument/2006/math">
                    <m:r>
                      <a:rPr lang="en-US" sz="2000" i="1">
                        <a:solidFill>
                          <a:srgbClr val="FF0000"/>
                        </a:solidFill>
                        <a:latin typeface="Cambria Math" panose="02040503050406030204" pitchFamily="18" charset="0"/>
                      </a:rPr>
                      <m:t>𝐴</m:t>
                    </m:r>
                    <m:r>
                      <a:rPr lang="en-US" sz="2000" i="1">
                        <a:solidFill>
                          <a:srgbClr val="FF0000"/>
                        </a:solidFill>
                        <a:latin typeface="Cambria Math" panose="02040503050406030204" pitchFamily="18" charset="0"/>
                      </a:rPr>
                      <m:t>′</m:t>
                    </m:r>
                  </m:oMath>
                </a14:m>
                <a:r>
                  <a:rPr lang="en-US" sz="2000" dirty="0">
                    <a:latin typeface="Arial" charset="0"/>
                  </a:rPr>
                  <a:t>, like photons, but with a mass </a:t>
                </a:r>
                <a14:m>
                  <m:oMath xmlns:m="http://schemas.openxmlformats.org/officeDocument/2006/math">
                    <m:sSub>
                      <m:sSubPr>
                        <m:ctrlPr>
                          <a:rPr lang="en-US" sz="2000" i="1">
                            <a:solidFill>
                              <a:srgbClr val="FF0000"/>
                            </a:solidFill>
                            <a:latin typeface="Cambria Math" panose="02040503050406030204" pitchFamily="18" charset="0"/>
                          </a:rPr>
                        </m:ctrlPr>
                      </m:sSubPr>
                      <m:e>
                        <m:r>
                          <a:rPr lang="en-US" sz="2000" i="1">
                            <a:solidFill>
                              <a:srgbClr val="FF0000"/>
                            </a:solidFill>
                            <a:latin typeface="Cambria Math" panose="02040503050406030204" pitchFamily="18" charset="0"/>
                          </a:rPr>
                          <m:t>𝑚</m:t>
                        </m:r>
                      </m:e>
                      <m:sub>
                        <m:r>
                          <a:rPr lang="en-US" sz="2000" i="1">
                            <a:solidFill>
                              <a:srgbClr val="FF0000"/>
                            </a:solidFill>
                            <a:latin typeface="Cambria Math" panose="02040503050406030204" pitchFamily="18" charset="0"/>
                          </a:rPr>
                          <m:t>𝐴</m:t>
                        </m:r>
                        <m:r>
                          <a:rPr lang="en-US" sz="2000" i="1">
                            <a:solidFill>
                              <a:srgbClr val="FF0000"/>
                            </a:solidFill>
                            <a:latin typeface="Cambria Math" panose="02040503050406030204" pitchFamily="18" charset="0"/>
                          </a:rPr>
                          <m:t>′</m:t>
                        </m:r>
                      </m:sub>
                    </m:sSub>
                  </m:oMath>
                </a14:m>
                <a:r>
                  <a:rPr lang="en-US" sz="2000" dirty="0">
                    <a:latin typeface="Arial" charset="0"/>
                  </a:rPr>
                  <a:t>, couplings suppressed by </a:t>
                </a:r>
                <a14:m>
                  <m:oMath xmlns:m="http://schemas.openxmlformats.org/officeDocument/2006/math">
                    <m:r>
                      <a:rPr lang="en-US" sz="2000" i="1">
                        <a:solidFill>
                          <a:srgbClr val="FF0000"/>
                        </a:solidFill>
                        <a:latin typeface="Cambria Math" panose="02040503050406030204" pitchFamily="18" charset="0"/>
                        <a:ea typeface="Cambria Math" panose="02040503050406030204" pitchFamily="18" charset="0"/>
                      </a:rPr>
                      <m:t>𝜖</m:t>
                    </m:r>
                  </m:oMath>
                </a14:m>
                <a:r>
                  <a:rPr lang="en-US" sz="2000" dirty="0">
                    <a:latin typeface="Arial" charset="0"/>
                  </a:rPr>
                  <a:t>.  </a:t>
                </a:r>
              </a:p>
              <a:p>
                <a:endParaRPr lang="en-US" sz="1200" dirty="0">
                  <a:latin typeface="Arial" charset="0"/>
                </a:endParaRPr>
              </a:p>
              <a:p>
                <a:endParaRPr lang="en-US" sz="800" dirty="0">
                  <a:latin typeface="Arial" charset="0"/>
                </a:endParaRPr>
              </a:p>
              <a:p>
                <a:r>
                  <a:rPr lang="en-US" sz="2000" dirty="0">
                    <a:latin typeface="Arial" charset="0"/>
                  </a:rPr>
                  <a:t>For low </a:t>
                </a:r>
                <a14:m>
                  <m:oMath xmlns:m="http://schemas.openxmlformats.org/officeDocument/2006/math">
                    <m:r>
                      <a:rPr lang="en-US" sz="2000" i="1">
                        <a:solidFill>
                          <a:srgbClr val="FF0000"/>
                        </a:solidFill>
                        <a:latin typeface="Cambria Math" panose="02040503050406030204" pitchFamily="18" charset="0"/>
                        <a:ea typeface="Cambria Math" panose="02040503050406030204" pitchFamily="18" charset="0"/>
                      </a:rPr>
                      <m:t>𝜖</m:t>
                    </m:r>
                  </m:oMath>
                </a14:m>
                <a:r>
                  <a:rPr lang="en-US" sz="2000" dirty="0">
                    <a:latin typeface="Arial" charset="0"/>
                  </a:rPr>
                  <a:t>, dark photons are very weakly-interacting, long-lived particles.  A huge field of activity in both cosmology and particle physics, including ongoing/proposed searches at ATLAS, CMS, LHCb, </a:t>
                </a:r>
                <a:r>
                  <a:rPr lang="en-US" sz="2000" dirty="0" err="1">
                    <a:latin typeface="Arial" charset="0"/>
                  </a:rPr>
                  <a:t>MilliQan</a:t>
                </a:r>
                <a:r>
                  <a:rPr lang="en-US" sz="2000" dirty="0">
                    <a:latin typeface="Arial" charset="0"/>
                  </a:rPr>
                  <a:t>, NA62, NA64, HPS, Belle 2, LDMX, </a:t>
                </a:r>
                <a:r>
                  <a:rPr lang="en-US" sz="2000" dirty="0" err="1">
                    <a:latin typeface="Arial" charset="0"/>
                  </a:rPr>
                  <a:t>DarkQuest</a:t>
                </a:r>
                <a:r>
                  <a:rPr lang="en-US" sz="2000" dirty="0">
                    <a:latin typeface="Arial" charset="0"/>
                  </a:rPr>
                  <a:t>, </a:t>
                </a:r>
                <a:r>
                  <a:rPr lang="en-US" sz="2000" dirty="0" err="1">
                    <a:latin typeface="Arial" charset="0"/>
                  </a:rPr>
                  <a:t>SHiP</a:t>
                </a:r>
                <a:r>
                  <a:rPr lang="en-US" sz="2000" dirty="0">
                    <a:latin typeface="Arial" charset="0"/>
                  </a:rPr>
                  <a:t>, Codex-b, ANUBIS, FORMOSA, …</a:t>
                </a:r>
              </a:p>
              <a:p>
                <a:endParaRPr lang="en-US" sz="1000" dirty="0">
                  <a:latin typeface="Arial" charset="0"/>
                </a:endParaRPr>
              </a:p>
              <a:p>
                <a:r>
                  <a:rPr lang="en-US" sz="2000" dirty="0">
                    <a:latin typeface="Arial" charset="0"/>
                  </a:rPr>
                  <a:t>For FASER, dark photons can be produced in ATLAS in meson decays, pass through rock and magnetic fields unhindered, and then decay through </a:t>
                </a:r>
                <a14:m>
                  <m:oMath xmlns:m="http://schemas.openxmlformats.org/officeDocument/2006/math">
                    <m:sSup>
                      <m:sSupPr>
                        <m:ctrlPr>
                          <a:rPr lang="en-US" sz="2000" i="1">
                            <a:latin typeface="Cambria Math" panose="02040503050406030204" pitchFamily="18" charset="0"/>
                          </a:rPr>
                        </m:ctrlPr>
                      </m:sSupPr>
                      <m:e>
                        <m:r>
                          <a:rPr lang="en-US" sz="2000" i="1">
                            <a:latin typeface="Cambria Math" panose="02040503050406030204" pitchFamily="18" charset="0"/>
                          </a:rPr>
                          <m:t>𝐴</m:t>
                        </m:r>
                      </m:e>
                      <m:sup>
                        <m:r>
                          <a:rPr lang="en-US" sz="2000" i="1">
                            <a:latin typeface="Cambria Math" panose="02040503050406030204" pitchFamily="18" charset="0"/>
                          </a:rPr>
                          <m:t>′</m:t>
                        </m:r>
                      </m:sup>
                    </m:sSup>
                  </m:oMath>
                </a14:m>
                <a:r>
                  <a:rPr lang="en-US" sz="2000" dirty="0"/>
                  <a:t> </a:t>
                </a:r>
                <a14:m>
                  <m:oMath xmlns:m="http://schemas.openxmlformats.org/officeDocument/2006/math">
                    <m:r>
                      <a:rPr lang="en-US" sz="2000" i="1" dirty="0">
                        <a:latin typeface="Cambria Math" panose="02040503050406030204" pitchFamily="18" charset="0"/>
                        <a:ea typeface="Cambria Math" panose="02040503050406030204" pitchFamily="18" charset="0"/>
                      </a:rPr>
                      <m:t>→ </m:t>
                    </m:r>
                    <m:sSup>
                      <m:sSupPr>
                        <m:ctrlPr>
                          <a:rPr lang="en-US"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𝑒</m:t>
                        </m:r>
                      </m:e>
                      <m:sup>
                        <m:r>
                          <a:rPr lang="en-US" sz="2000" i="1" dirty="0">
                            <a:latin typeface="Cambria Math" panose="02040503050406030204" pitchFamily="18" charset="0"/>
                            <a:ea typeface="Cambria Math" panose="02040503050406030204" pitchFamily="18" charset="0"/>
                          </a:rPr>
                          <m:t>+</m:t>
                        </m:r>
                      </m:sup>
                    </m:sSup>
                    <m:sSup>
                      <m:sSupPr>
                        <m:ctrlPr>
                          <a:rPr lang="en-US"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𝑒</m:t>
                        </m:r>
                      </m:e>
                      <m:sup>
                        <m:r>
                          <a:rPr lang="en-US" sz="2000" i="1" dirty="0">
                            <a:latin typeface="Cambria Math" panose="02040503050406030204" pitchFamily="18" charset="0"/>
                            <a:ea typeface="Cambria Math" panose="02040503050406030204" pitchFamily="18" charset="0"/>
                          </a:rPr>
                          <m:t>−</m:t>
                        </m:r>
                      </m:sup>
                    </m:sSup>
                  </m:oMath>
                </a14:m>
                <a:r>
                  <a:rPr lang="en-US" sz="2000" dirty="0">
                    <a:latin typeface="Arial" charset="0"/>
                  </a:rPr>
                  <a:t> in FASER, producing a striking signature of 2 ~TeV-energy charged particles emerging from 100 m of rock.</a:t>
                </a:r>
              </a:p>
              <a:p>
                <a:pPr marL="0" indent="0">
                  <a:buNone/>
                </a:pPr>
                <a:endParaRPr lang="en-US" sz="1200" dirty="0">
                  <a:latin typeface="Arial" charset="0"/>
                </a:endParaRPr>
              </a:p>
            </p:txBody>
          </p:sp>
        </mc:Choice>
        <mc:Fallback xmlns="">
          <p:sp>
            <p:nvSpPr>
              <p:cNvPr id="5123" name="Content Placeholder 2"/>
              <p:cNvSpPr>
                <a:spLocks noGrp="1" noRot="1" noChangeAspect="1" noMove="1" noResize="1" noEditPoints="1" noAdjustHandles="1" noChangeArrowheads="1" noChangeShapeType="1" noTextEdit="1"/>
              </p:cNvSpPr>
              <p:nvPr>
                <p:ph idx="1"/>
              </p:nvPr>
            </p:nvSpPr>
            <p:spPr>
              <a:xfrm>
                <a:off x="228600" y="762000"/>
                <a:ext cx="11734800" cy="5791200"/>
              </a:xfrm>
              <a:blipFill>
                <a:blip r:embed="rId2"/>
                <a:stretch>
                  <a:fillRect l="-541" t="-658" r="-324" b="-1535"/>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B10CE187-FCCE-C14F-B293-E79C2B768516}"/>
              </a:ext>
            </a:extLst>
          </p:cNvPr>
          <p:cNvSpPr>
            <a:spLocks noChangeArrowheads="1"/>
          </p:cNvSpPr>
          <p:nvPr/>
        </p:nvSpPr>
        <p:spPr bwMode="auto">
          <a:xfrm>
            <a:off x="1322266" y="2133600"/>
            <a:ext cx="2566988" cy="1371599"/>
          </a:xfrm>
          <a:prstGeom prst="rect">
            <a:avLst/>
          </a:prstGeom>
          <a:solidFill>
            <a:schemeClr val="accent1"/>
          </a:solidFill>
          <a:ln w="28575">
            <a:solidFill>
              <a:schemeClr val="tx1"/>
            </a:solidFill>
            <a:round/>
            <a:headEnd/>
            <a:tailEnd/>
          </a:ln>
        </p:spPr>
        <p:txBody>
          <a:bodyPr wrap="none" anchor="ctr"/>
          <a:lstStyle/>
          <a:p>
            <a:pPr algn="ctr"/>
            <a:r>
              <a:rPr lang="en-US" sz="3200" dirty="0"/>
              <a:t>SM</a:t>
            </a:r>
          </a:p>
          <a:p>
            <a:pPr algn="ctr"/>
            <a:r>
              <a:rPr lang="en-US" sz="3200" dirty="0"/>
              <a:t>EM</a:t>
            </a:r>
          </a:p>
        </p:txBody>
      </p:sp>
      <p:sp>
        <p:nvSpPr>
          <p:cNvPr id="7" name="Rectangle 6">
            <a:extLst>
              <a:ext uri="{FF2B5EF4-FFF2-40B4-BE49-F238E27FC236}">
                <a16:creationId xmlns:a16="http://schemas.microsoft.com/office/drawing/2014/main" id="{562ED522-A471-1B41-B7A9-0DB03A918840}"/>
              </a:ext>
            </a:extLst>
          </p:cNvPr>
          <p:cNvSpPr>
            <a:spLocks noChangeArrowheads="1"/>
          </p:cNvSpPr>
          <p:nvPr/>
        </p:nvSpPr>
        <p:spPr bwMode="auto">
          <a:xfrm>
            <a:off x="8229600" y="2133600"/>
            <a:ext cx="2590800" cy="1371599"/>
          </a:xfrm>
          <a:prstGeom prst="rect">
            <a:avLst/>
          </a:prstGeom>
          <a:solidFill>
            <a:schemeClr val="accent1"/>
          </a:solidFill>
          <a:ln w="28575">
            <a:solidFill>
              <a:schemeClr val="tx1"/>
            </a:solidFill>
            <a:round/>
            <a:headEnd/>
            <a:tailEnd/>
          </a:ln>
        </p:spPr>
        <p:txBody>
          <a:bodyPr wrap="none" anchor="ctr"/>
          <a:lstStyle/>
          <a:p>
            <a:pPr algn="ctr"/>
            <a:r>
              <a:rPr lang="en-US" sz="3200" dirty="0"/>
              <a:t>Dark Sector</a:t>
            </a:r>
          </a:p>
          <a:p>
            <a:pPr algn="ctr"/>
            <a:r>
              <a:rPr lang="en-US" sz="3200" dirty="0"/>
              <a:t>EM, </a:t>
            </a:r>
            <a:r>
              <a:rPr lang="en-US" sz="3200" dirty="0">
                <a:latin typeface="Cambria Math" panose="02040503050406030204" pitchFamily="18" charset="0"/>
                <a:ea typeface="Cambria Math" panose="02040503050406030204" pitchFamily="18" charset="0"/>
              </a:rPr>
              <a:t>X</a:t>
            </a:r>
            <a:endParaRPr lang="en-US" sz="3200" dirty="0"/>
          </a:p>
        </p:txBody>
      </p:sp>
      <p:sp>
        <p:nvSpPr>
          <p:cNvPr id="2" name="TextBox 1">
            <a:extLst>
              <a:ext uri="{FF2B5EF4-FFF2-40B4-BE49-F238E27FC236}">
                <a16:creationId xmlns:a16="http://schemas.microsoft.com/office/drawing/2014/main" id="{3C3809C6-269A-1C4F-8C5D-A1EEED5EEF3A}"/>
              </a:ext>
            </a:extLst>
          </p:cNvPr>
          <p:cNvSpPr txBox="1"/>
          <p:nvPr/>
        </p:nvSpPr>
        <p:spPr>
          <a:xfrm>
            <a:off x="10138518" y="4038600"/>
            <a:ext cx="1367682" cy="307777"/>
          </a:xfrm>
          <a:prstGeom prst="rect">
            <a:avLst/>
          </a:prstGeom>
          <a:noFill/>
        </p:spPr>
        <p:txBody>
          <a:bodyPr wrap="none" rtlCol="0">
            <a:spAutoFit/>
          </a:bodyPr>
          <a:lstStyle/>
          <a:p>
            <a:r>
              <a:rPr lang="en-US" sz="1400" dirty="0"/>
              <a:t>Holdom (1986)</a:t>
            </a:r>
          </a:p>
        </p:txBody>
      </p:sp>
      <p:grpSp>
        <p:nvGrpSpPr>
          <p:cNvPr id="9" name="Group 8">
            <a:extLst>
              <a:ext uri="{FF2B5EF4-FFF2-40B4-BE49-F238E27FC236}">
                <a16:creationId xmlns:a16="http://schemas.microsoft.com/office/drawing/2014/main" id="{674C2BB2-BE67-D945-8878-F6CFFC41A3A2}"/>
              </a:ext>
            </a:extLst>
          </p:cNvPr>
          <p:cNvGrpSpPr/>
          <p:nvPr/>
        </p:nvGrpSpPr>
        <p:grpSpPr>
          <a:xfrm>
            <a:off x="4285577" y="2133600"/>
            <a:ext cx="3833041" cy="1447800"/>
            <a:chOff x="2929286" y="3124200"/>
            <a:chExt cx="3194094" cy="1219200"/>
          </a:xfrm>
        </p:grpSpPr>
        <p:pic>
          <p:nvPicPr>
            <p:cNvPr id="3" name="Picture 2">
              <a:extLst>
                <a:ext uri="{FF2B5EF4-FFF2-40B4-BE49-F238E27FC236}">
                  <a16:creationId xmlns:a16="http://schemas.microsoft.com/office/drawing/2014/main" id="{E1217516-39B6-E046-8519-678BF6B92FEC}"/>
                </a:ext>
              </a:extLst>
            </p:cNvPr>
            <p:cNvPicPr>
              <a:picLocks noChangeAspect="1"/>
            </p:cNvPicPr>
            <p:nvPr/>
          </p:nvPicPr>
          <p:blipFill>
            <a:blip r:embed="rId3"/>
            <a:stretch>
              <a:fillRect/>
            </a:stretch>
          </p:blipFill>
          <p:spPr>
            <a:xfrm>
              <a:off x="3222485" y="3124200"/>
              <a:ext cx="2340115" cy="1219200"/>
            </a:xfrm>
            <a:prstGeom prst="rect">
              <a:avLst/>
            </a:prstGeom>
          </p:spPr>
        </p:pic>
        <p:sp>
          <p:nvSpPr>
            <p:cNvPr id="4" name="TextBox 3">
              <a:extLst>
                <a:ext uri="{FF2B5EF4-FFF2-40B4-BE49-F238E27FC236}">
                  <a16:creationId xmlns:a16="http://schemas.microsoft.com/office/drawing/2014/main" id="{28E126F3-02A1-B848-9C48-40A1260A5D86}"/>
                </a:ext>
              </a:extLst>
            </p:cNvPr>
            <p:cNvSpPr txBox="1"/>
            <p:nvPr/>
          </p:nvSpPr>
          <p:spPr>
            <a:xfrm>
              <a:off x="2929286" y="3472190"/>
              <a:ext cx="423514" cy="523220"/>
            </a:xfrm>
            <a:prstGeom prst="rect">
              <a:avLst/>
            </a:prstGeom>
            <a:noFill/>
          </p:spPr>
          <p:txBody>
            <a:bodyPr wrap="none" rtlCol="0">
              <a:spAutoFit/>
            </a:bodyPr>
            <a:lstStyle/>
            <a:p>
              <a:r>
                <a:rPr lang="en-US" sz="2800" i="1" dirty="0">
                  <a:latin typeface="+mn-lt"/>
                </a:rPr>
                <a:t>A</a:t>
              </a:r>
            </a:p>
          </p:txBody>
        </p:sp>
        <p:sp>
          <p:nvSpPr>
            <p:cNvPr id="13" name="TextBox 12">
              <a:extLst>
                <a:ext uri="{FF2B5EF4-FFF2-40B4-BE49-F238E27FC236}">
                  <a16:creationId xmlns:a16="http://schemas.microsoft.com/office/drawing/2014/main" id="{8224CEBC-65EB-594E-B925-0F499462189F}"/>
                </a:ext>
              </a:extLst>
            </p:cNvPr>
            <p:cNvSpPr txBox="1"/>
            <p:nvPr/>
          </p:nvSpPr>
          <p:spPr>
            <a:xfrm>
              <a:off x="5477049" y="3472190"/>
              <a:ext cx="646331" cy="523220"/>
            </a:xfrm>
            <a:prstGeom prst="rect">
              <a:avLst/>
            </a:prstGeom>
            <a:noFill/>
          </p:spPr>
          <p:txBody>
            <a:bodyPr wrap="none" rtlCol="0">
              <a:spAutoFit/>
            </a:bodyPr>
            <a:lstStyle/>
            <a:p>
              <a:r>
                <a:rPr lang="en-US" sz="2800" i="1" dirty="0"/>
                <a:t>A</a:t>
              </a:r>
              <a:r>
                <a:rPr lang="en-US" sz="3600" i="1" baseline="-25000" dirty="0">
                  <a:latin typeface="+mn-lt"/>
                </a:rPr>
                <a:t>D</a:t>
              </a:r>
            </a:p>
          </p:txBody>
        </p: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BA97144-9E57-064F-A107-059AF83E5F2E}"/>
                  </a:ext>
                </a:extLst>
              </p:cNvPr>
              <p:cNvSpPr txBox="1"/>
              <p:nvPr/>
            </p:nvSpPr>
            <p:spPr>
              <a:xfrm>
                <a:off x="5581454" y="2658272"/>
                <a:ext cx="943976" cy="3520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𝜖</m:t>
                          </m:r>
                          <m:r>
                            <a:rPr lang="en-US" sz="2000" i="1">
                              <a:latin typeface="Cambria Math" panose="02040503050406030204" pitchFamily="18" charset="0"/>
                              <a:ea typeface="Cambria Math" panose="02040503050406030204" pitchFamily="18" charset="0"/>
                            </a:rPr>
                            <m:t>𝐹</m:t>
                          </m:r>
                        </m:e>
                        <m:sub>
                          <m:r>
                            <a:rPr lang="en-US" sz="2000" i="1">
                              <a:latin typeface="Cambria Math" panose="02040503050406030204" pitchFamily="18" charset="0"/>
                              <a:ea typeface="Cambria Math" panose="02040503050406030204" pitchFamily="18" charset="0"/>
                            </a:rPr>
                            <m:t>𝜇𝜈</m:t>
                          </m:r>
                        </m:sub>
                      </m:sSub>
                      <m:sSubSup>
                        <m:sSubSupPr>
                          <m:ctrlPr>
                            <a:rPr lang="en-US" sz="2000" i="1">
                              <a:latin typeface="Cambria Math" panose="02040503050406030204" pitchFamily="18" charset="0"/>
                              <a:ea typeface="Cambria Math" panose="02040503050406030204" pitchFamily="18" charset="0"/>
                            </a:rPr>
                          </m:ctrlPr>
                        </m:sSubSupPr>
                        <m:e>
                          <m:r>
                            <a:rPr lang="en-US" sz="2000" i="1">
                              <a:latin typeface="Cambria Math" panose="02040503050406030204" pitchFamily="18" charset="0"/>
                              <a:ea typeface="Cambria Math" panose="02040503050406030204" pitchFamily="18" charset="0"/>
                            </a:rPr>
                            <m:t>𝐹</m:t>
                          </m:r>
                        </m:e>
                        <m:sub>
                          <m:r>
                            <a:rPr lang="en-US" sz="2000" i="1">
                              <a:latin typeface="Cambria Math" panose="02040503050406030204" pitchFamily="18" charset="0"/>
                              <a:ea typeface="Cambria Math" panose="02040503050406030204" pitchFamily="18" charset="0"/>
                            </a:rPr>
                            <m:t>𝐷</m:t>
                          </m:r>
                        </m:sub>
                        <m:sup>
                          <m:r>
                            <a:rPr lang="en-US" sz="2000" i="1">
                              <a:latin typeface="Cambria Math" panose="02040503050406030204" pitchFamily="18" charset="0"/>
                              <a:ea typeface="Cambria Math" panose="02040503050406030204" pitchFamily="18" charset="0"/>
                            </a:rPr>
                            <m:t>𝜇𝜈</m:t>
                          </m:r>
                        </m:sup>
                      </m:sSubSup>
                    </m:oMath>
                  </m:oMathPara>
                </a14:m>
                <a:endParaRPr lang="en-US" sz="2000" dirty="0"/>
              </a:p>
            </p:txBody>
          </p:sp>
        </mc:Choice>
        <mc:Fallback xmlns="">
          <p:sp>
            <p:nvSpPr>
              <p:cNvPr id="5" name="TextBox 4">
                <a:extLst>
                  <a:ext uri="{FF2B5EF4-FFF2-40B4-BE49-F238E27FC236}">
                    <a16:creationId xmlns:a16="http://schemas.microsoft.com/office/drawing/2014/main" id="{5BA97144-9E57-064F-A107-059AF83E5F2E}"/>
                  </a:ext>
                </a:extLst>
              </p:cNvPr>
              <p:cNvSpPr txBox="1">
                <a:spLocks noRot="1" noChangeAspect="1" noMove="1" noResize="1" noEditPoints="1" noAdjustHandles="1" noChangeArrowheads="1" noChangeShapeType="1" noTextEdit="1"/>
              </p:cNvSpPr>
              <p:nvPr/>
            </p:nvSpPr>
            <p:spPr>
              <a:xfrm>
                <a:off x="5581454" y="2658272"/>
                <a:ext cx="943976" cy="352019"/>
              </a:xfrm>
              <a:prstGeom prst="rect">
                <a:avLst/>
              </a:prstGeom>
              <a:blipFill>
                <a:blip r:embed="rId4"/>
                <a:stretch>
                  <a:fillRect l="-5333" r="-1333" b="-17241"/>
                </a:stretch>
              </a:blipFill>
            </p:spPr>
            <p:txBody>
              <a:bodyPr/>
              <a:lstStyle/>
              <a:p>
                <a:r>
                  <a:rPr lang="en-US">
                    <a:noFill/>
                  </a:rPr>
                  <a:t> </a:t>
                </a:r>
              </a:p>
            </p:txBody>
          </p:sp>
        </mc:Fallback>
      </mc:AlternateContent>
    </p:spTree>
    <p:extLst>
      <p:ext uri="{BB962C8B-B14F-4D97-AF65-F5344CB8AC3E}">
        <p14:creationId xmlns:p14="http://schemas.microsoft.com/office/powerpoint/2010/main" val="425772189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DARK PHOTON SEARCH</a:t>
            </a:r>
          </a:p>
        </p:txBody>
      </p:sp>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152400" y="876302"/>
            <a:ext cx="7391400" cy="5829298"/>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In 2023, in a blind analysis of 2022 data, no events were seen, and FASER set limits on previously unexplored parameter space. </a:t>
            </a:r>
          </a:p>
          <a:p>
            <a:pPr lvl="1"/>
            <a:r>
              <a:rPr lang="en-US" sz="1800" dirty="0"/>
              <a:t>First new probe of the parameter space favored by dark matter relic density arguments from low coupling since the 1990’s.  </a:t>
            </a:r>
          </a:p>
          <a:p>
            <a:pPr lvl="1"/>
            <a:r>
              <a:rPr lang="en-US" sz="1800" dirty="0"/>
              <a:t>Started probing new parameter space on Day 1 (0.3 fb</a:t>
            </a:r>
            <a:r>
              <a:rPr lang="en-US" sz="1800" baseline="30000" dirty="0"/>
              <a:t>-1</a:t>
            </a:r>
            <a:r>
              <a:rPr lang="en-US" sz="1800" dirty="0"/>
              <a:t>)</a:t>
            </a:r>
          </a:p>
          <a:p>
            <a:pPr lvl="1"/>
            <a:r>
              <a:rPr lang="en-US" sz="1800" dirty="0"/>
              <a:t>In this region of parameter space, ended up ~100 times more sensitive than previous experiments</a:t>
            </a:r>
          </a:p>
          <a:p>
            <a:pPr lvl="1"/>
            <a:endParaRPr lang="en-US" sz="1600" dirty="0"/>
          </a:p>
          <a:p>
            <a:endParaRPr lang="en-US" sz="800" dirty="0"/>
          </a:p>
          <a:p>
            <a:r>
              <a:rPr lang="en-US" sz="2000" dirty="0"/>
              <a:t>In 2026, in another blind analysis, based on 2022-24 data, again no events were seen.</a:t>
            </a:r>
          </a:p>
          <a:p>
            <a:pPr lvl="1"/>
            <a:r>
              <a:rPr lang="en-US" sz="1800" dirty="0"/>
              <a:t>~6x the amount of data.</a:t>
            </a:r>
          </a:p>
          <a:p>
            <a:pPr lvl="1"/>
            <a:r>
              <a:rPr lang="en-US" sz="1800" dirty="0"/>
              <a:t>~3x more powerful analysis (more general signatures).</a:t>
            </a:r>
          </a:p>
          <a:p>
            <a:pPr marL="0" indent="0">
              <a:buNone/>
            </a:pPr>
            <a:endParaRPr lang="en-US" sz="1000" dirty="0"/>
          </a:p>
          <a:p>
            <a:pPr marL="0" indent="0">
              <a:buNone/>
            </a:pPr>
            <a:endParaRPr lang="en-US" sz="1000" dirty="0"/>
          </a:p>
          <a:p>
            <a:r>
              <a:rPr lang="en-US" sz="2000" dirty="0"/>
              <a:t>Prospects for the future</a:t>
            </a:r>
          </a:p>
          <a:p>
            <a:pPr lvl="1"/>
            <a:r>
              <a:rPr lang="en-US" sz="1800" dirty="0"/>
              <a:t>The analyses have been essentially background-free.</a:t>
            </a:r>
          </a:p>
          <a:p>
            <a:pPr lvl="1"/>
            <a:r>
              <a:rPr lang="en-US" sz="1800" dirty="0"/>
              <a:t>~20x more data expected at the LHC.</a:t>
            </a:r>
          </a:p>
          <a:p>
            <a:pPr marL="457200" lvl="1" indent="0">
              <a:buNone/>
            </a:pPr>
            <a:endParaRPr lang="en-GB" dirty="0"/>
          </a:p>
        </p:txBody>
      </p:sp>
      <p:pic>
        <p:nvPicPr>
          <p:cNvPr id="8" name="Picture 7">
            <a:extLst>
              <a:ext uri="{FF2B5EF4-FFF2-40B4-BE49-F238E27FC236}">
                <a16:creationId xmlns:a16="http://schemas.microsoft.com/office/drawing/2014/main" id="{4FA99ED0-EFDD-547B-B7D8-9EC48B443C64}"/>
              </a:ext>
            </a:extLst>
          </p:cNvPr>
          <p:cNvPicPr>
            <a:picLocks noChangeAspect="1"/>
          </p:cNvPicPr>
          <p:nvPr/>
        </p:nvPicPr>
        <p:blipFill>
          <a:blip r:embed="rId2"/>
          <a:stretch>
            <a:fillRect/>
          </a:stretch>
        </p:blipFill>
        <p:spPr>
          <a:xfrm rot="5400000">
            <a:off x="8288949" y="245452"/>
            <a:ext cx="2637599" cy="3975496"/>
          </a:xfrm>
          <a:prstGeom prst="rect">
            <a:avLst/>
          </a:prstGeom>
        </p:spPr>
      </p:pic>
      <p:sp>
        <p:nvSpPr>
          <p:cNvPr id="16" name="TextBox 15">
            <a:extLst>
              <a:ext uri="{FF2B5EF4-FFF2-40B4-BE49-F238E27FC236}">
                <a16:creationId xmlns:a16="http://schemas.microsoft.com/office/drawing/2014/main" id="{30C54A25-3D83-5CD1-DF86-8EB7AA0BD828}"/>
              </a:ext>
            </a:extLst>
          </p:cNvPr>
          <p:cNvSpPr txBox="1"/>
          <p:nvPr/>
        </p:nvSpPr>
        <p:spPr>
          <a:xfrm>
            <a:off x="8001000" y="990600"/>
            <a:ext cx="990600" cy="553998"/>
          </a:xfrm>
          <a:prstGeom prst="rect">
            <a:avLst/>
          </a:prstGeom>
          <a:noFill/>
        </p:spPr>
        <p:txBody>
          <a:bodyPr wrap="square" rtlCol="0">
            <a:spAutoFit/>
          </a:bodyPr>
          <a:lstStyle/>
          <a:p>
            <a:r>
              <a:rPr lang="en-US" sz="1000" dirty="0">
                <a:solidFill>
                  <a:schemeClr val="tx1">
                    <a:lumMod val="50000"/>
                    <a:lumOff val="50000"/>
                  </a:schemeClr>
                </a:solidFill>
              </a:rPr>
              <a:t>Existing bounds from </a:t>
            </a:r>
            <a:r>
              <a:rPr lang="en-US" sz="1000" dirty="0" err="1">
                <a:solidFill>
                  <a:schemeClr val="tx1">
                    <a:lumMod val="50000"/>
                    <a:lumOff val="50000"/>
                  </a:schemeClr>
                </a:solidFill>
              </a:rPr>
              <a:t>DarkCast</a:t>
            </a:r>
            <a:endParaRPr lang="en-US" sz="1000" dirty="0">
              <a:solidFill>
                <a:schemeClr val="tx1">
                  <a:lumMod val="50000"/>
                  <a:lumOff val="50000"/>
                </a:schemeClr>
              </a:solidFill>
            </a:endParaRPr>
          </a:p>
        </p:txBody>
      </p:sp>
      <p:sp>
        <p:nvSpPr>
          <p:cNvPr id="3" name="TextBox 2">
            <a:extLst>
              <a:ext uri="{FF2B5EF4-FFF2-40B4-BE49-F238E27FC236}">
                <a16:creationId xmlns:a16="http://schemas.microsoft.com/office/drawing/2014/main" id="{A12AB4C5-DC4B-4707-0DAB-6770DCEBB919}"/>
              </a:ext>
            </a:extLst>
          </p:cNvPr>
          <p:cNvSpPr txBox="1"/>
          <p:nvPr/>
        </p:nvSpPr>
        <p:spPr>
          <a:xfrm>
            <a:off x="3680442" y="3429000"/>
            <a:ext cx="3412857" cy="307777"/>
          </a:xfrm>
          <a:prstGeom prst="rect">
            <a:avLst/>
          </a:prstGeom>
          <a:noFill/>
        </p:spPr>
        <p:txBody>
          <a:bodyPr wrap="none" rtlCol="0">
            <a:spAutoFit/>
          </a:bodyPr>
          <a:lstStyle/>
          <a:p>
            <a:r>
              <a:rPr lang="en-US" sz="1400" dirty="0">
                <a:latin typeface="+mn-lt"/>
              </a:rPr>
              <a:t>FASER</a:t>
            </a:r>
            <a:r>
              <a:rPr lang="en-US" sz="1400" dirty="0"/>
              <a:t> Collaboration (</a:t>
            </a:r>
            <a:r>
              <a:rPr lang="en-US" sz="1400" dirty="0">
                <a:solidFill>
                  <a:srgbClr val="0050B3"/>
                </a:solidFill>
                <a:latin typeface="-apple-system"/>
                <a:hlinkClick r:id="rId3"/>
              </a:rPr>
              <a:t>2308.05587</a:t>
            </a:r>
            <a:r>
              <a:rPr lang="en-US" sz="1400" dirty="0"/>
              <a:t>, PLB)</a:t>
            </a:r>
          </a:p>
        </p:txBody>
      </p:sp>
      <p:pic>
        <p:nvPicPr>
          <p:cNvPr id="5" name="Picture 4">
            <a:extLst>
              <a:ext uri="{FF2B5EF4-FFF2-40B4-BE49-F238E27FC236}">
                <a16:creationId xmlns:a16="http://schemas.microsoft.com/office/drawing/2014/main" id="{4C59C3A2-EE28-C6BE-3C42-50200E67239D}"/>
              </a:ext>
            </a:extLst>
          </p:cNvPr>
          <p:cNvPicPr>
            <a:picLocks noChangeAspect="1"/>
          </p:cNvPicPr>
          <p:nvPr/>
        </p:nvPicPr>
        <p:blipFill>
          <a:blip r:embed="rId4"/>
          <a:stretch>
            <a:fillRect/>
          </a:stretch>
        </p:blipFill>
        <p:spPr>
          <a:xfrm>
            <a:off x="7620000" y="3657600"/>
            <a:ext cx="3975497" cy="2935842"/>
          </a:xfrm>
          <a:prstGeom prst="rect">
            <a:avLst/>
          </a:prstGeom>
        </p:spPr>
      </p:pic>
      <p:sp>
        <p:nvSpPr>
          <p:cNvPr id="7" name="TextBox 6">
            <a:extLst>
              <a:ext uri="{FF2B5EF4-FFF2-40B4-BE49-F238E27FC236}">
                <a16:creationId xmlns:a16="http://schemas.microsoft.com/office/drawing/2014/main" id="{EBFD6A3D-E06C-ADF2-BC0E-A49B4C76DDBB}"/>
              </a:ext>
            </a:extLst>
          </p:cNvPr>
          <p:cNvSpPr txBox="1"/>
          <p:nvPr/>
        </p:nvSpPr>
        <p:spPr>
          <a:xfrm>
            <a:off x="2417986" y="5210737"/>
            <a:ext cx="4704621" cy="307777"/>
          </a:xfrm>
          <a:prstGeom prst="rect">
            <a:avLst/>
          </a:prstGeom>
          <a:noFill/>
        </p:spPr>
        <p:txBody>
          <a:bodyPr wrap="none" rtlCol="0">
            <a:spAutoFit/>
          </a:bodyPr>
          <a:lstStyle/>
          <a:p>
            <a:r>
              <a:rPr lang="en-US" sz="1400" dirty="0">
                <a:latin typeface="+mn-lt"/>
              </a:rPr>
              <a:t>FASER Collaboration (</a:t>
            </a:r>
            <a:r>
              <a:rPr lang="en-US" sz="1400" dirty="0">
                <a:latin typeface="+mn-lt"/>
                <a:hlinkClick r:id="rId5"/>
              </a:rPr>
              <a:t>CERN-FASER-CONF-2026-001</a:t>
            </a:r>
            <a:r>
              <a:rPr lang="en-US" sz="1400" dirty="0">
                <a:latin typeface="+mn-lt"/>
              </a:rPr>
              <a:t>)</a:t>
            </a:r>
          </a:p>
        </p:txBody>
      </p:sp>
    </p:spTree>
    <p:extLst>
      <p:ext uri="{BB962C8B-B14F-4D97-AF65-F5344CB8AC3E}">
        <p14:creationId xmlns:p14="http://schemas.microsoft.com/office/powerpoint/2010/main" val="1484794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E2B90-1107-A9DC-D9DE-D6EB0CF9996D}"/>
            </a:ext>
          </a:extLst>
        </p:cNvPr>
        <p:cNvGrpSpPr/>
        <p:nvPr/>
      </p:nvGrpSpPr>
      <p:grpSpPr>
        <a:xfrm>
          <a:off x="0" y="0"/>
          <a:ext cx="0" cy="0"/>
          <a:chOff x="0" y="0"/>
          <a:chExt cx="0" cy="0"/>
        </a:xfrm>
      </p:grpSpPr>
      <p:sp>
        <p:nvSpPr>
          <p:cNvPr id="3074" name="Title 1">
            <a:extLst>
              <a:ext uri="{FF2B5EF4-FFF2-40B4-BE49-F238E27FC236}">
                <a16:creationId xmlns:a16="http://schemas.microsoft.com/office/drawing/2014/main" id="{7D553E55-1C10-9CFF-5C32-004C8B89CCE0}"/>
              </a:ext>
            </a:extLst>
          </p:cNvPr>
          <p:cNvSpPr>
            <a:spLocks noGrp="1"/>
          </p:cNvSpPr>
          <p:nvPr>
            <p:ph type="title"/>
          </p:nvPr>
        </p:nvSpPr>
        <p:spPr>
          <a:xfrm>
            <a:off x="1524000" y="228986"/>
            <a:ext cx="9144000" cy="441325"/>
          </a:xfrm>
        </p:spPr>
        <p:txBody>
          <a:bodyPr/>
          <a:lstStyle/>
          <a:p>
            <a:r>
              <a:rPr lang="en-US" dirty="0">
                <a:latin typeface="Arial" charset="0"/>
              </a:rPr>
              <a:t>QUIRK SEARCH</a:t>
            </a:r>
          </a:p>
        </p:txBody>
      </p:sp>
      <p:sp>
        <p:nvSpPr>
          <p:cNvPr id="16" name="Rectangle 3">
            <a:extLst>
              <a:ext uri="{FF2B5EF4-FFF2-40B4-BE49-F238E27FC236}">
                <a16:creationId xmlns:a16="http://schemas.microsoft.com/office/drawing/2014/main" id="{9800B37C-2F39-1414-4857-CC73291C02E2}"/>
              </a:ext>
            </a:extLst>
          </p:cNvPr>
          <p:cNvSpPr txBox="1">
            <a:spLocks noChangeArrowheads="1"/>
          </p:cNvSpPr>
          <p:nvPr/>
        </p:nvSpPr>
        <p:spPr bwMode="auto">
          <a:xfrm>
            <a:off x="306551" y="871057"/>
            <a:ext cx="11428249" cy="881543"/>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What if the dark sector does not have electromagnetism, but instead has particles bound together by a strong force, similar to QCD?  Can get bizarre new particles: </a:t>
            </a:r>
            <a:r>
              <a:rPr lang="en-US" sz="2000" dirty="0">
                <a:solidFill>
                  <a:srgbClr val="FF0000"/>
                </a:solidFill>
              </a:rPr>
              <a:t>quirks</a:t>
            </a:r>
            <a:r>
              <a:rPr lang="en-US" sz="2000" dirty="0"/>
              <a:t>.</a:t>
            </a:r>
          </a:p>
          <a:p>
            <a:pPr marL="0" indent="0">
              <a:buNone/>
            </a:pPr>
            <a:endParaRPr lang="en-US" sz="1200" dirty="0"/>
          </a:p>
          <a:p>
            <a:endParaRPr lang="en-US" sz="2000" dirty="0"/>
          </a:p>
        </p:txBody>
      </p:sp>
      <p:pic>
        <p:nvPicPr>
          <p:cNvPr id="5" name="Picture 4">
            <a:extLst>
              <a:ext uri="{FF2B5EF4-FFF2-40B4-BE49-F238E27FC236}">
                <a16:creationId xmlns:a16="http://schemas.microsoft.com/office/drawing/2014/main" id="{2B0F7D29-6A49-9230-81CF-A7DAF0923A20}"/>
              </a:ext>
            </a:extLst>
          </p:cNvPr>
          <p:cNvPicPr>
            <a:picLocks noChangeAspect="1"/>
          </p:cNvPicPr>
          <p:nvPr/>
        </p:nvPicPr>
        <p:blipFill>
          <a:blip r:embed="rId2"/>
          <a:stretch>
            <a:fillRect/>
          </a:stretch>
        </p:blipFill>
        <p:spPr>
          <a:xfrm>
            <a:off x="7840012" y="3875005"/>
            <a:ext cx="3500089" cy="2491625"/>
          </a:xfrm>
          <a:prstGeom prst="rect">
            <a:avLst/>
          </a:prstGeom>
        </p:spPr>
      </p:pic>
      <p:sp>
        <p:nvSpPr>
          <p:cNvPr id="10" name="TextBox 9">
            <a:extLst>
              <a:ext uri="{FF2B5EF4-FFF2-40B4-BE49-F238E27FC236}">
                <a16:creationId xmlns:a16="http://schemas.microsoft.com/office/drawing/2014/main" id="{8BAFB5B4-B4A7-208A-C0DD-D98BB23D9E6D}"/>
              </a:ext>
            </a:extLst>
          </p:cNvPr>
          <p:cNvSpPr txBox="1"/>
          <p:nvPr/>
        </p:nvSpPr>
        <p:spPr>
          <a:xfrm>
            <a:off x="9872037" y="1539782"/>
            <a:ext cx="1606530" cy="307777"/>
          </a:xfrm>
          <a:prstGeom prst="rect">
            <a:avLst/>
          </a:prstGeom>
          <a:noFill/>
        </p:spPr>
        <p:txBody>
          <a:bodyPr wrap="none" rtlCol="0">
            <a:spAutoFit/>
          </a:bodyPr>
          <a:lstStyle/>
          <a:p>
            <a:r>
              <a:rPr lang="en-US" sz="1400" dirty="0"/>
              <a:t>Kang, Luty (2008)</a:t>
            </a:r>
          </a:p>
        </p:txBody>
      </p:sp>
      <p:pic>
        <p:nvPicPr>
          <p:cNvPr id="3" name="Picture 2" descr="Diagram of a diagram&#10;&#10;AI-generated content may be incorrect.">
            <a:extLst>
              <a:ext uri="{FF2B5EF4-FFF2-40B4-BE49-F238E27FC236}">
                <a16:creationId xmlns:a16="http://schemas.microsoft.com/office/drawing/2014/main" id="{562830CB-5362-AE23-84C0-90BACADAD55B}"/>
              </a:ext>
            </a:extLst>
          </p:cNvPr>
          <p:cNvPicPr>
            <a:picLocks noChangeAspect="1"/>
          </p:cNvPicPr>
          <p:nvPr/>
        </p:nvPicPr>
        <p:blipFill>
          <a:blip r:embed="rId3"/>
          <a:stretch>
            <a:fillRect/>
          </a:stretch>
        </p:blipFill>
        <p:spPr>
          <a:xfrm>
            <a:off x="4114800" y="1828800"/>
            <a:ext cx="7772400" cy="1547227"/>
          </a:xfrm>
          <a:prstGeom prst="rect">
            <a:avLst/>
          </a:prstGeom>
        </p:spPr>
      </p:pic>
      <mc:AlternateContent xmlns:mc="http://schemas.openxmlformats.org/markup-compatibility/2006" xmlns:a14="http://schemas.microsoft.com/office/drawing/2010/main">
        <mc:Choice Requires="a14">
          <p:sp>
            <p:nvSpPr>
              <p:cNvPr id="7" name="Rectangle 3">
                <a:extLst>
                  <a:ext uri="{FF2B5EF4-FFF2-40B4-BE49-F238E27FC236}">
                    <a16:creationId xmlns:a16="http://schemas.microsoft.com/office/drawing/2014/main" id="{E78CC1BF-C3AE-20CF-92CC-AC3674984853}"/>
                  </a:ext>
                </a:extLst>
              </p:cNvPr>
              <p:cNvSpPr txBox="1">
                <a:spLocks noChangeArrowheads="1"/>
              </p:cNvSpPr>
              <p:nvPr/>
            </p:nvSpPr>
            <p:spPr bwMode="auto">
              <a:xfrm>
                <a:off x="306550" y="1752600"/>
                <a:ext cx="3814803" cy="1607861"/>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Quirks are particles with dark QCD interactions and</a:t>
                </a:r>
              </a:p>
              <a:p>
                <a:pPr lvl="1"/>
                <a:r>
                  <a:rPr lang="en-US" sz="1800" dirty="0"/>
                  <a:t>Mass </a:t>
                </a:r>
                <a14:m>
                  <m:oMath xmlns:m="http://schemas.openxmlformats.org/officeDocument/2006/math">
                    <m:r>
                      <a:rPr lang="en-US" sz="1800" i="1" dirty="0">
                        <a:latin typeface="Cambria Math" panose="02040503050406030204" pitchFamily="18" charset="0"/>
                      </a:rPr>
                      <m:t>𝑚</m:t>
                    </m:r>
                    <m:r>
                      <a:rPr lang="en-US" sz="1800" b="0" i="1" dirty="0" smtClean="0">
                        <a:latin typeface="Cambria Math" panose="02040503050406030204" pitchFamily="18" charset="0"/>
                      </a:rPr>
                      <m:t> </m:t>
                    </m:r>
                    <m:r>
                      <a:rPr lang="en-US" sz="1800" i="1">
                        <a:latin typeface="Cambria Math" panose="02040503050406030204" pitchFamily="18" charset="0"/>
                      </a:rPr>
                      <m:t>~</m:t>
                    </m:r>
                    <m:r>
                      <a:rPr lang="en-US" sz="1800" b="0" i="1" smtClean="0">
                        <a:latin typeface="Cambria Math" panose="02040503050406030204" pitchFamily="18" charset="0"/>
                      </a:rPr>
                      <m:t> </m:t>
                    </m:r>
                  </m:oMath>
                </a14:m>
                <a:r>
                  <a:rPr lang="en-US" sz="1800" dirty="0"/>
                  <a:t>O(100) GeV. </a:t>
                </a:r>
              </a:p>
              <a:p>
                <a:pPr lvl="1"/>
                <a:r>
                  <a:rPr lang="en-US" sz="1800" dirty="0"/>
                  <a:t>Confining scale </a:t>
                </a:r>
                <a14:m>
                  <m:oMath xmlns:m="http://schemas.openxmlformats.org/officeDocument/2006/math">
                    <m:sSubSup>
                      <m:sSubSupPr>
                        <m:ctrlPr>
                          <a:rPr lang="en-US" sz="1800" i="1" smtClean="0">
                            <a:latin typeface="Cambria Math" panose="02040503050406030204" pitchFamily="18" charset="0"/>
                          </a:rPr>
                        </m:ctrlPr>
                      </m:sSubSupPr>
                      <m:e>
                        <m:r>
                          <m:rPr>
                            <m:sty m:val="p"/>
                          </m:rPr>
                          <a:rPr lang="el-GR" sz="1800" i="1">
                            <a:latin typeface="Cambria Math" panose="02040503050406030204" pitchFamily="18" charset="0"/>
                            <a:ea typeface="Cambria Math" panose="02040503050406030204" pitchFamily="18" charset="0"/>
                          </a:rPr>
                          <m:t>Λ</m:t>
                        </m:r>
                      </m:e>
                      <m:sub>
                        <m:r>
                          <m:rPr>
                            <m:sty m:val="p"/>
                          </m:rPr>
                          <a:rPr lang="en-US" sz="1800">
                            <a:latin typeface="Cambria Math" panose="02040503050406030204" pitchFamily="18" charset="0"/>
                          </a:rPr>
                          <m:t>QCD</m:t>
                        </m:r>
                      </m:sub>
                      <m:sup>
                        <m:r>
                          <m:rPr>
                            <m:sty m:val="p"/>
                          </m:rPr>
                          <a:rPr lang="en-US" sz="1800">
                            <a:latin typeface="Cambria Math" panose="02040503050406030204" pitchFamily="18" charset="0"/>
                          </a:rPr>
                          <m:t>dark</m:t>
                        </m:r>
                      </m:sup>
                    </m:sSubSup>
                    <m:r>
                      <a:rPr lang="en-US" sz="1800" i="1" dirty="0" smtClean="0">
                        <a:latin typeface="Cambria Math" panose="02040503050406030204" pitchFamily="18" charset="0"/>
                        <a:ea typeface="Cambria Math" panose="02040503050406030204" pitchFamily="18" charset="0"/>
                      </a:rPr>
                      <m:t>≪</m:t>
                    </m:r>
                    <m:r>
                      <a:rPr lang="en-US" sz="1800" b="0" i="1" dirty="0" smtClean="0">
                        <a:latin typeface="Cambria Math" panose="02040503050406030204" pitchFamily="18" charset="0"/>
                      </a:rPr>
                      <m:t>𝑚</m:t>
                    </m:r>
                  </m:oMath>
                </a14:m>
                <a:r>
                  <a:rPr lang="en-US" sz="1800" dirty="0"/>
                  <a:t>.</a:t>
                </a:r>
              </a:p>
              <a:p>
                <a:endParaRPr lang="en-US" sz="2000" dirty="0"/>
              </a:p>
            </p:txBody>
          </p:sp>
        </mc:Choice>
        <mc:Fallback xmlns="">
          <p:sp>
            <p:nvSpPr>
              <p:cNvPr id="7" name="Rectangle 3">
                <a:extLst>
                  <a:ext uri="{FF2B5EF4-FFF2-40B4-BE49-F238E27FC236}">
                    <a16:creationId xmlns:a16="http://schemas.microsoft.com/office/drawing/2014/main" id="{E78CC1BF-C3AE-20CF-92CC-AC3674984853}"/>
                  </a:ext>
                </a:extLst>
              </p:cNvPr>
              <p:cNvSpPr txBox="1">
                <a:spLocks noRot="1" noChangeAspect="1" noMove="1" noResize="1" noEditPoints="1" noAdjustHandles="1" noChangeArrowheads="1" noChangeShapeType="1" noTextEdit="1"/>
              </p:cNvSpPr>
              <p:nvPr/>
            </p:nvSpPr>
            <p:spPr bwMode="auto">
              <a:xfrm>
                <a:off x="306550" y="1752600"/>
                <a:ext cx="3814803" cy="1607861"/>
              </a:xfrm>
              <a:prstGeom prst="rect">
                <a:avLst/>
              </a:prstGeom>
              <a:blipFill>
                <a:blip r:embed="rId4"/>
                <a:stretch>
                  <a:fillRect l="-1329" t="-2362" r="-2990"/>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val="1"/>
                </a:ext>
              </a:extLst>
            </p:spPr>
            <p:txBody>
              <a:bodyPr/>
              <a:lstStyle/>
              <a:p>
                <a:r>
                  <a:rPr lang="en-US">
                    <a:noFill/>
                  </a:rPr>
                  <a:t> </a:t>
                </a:r>
              </a:p>
            </p:txBody>
          </p:sp>
        </mc:Fallback>
      </mc:AlternateContent>
      <p:sp>
        <p:nvSpPr>
          <p:cNvPr id="14" name="TextBox 13">
            <a:extLst>
              <a:ext uri="{FF2B5EF4-FFF2-40B4-BE49-F238E27FC236}">
                <a16:creationId xmlns:a16="http://schemas.microsoft.com/office/drawing/2014/main" id="{F7D3A87E-687E-593E-89C2-075590DEDE2E}"/>
              </a:ext>
            </a:extLst>
          </p:cNvPr>
          <p:cNvSpPr txBox="1"/>
          <p:nvPr/>
        </p:nvSpPr>
        <p:spPr>
          <a:xfrm rot="5400000">
            <a:off x="10248598" y="4990798"/>
            <a:ext cx="2512226" cy="307777"/>
          </a:xfrm>
          <a:prstGeom prst="rect">
            <a:avLst/>
          </a:prstGeom>
          <a:noFill/>
        </p:spPr>
        <p:txBody>
          <a:bodyPr wrap="none" rtlCol="0">
            <a:spAutoFit/>
          </a:bodyPr>
          <a:lstStyle/>
          <a:p>
            <a:r>
              <a:rPr lang="en-US" sz="1400" dirty="0"/>
              <a:t>Feng, Li, Liao, Ni, Pei (2024) </a:t>
            </a:r>
          </a:p>
        </p:txBody>
      </p:sp>
      <p:sp>
        <p:nvSpPr>
          <p:cNvPr id="2" name="Rectangle 3">
            <a:extLst>
              <a:ext uri="{FF2B5EF4-FFF2-40B4-BE49-F238E27FC236}">
                <a16:creationId xmlns:a16="http://schemas.microsoft.com/office/drawing/2014/main" id="{DC1EE8A1-B949-155F-7AAA-13E59450AC50}"/>
              </a:ext>
            </a:extLst>
          </p:cNvPr>
          <p:cNvSpPr txBox="1">
            <a:spLocks noChangeArrowheads="1"/>
          </p:cNvSpPr>
          <p:nvPr/>
        </p:nvSpPr>
        <p:spPr bwMode="auto">
          <a:xfrm>
            <a:off x="306550" y="3497540"/>
            <a:ext cx="7465850" cy="2979460"/>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These particles cannot neutralize their color charge by popping pairs of quirks out of the vacuum. Instead, they oscillate around their center of mass and propagate slowly in the forward direction.</a:t>
            </a:r>
          </a:p>
          <a:p>
            <a:endParaRPr lang="en-US" sz="1000" dirty="0"/>
          </a:p>
          <a:p>
            <a:r>
              <a:rPr lang="en-US" sz="2000" dirty="0"/>
              <a:t>By looking for 2 coincident tracks that are slow and delayed (out of time with bunch crossings), can discover quirks with masses well beyond current bounds.  Turns FASER’s liability (distance from ATLAS) into a virtue! Results coming soon (Eli Welch, UC Irvine student).</a:t>
            </a:r>
          </a:p>
          <a:p>
            <a:endParaRPr lang="en-US" sz="2000" dirty="0"/>
          </a:p>
          <a:p>
            <a:endParaRPr lang="en-US" sz="2000" dirty="0"/>
          </a:p>
        </p:txBody>
      </p:sp>
    </p:spTree>
    <p:extLst>
      <p:ext uri="{BB962C8B-B14F-4D97-AF65-F5344CB8AC3E}">
        <p14:creationId xmlns:p14="http://schemas.microsoft.com/office/powerpoint/2010/main" val="2013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MORE NEW PARTICLE SEARCHES</a:t>
            </a:r>
          </a:p>
        </p:txBody>
      </p:sp>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542052" y="838200"/>
            <a:ext cx="11192748" cy="1046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a:t>We are also looking for many other new particles: other new force carriers (U(1)</a:t>
            </a:r>
            <a:r>
              <a:rPr lang="en-US" sz="2000" baseline="-25000" dirty="0"/>
              <a:t>B-L</a:t>
            </a:r>
            <a:r>
              <a:rPr lang="en-US" sz="2000" dirty="0"/>
              <a:t>, U(1)</a:t>
            </a:r>
            <a:r>
              <a:rPr lang="en-US" sz="2000" baseline="-25000" dirty="0"/>
              <a:t>B</a:t>
            </a:r>
            <a:r>
              <a:rPr lang="en-US" sz="2000" dirty="0"/>
              <a:t>, </a:t>
            </a:r>
            <a:r>
              <a:rPr lang="en-US" sz="2000" dirty="0" err="1"/>
              <a:t>protophobic</a:t>
            </a:r>
            <a:r>
              <a:rPr lang="en-US" sz="2000" dirty="0"/>
              <a:t>), axion-like particles with photon, W, gluon couplings, up-</a:t>
            </a:r>
            <a:r>
              <a:rPr lang="en-US" sz="2000" dirty="0" err="1"/>
              <a:t>philic</a:t>
            </a:r>
            <a:r>
              <a:rPr lang="en-US" sz="2000" dirty="0"/>
              <a:t> scalars, two Higgs doublet models, etc., all with world-leading sensitivities in interesting regions of parameter space. </a:t>
            </a:r>
            <a:endParaRPr lang="en-CH" sz="1200" baseline="30000" dirty="0"/>
          </a:p>
        </p:txBody>
      </p:sp>
      <p:pic>
        <p:nvPicPr>
          <p:cNvPr id="13" name="Picture 12" descr="A graph of a line graph&#10;&#10;Description automatically generated with medium confidence">
            <a:extLst>
              <a:ext uri="{FF2B5EF4-FFF2-40B4-BE49-F238E27FC236}">
                <a16:creationId xmlns:a16="http://schemas.microsoft.com/office/drawing/2014/main" id="{E9F1AA6B-F2DC-0034-39E2-2D3BCC0D1D5D}"/>
              </a:ext>
            </a:extLst>
          </p:cNvPr>
          <p:cNvPicPr>
            <a:picLocks noChangeAspect="1"/>
          </p:cNvPicPr>
          <p:nvPr/>
        </p:nvPicPr>
        <p:blipFill>
          <a:blip r:embed="rId2"/>
          <a:stretch>
            <a:fillRect/>
          </a:stretch>
        </p:blipFill>
        <p:spPr>
          <a:xfrm>
            <a:off x="152400" y="2005562"/>
            <a:ext cx="2743963" cy="2042463"/>
          </a:xfrm>
          <a:prstGeom prst="rect">
            <a:avLst/>
          </a:prstGeom>
        </p:spPr>
      </p:pic>
      <p:sp>
        <p:nvSpPr>
          <p:cNvPr id="14" name="TextBox 13">
            <a:extLst>
              <a:ext uri="{FF2B5EF4-FFF2-40B4-BE49-F238E27FC236}">
                <a16:creationId xmlns:a16="http://schemas.microsoft.com/office/drawing/2014/main" id="{9EEAC13C-54B4-A6C4-86EC-1777079BCE42}"/>
              </a:ext>
            </a:extLst>
          </p:cNvPr>
          <p:cNvSpPr txBox="1"/>
          <p:nvPr/>
        </p:nvSpPr>
        <p:spPr>
          <a:xfrm>
            <a:off x="4322827" y="6400800"/>
            <a:ext cx="3851145" cy="276999"/>
          </a:xfrm>
          <a:prstGeom prst="rect">
            <a:avLst/>
          </a:prstGeom>
          <a:noFill/>
        </p:spPr>
        <p:txBody>
          <a:bodyPr wrap="squar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3"/>
              </a:rPr>
              <a:t>2308.05587</a:t>
            </a:r>
            <a:r>
              <a:rPr lang="en-US" sz="1200" dirty="0"/>
              <a:t>, PLB; </a:t>
            </a:r>
            <a:r>
              <a:rPr lang="en-US" sz="1200" dirty="0">
                <a:solidFill>
                  <a:srgbClr val="0050B3"/>
                </a:solidFill>
                <a:latin typeface="-apple-system"/>
                <a:hlinkClick r:id="rId4"/>
              </a:rPr>
              <a:t>2410.10363</a:t>
            </a:r>
            <a:r>
              <a:rPr lang="en-US" sz="1200" dirty="0">
                <a:latin typeface="-apple-system"/>
              </a:rPr>
              <a:t> </a:t>
            </a:r>
            <a:r>
              <a:rPr lang="en-US" sz="1200" dirty="0"/>
              <a:t>)</a:t>
            </a:r>
          </a:p>
        </p:txBody>
      </p:sp>
      <p:pic>
        <p:nvPicPr>
          <p:cNvPr id="16" name="Picture 15" descr="A graph of a scale&#10;&#10;Description automatically generated with medium confidence">
            <a:extLst>
              <a:ext uri="{FF2B5EF4-FFF2-40B4-BE49-F238E27FC236}">
                <a16:creationId xmlns:a16="http://schemas.microsoft.com/office/drawing/2014/main" id="{99755FD8-7FF4-0501-3D2E-14A5B6FF9DF5}"/>
              </a:ext>
            </a:extLst>
          </p:cNvPr>
          <p:cNvPicPr>
            <a:picLocks noChangeAspect="1"/>
          </p:cNvPicPr>
          <p:nvPr/>
        </p:nvPicPr>
        <p:blipFill>
          <a:blip r:embed="rId5"/>
          <a:stretch>
            <a:fillRect/>
          </a:stretch>
        </p:blipFill>
        <p:spPr>
          <a:xfrm>
            <a:off x="9040277" y="4289946"/>
            <a:ext cx="2909606" cy="2187054"/>
          </a:xfrm>
          <a:prstGeom prst="rect">
            <a:avLst/>
          </a:prstGeom>
        </p:spPr>
      </p:pic>
      <p:pic>
        <p:nvPicPr>
          <p:cNvPr id="18" name="Picture 17" descr="A graph of a scale&#10;&#10;Description automatically generated with medium confidence">
            <a:extLst>
              <a:ext uri="{FF2B5EF4-FFF2-40B4-BE49-F238E27FC236}">
                <a16:creationId xmlns:a16="http://schemas.microsoft.com/office/drawing/2014/main" id="{F076930A-8E3E-9044-BF4E-80E9B68ED206}"/>
              </a:ext>
            </a:extLst>
          </p:cNvPr>
          <p:cNvPicPr>
            <a:picLocks noChangeAspect="1"/>
          </p:cNvPicPr>
          <p:nvPr/>
        </p:nvPicPr>
        <p:blipFill>
          <a:blip r:embed="rId6"/>
          <a:stretch>
            <a:fillRect/>
          </a:stretch>
        </p:blipFill>
        <p:spPr>
          <a:xfrm>
            <a:off x="5943600" y="4289946"/>
            <a:ext cx="2787442" cy="2083446"/>
          </a:xfrm>
          <a:prstGeom prst="rect">
            <a:avLst/>
          </a:prstGeom>
        </p:spPr>
      </p:pic>
      <p:pic>
        <p:nvPicPr>
          <p:cNvPr id="20" name="Picture 19" descr="A graph of a scale&#10;&#10;Description automatically generated with medium confidence">
            <a:extLst>
              <a:ext uri="{FF2B5EF4-FFF2-40B4-BE49-F238E27FC236}">
                <a16:creationId xmlns:a16="http://schemas.microsoft.com/office/drawing/2014/main" id="{C86B8138-F773-1F37-9F53-980D08C0D045}"/>
              </a:ext>
            </a:extLst>
          </p:cNvPr>
          <p:cNvPicPr>
            <a:picLocks noChangeAspect="1"/>
          </p:cNvPicPr>
          <p:nvPr/>
        </p:nvPicPr>
        <p:blipFill>
          <a:blip r:embed="rId5"/>
          <a:stretch>
            <a:fillRect/>
          </a:stretch>
        </p:blipFill>
        <p:spPr>
          <a:xfrm>
            <a:off x="2997755" y="4289946"/>
            <a:ext cx="2717245" cy="2042463"/>
          </a:xfrm>
          <a:prstGeom prst="rect">
            <a:avLst/>
          </a:prstGeom>
        </p:spPr>
      </p:pic>
      <p:pic>
        <p:nvPicPr>
          <p:cNvPr id="22" name="Picture 21" descr="A graph showing a curve&#10;&#10;Description automatically generated with medium confidence">
            <a:extLst>
              <a:ext uri="{FF2B5EF4-FFF2-40B4-BE49-F238E27FC236}">
                <a16:creationId xmlns:a16="http://schemas.microsoft.com/office/drawing/2014/main" id="{8EA19FD6-D657-5155-D0EA-77CA0769373F}"/>
              </a:ext>
            </a:extLst>
          </p:cNvPr>
          <p:cNvPicPr>
            <a:picLocks noChangeAspect="1"/>
          </p:cNvPicPr>
          <p:nvPr/>
        </p:nvPicPr>
        <p:blipFill>
          <a:blip r:embed="rId7"/>
          <a:stretch>
            <a:fillRect/>
          </a:stretch>
        </p:blipFill>
        <p:spPr>
          <a:xfrm>
            <a:off x="138977" y="4289946"/>
            <a:ext cx="2865450" cy="2122893"/>
          </a:xfrm>
          <a:prstGeom prst="rect">
            <a:avLst/>
          </a:prstGeom>
        </p:spPr>
      </p:pic>
      <p:pic>
        <p:nvPicPr>
          <p:cNvPr id="24" name="Picture 23" descr="A graph of a graph showing the amount of a number of points&#10;&#10;Description automatically generated with medium confidence">
            <a:extLst>
              <a:ext uri="{FF2B5EF4-FFF2-40B4-BE49-F238E27FC236}">
                <a16:creationId xmlns:a16="http://schemas.microsoft.com/office/drawing/2014/main" id="{8BCD3C8C-02D0-FDD9-BC4E-55BD54DC0EC2}"/>
              </a:ext>
            </a:extLst>
          </p:cNvPr>
          <p:cNvPicPr>
            <a:picLocks noChangeAspect="1"/>
          </p:cNvPicPr>
          <p:nvPr/>
        </p:nvPicPr>
        <p:blipFill>
          <a:blip r:embed="rId8"/>
          <a:stretch>
            <a:fillRect/>
          </a:stretch>
        </p:blipFill>
        <p:spPr>
          <a:xfrm>
            <a:off x="8967771" y="2005562"/>
            <a:ext cx="2995629" cy="2187053"/>
          </a:xfrm>
          <a:prstGeom prst="rect">
            <a:avLst/>
          </a:prstGeom>
        </p:spPr>
      </p:pic>
      <p:pic>
        <p:nvPicPr>
          <p:cNvPr id="26" name="Picture 25" descr="A graph of a number of objects&#10;&#10;Description automatically generated with medium confidence">
            <a:extLst>
              <a:ext uri="{FF2B5EF4-FFF2-40B4-BE49-F238E27FC236}">
                <a16:creationId xmlns:a16="http://schemas.microsoft.com/office/drawing/2014/main" id="{D26DD518-EB64-0927-7383-97EF2CA978B5}"/>
              </a:ext>
            </a:extLst>
          </p:cNvPr>
          <p:cNvPicPr>
            <a:picLocks noChangeAspect="1"/>
          </p:cNvPicPr>
          <p:nvPr/>
        </p:nvPicPr>
        <p:blipFill>
          <a:blip r:embed="rId9"/>
          <a:stretch>
            <a:fillRect/>
          </a:stretch>
        </p:blipFill>
        <p:spPr>
          <a:xfrm>
            <a:off x="5933798" y="2005562"/>
            <a:ext cx="2907845" cy="2163750"/>
          </a:xfrm>
          <a:prstGeom prst="rect">
            <a:avLst/>
          </a:prstGeom>
        </p:spPr>
      </p:pic>
      <p:pic>
        <p:nvPicPr>
          <p:cNvPr id="28" name="Picture 27" descr="A graph of a speed test&#10;&#10;Description automatically generated with medium confidence">
            <a:extLst>
              <a:ext uri="{FF2B5EF4-FFF2-40B4-BE49-F238E27FC236}">
                <a16:creationId xmlns:a16="http://schemas.microsoft.com/office/drawing/2014/main" id="{AA227F45-B269-F8C5-284E-567B5E5A72A3}"/>
              </a:ext>
            </a:extLst>
          </p:cNvPr>
          <p:cNvPicPr>
            <a:picLocks noChangeAspect="1"/>
          </p:cNvPicPr>
          <p:nvPr/>
        </p:nvPicPr>
        <p:blipFill>
          <a:blip r:embed="rId10"/>
          <a:stretch>
            <a:fillRect/>
          </a:stretch>
        </p:blipFill>
        <p:spPr>
          <a:xfrm>
            <a:off x="3022492" y="2005562"/>
            <a:ext cx="2785177" cy="2042463"/>
          </a:xfrm>
          <a:prstGeom prst="rect">
            <a:avLst/>
          </a:prstGeom>
        </p:spPr>
      </p:pic>
    </p:spTree>
    <p:extLst>
      <p:ext uri="{BB962C8B-B14F-4D97-AF65-F5344CB8AC3E}">
        <p14:creationId xmlns:p14="http://schemas.microsoft.com/office/powerpoint/2010/main" val="37124008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C6C5-9CC9-B19B-F1F2-F8C4CA3BAE2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483DE75-5B88-B9DB-F5CA-A9CCB0873D21}"/>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2405DA72-F986-D962-76B4-26CCFBF8409E}"/>
              </a:ext>
            </a:extLst>
          </p:cNvPr>
          <p:cNvSpPr txBox="1"/>
          <p:nvPr/>
        </p:nvSpPr>
        <p:spPr>
          <a:xfrm>
            <a:off x="1864457" y="2921168"/>
            <a:ext cx="8463086" cy="1015663"/>
          </a:xfrm>
          <a:prstGeom prst="rect">
            <a:avLst/>
          </a:prstGeom>
          <a:noFill/>
        </p:spPr>
        <p:txBody>
          <a:bodyPr wrap="none" rtlCol="0">
            <a:spAutoFit/>
          </a:bodyPr>
          <a:lstStyle/>
          <a:p>
            <a:r>
              <a:rPr lang="en-US" sz="6000" b="1" dirty="0"/>
              <a:t> FUTURE DETECTORS</a:t>
            </a:r>
          </a:p>
        </p:txBody>
      </p:sp>
    </p:spTree>
    <p:extLst>
      <p:ext uri="{BB962C8B-B14F-4D97-AF65-F5344CB8AC3E}">
        <p14:creationId xmlns:p14="http://schemas.microsoft.com/office/powerpoint/2010/main" val="225177115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7A517-CDDC-0B80-BF16-66C1F24BFF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7F5787-134A-BE63-B553-CE7435A450C7}"/>
              </a:ext>
            </a:extLst>
          </p:cNvPr>
          <p:cNvSpPr>
            <a:spLocks noGrp="1"/>
          </p:cNvSpPr>
          <p:nvPr>
            <p:ph type="title"/>
          </p:nvPr>
        </p:nvSpPr>
        <p:spPr>
          <a:xfrm>
            <a:off x="2171700" y="228600"/>
            <a:ext cx="7848600" cy="441325"/>
          </a:xfrm>
        </p:spPr>
        <p:txBody>
          <a:bodyPr/>
          <a:lstStyle/>
          <a:p>
            <a:r>
              <a:rPr lang="en-US" dirty="0"/>
              <a:t>DETECTOR UPGRADES</a:t>
            </a:r>
          </a:p>
        </p:txBody>
      </p:sp>
      <p:sp>
        <p:nvSpPr>
          <p:cNvPr id="3" name="Content Placeholder 2">
            <a:extLst>
              <a:ext uri="{FF2B5EF4-FFF2-40B4-BE49-F238E27FC236}">
                <a16:creationId xmlns:a16="http://schemas.microsoft.com/office/drawing/2014/main" id="{F20E60A1-815F-56D5-F27E-C4EF318148D1}"/>
              </a:ext>
            </a:extLst>
          </p:cNvPr>
          <p:cNvSpPr>
            <a:spLocks noGrp="1"/>
          </p:cNvSpPr>
          <p:nvPr>
            <p:ph idx="1"/>
          </p:nvPr>
        </p:nvSpPr>
        <p:spPr>
          <a:xfrm>
            <a:off x="609600" y="929974"/>
            <a:ext cx="10972800" cy="1508426"/>
          </a:xfrm>
        </p:spPr>
        <p:txBody>
          <a:bodyPr/>
          <a:lstStyle/>
          <a:p>
            <a:r>
              <a:rPr lang="en-US" sz="2000" dirty="0"/>
              <a:t>LHC Run 3 from 2022-2026 pp run concluded at the end of May 2026.</a:t>
            </a:r>
          </a:p>
          <a:p>
            <a:endParaRPr lang="en-US" sz="1400" dirty="0"/>
          </a:p>
          <a:p>
            <a:r>
              <a:rPr lang="en-US" sz="2000" dirty="0"/>
              <a:t>LHC Long Shutdown 3 is from 2026-2029, and starts up again as the High-Luminosity LHC with Run 4 from 2030-2033, and Run 5 from 2036-2042.</a:t>
            </a:r>
          </a:p>
        </p:txBody>
      </p:sp>
      <p:sp>
        <p:nvSpPr>
          <p:cNvPr id="9" name="Content Placeholder 2">
            <a:extLst>
              <a:ext uri="{FF2B5EF4-FFF2-40B4-BE49-F238E27FC236}">
                <a16:creationId xmlns:a16="http://schemas.microsoft.com/office/drawing/2014/main" id="{CD0C5AF0-4685-743E-20A8-07740F42C75B}"/>
              </a:ext>
            </a:extLst>
          </p:cNvPr>
          <p:cNvSpPr txBox="1">
            <a:spLocks/>
          </p:cNvSpPr>
          <p:nvPr/>
        </p:nvSpPr>
        <p:spPr bwMode="auto">
          <a:xfrm>
            <a:off x="609600" y="2590800"/>
            <a:ext cx="32766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FASER is approved for Run 4, and there are many proposals to upgrade the detector.</a:t>
            </a:r>
          </a:p>
          <a:p>
            <a:endParaRPr lang="en-US" sz="2000" dirty="0"/>
          </a:p>
          <a:p>
            <a:r>
              <a:rPr lang="en-US" sz="2000" dirty="0"/>
              <a:t>In addition, there are plans to build the Forward Physics Facility, an entirely new detector hall.</a:t>
            </a:r>
          </a:p>
        </p:txBody>
      </p:sp>
      <p:pic>
        <p:nvPicPr>
          <p:cNvPr id="4" name="Picture 3" descr="A graph with numbers and lines&#10;&#10;AI-generated content may be incorrect.">
            <a:extLst>
              <a:ext uri="{FF2B5EF4-FFF2-40B4-BE49-F238E27FC236}">
                <a16:creationId xmlns:a16="http://schemas.microsoft.com/office/drawing/2014/main" id="{21A259A1-A5B1-AFA8-00FB-1C652E8DBEBD}"/>
              </a:ext>
            </a:extLst>
          </p:cNvPr>
          <p:cNvPicPr>
            <a:picLocks noChangeAspect="1"/>
          </p:cNvPicPr>
          <p:nvPr/>
        </p:nvPicPr>
        <p:blipFill>
          <a:blip r:embed="rId2"/>
          <a:stretch>
            <a:fillRect/>
          </a:stretch>
        </p:blipFill>
        <p:spPr>
          <a:xfrm>
            <a:off x="4237452" y="2401424"/>
            <a:ext cx="7127234" cy="4208926"/>
          </a:xfrm>
          <a:prstGeom prst="rect">
            <a:avLst/>
          </a:prstGeom>
        </p:spPr>
      </p:pic>
    </p:spTree>
    <p:extLst>
      <p:ext uri="{BB962C8B-B14F-4D97-AF65-F5344CB8AC3E}">
        <p14:creationId xmlns:p14="http://schemas.microsoft.com/office/powerpoint/2010/main" val="30163231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E0A19-1162-6E29-FE09-76FA955AE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8A54E0-7140-A323-5FEE-7F351B7CAA20}"/>
              </a:ext>
            </a:extLst>
          </p:cNvPr>
          <p:cNvSpPr>
            <a:spLocks noGrp="1"/>
          </p:cNvSpPr>
          <p:nvPr>
            <p:ph type="title"/>
          </p:nvPr>
        </p:nvSpPr>
        <p:spPr>
          <a:xfrm>
            <a:off x="2171700" y="228600"/>
            <a:ext cx="7848600" cy="441325"/>
          </a:xfrm>
        </p:spPr>
        <p:txBody>
          <a:bodyPr/>
          <a:lstStyle/>
          <a:p>
            <a:r>
              <a:rPr lang="en-US" dirty="0"/>
              <a:t>FORTVNE</a:t>
            </a:r>
          </a:p>
        </p:txBody>
      </p:sp>
      <p:sp>
        <p:nvSpPr>
          <p:cNvPr id="3" name="Content Placeholder 2">
            <a:extLst>
              <a:ext uri="{FF2B5EF4-FFF2-40B4-BE49-F238E27FC236}">
                <a16:creationId xmlns:a16="http://schemas.microsoft.com/office/drawing/2014/main" id="{B7DFBB11-A7D7-469D-EFC2-1CC5FF608C33}"/>
              </a:ext>
            </a:extLst>
          </p:cNvPr>
          <p:cNvSpPr>
            <a:spLocks noGrp="1"/>
          </p:cNvSpPr>
          <p:nvPr>
            <p:ph idx="1"/>
          </p:nvPr>
        </p:nvSpPr>
        <p:spPr>
          <a:xfrm>
            <a:off x="609600" y="914400"/>
            <a:ext cx="10896600" cy="2133600"/>
          </a:xfrm>
        </p:spPr>
        <p:txBody>
          <a:bodyPr/>
          <a:lstStyle/>
          <a:p>
            <a:r>
              <a:rPr lang="en-US" sz="2000" dirty="0"/>
              <a:t>For Run 4, a group of us at UC Irvine has proposed the Forward TeV Neutrino Experiment (FORTVNE), a scintillator / tungsten detector, which will detect ~10,000 neutrinos.  </a:t>
            </a:r>
          </a:p>
          <a:p>
            <a:endParaRPr lang="en-US" sz="1200" dirty="0"/>
          </a:p>
          <a:p>
            <a:r>
              <a:rPr lang="en-US" sz="2000" dirty="0"/>
              <a:t>Different types of neutrinos produce different patterns of light in the detector; machine learning can help distinguish these neutrinos, measure their properties.</a:t>
            </a:r>
          </a:p>
        </p:txBody>
      </p:sp>
      <p:pic>
        <p:nvPicPr>
          <p:cNvPr id="5" name="Picture 4">
            <a:extLst>
              <a:ext uri="{FF2B5EF4-FFF2-40B4-BE49-F238E27FC236}">
                <a16:creationId xmlns:a16="http://schemas.microsoft.com/office/drawing/2014/main" id="{910B5170-4CA3-9E12-045B-B8E1EC5CF3EB}"/>
              </a:ext>
            </a:extLst>
          </p:cNvPr>
          <p:cNvPicPr>
            <a:picLocks noChangeAspect="1"/>
          </p:cNvPicPr>
          <p:nvPr/>
        </p:nvPicPr>
        <p:blipFill>
          <a:blip r:embed="rId2"/>
          <a:stretch>
            <a:fillRect/>
          </a:stretch>
        </p:blipFill>
        <p:spPr>
          <a:xfrm>
            <a:off x="304800" y="2756934"/>
            <a:ext cx="2942908" cy="2374815"/>
          </a:xfrm>
          <a:prstGeom prst="rect">
            <a:avLst/>
          </a:prstGeom>
        </p:spPr>
      </p:pic>
      <p:pic>
        <p:nvPicPr>
          <p:cNvPr id="7" name="Picture 6">
            <a:extLst>
              <a:ext uri="{FF2B5EF4-FFF2-40B4-BE49-F238E27FC236}">
                <a16:creationId xmlns:a16="http://schemas.microsoft.com/office/drawing/2014/main" id="{372509E8-A573-7227-F057-54618FA9722A}"/>
              </a:ext>
            </a:extLst>
          </p:cNvPr>
          <p:cNvPicPr>
            <a:picLocks noChangeAspect="1"/>
          </p:cNvPicPr>
          <p:nvPr/>
        </p:nvPicPr>
        <p:blipFill>
          <a:blip r:embed="rId3"/>
          <a:stretch>
            <a:fillRect/>
          </a:stretch>
        </p:blipFill>
        <p:spPr>
          <a:xfrm>
            <a:off x="3388749" y="2806785"/>
            <a:ext cx="5555545" cy="2374815"/>
          </a:xfrm>
          <a:prstGeom prst="rect">
            <a:avLst/>
          </a:prstGeom>
        </p:spPr>
      </p:pic>
      <p:sp>
        <p:nvSpPr>
          <p:cNvPr id="8" name="Content Placeholder 2">
            <a:extLst>
              <a:ext uri="{FF2B5EF4-FFF2-40B4-BE49-F238E27FC236}">
                <a16:creationId xmlns:a16="http://schemas.microsoft.com/office/drawing/2014/main" id="{E59C90AF-EEEC-F419-54E6-FAE50A873388}"/>
              </a:ext>
            </a:extLst>
          </p:cNvPr>
          <p:cNvSpPr txBox="1">
            <a:spLocks/>
          </p:cNvSpPr>
          <p:nvPr/>
        </p:nvSpPr>
        <p:spPr bwMode="auto">
          <a:xfrm>
            <a:off x="609600" y="5410200"/>
            <a:ext cx="10668000" cy="10096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Such detectors provide a remarkable opportunity for students to build an LHC detector from scratch, commission and install it, and collect and analyze data, all in the typical time it takes to get a PhD.</a:t>
            </a:r>
          </a:p>
        </p:txBody>
      </p:sp>
      <p:pic>
        <p:nvPicPr>
          <p:cNvPr id="6" name="Picture 5">
            <a:extLst>
              <a:ext uri="{FF2B5EF4-FFF2-40B4-BE49-F238E27FC236}">
                <a16:creationId xmlns:a16="http://schemas.microsoft.com/office/drawing/2014/main" id="{144C91CA-13C6-401D-33BC-0A52A7657D40}"/>
              </a:ext>
            </a:extLst>
          </p:cNvPr>
          <p:cNvPicPr>
            <a:picLocks noChangeAspect="1"/>
          </p:cNvPicPr>
          <p:nvPr/>
        </p:nvPicPr>
        <p:blipFill>
          <a:blip r:embed="rId4"/>
          <a:stretch>
            <a:fillRect/>
          </a:stretch>
        </p:blipFill>
        <p:spPr>
          <a:xfrm>
            <a:off x="9067800" y="2902866"/>
            <a:ext cx="2819400" cy="2133600"/>
          </a:xfrm>
          <a:prstGeom prst="rect">
            <a:avLst/>
          </a:prstGeom>
        </p:spPr>
      </p:pic>
    </p:spTree>
    <p:extLst>
      <p:ext uri="{BB962C8B-B14F-4D97-AF65-F5344CB8AC3E}">
        <p14:creationId xmlns:p14="http://schemas.microsoft.com/office/powerpoint/2010/main" val="2364005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671BBF-0442-9940-A12C-B89845B4E539}"/>
              </a:ext>
            </a:extLst>
          </p:cNvPr>
          <p:cNvPicPr>
            <a:picLocks noChangeAspect="1"/>
          </p:cNvPicPr>
          <p:nvPr/>
        </p:nvPicPr>
        <p:blipFill>
          <a:blip r:embed="rId3"/>
          <a:srcRect r="2439" b="15987"/>
          <a:stretch>
            <a:fillRect/>
          </a:stretch>
        </p:blipFill>
        <p:spPr>
          <a:xfrm>
            <a:off x="1" y="5576"/>
            <a:ext cx="12191999" cy="6843165"/>
          </a:xfrm>
          <a:prstGeom prst="rect">
            <a:avLst/>
          </a:prstGeom>
          <a:solidFill>
            <a:schemeClr val="tx1"/>
          </a:solidFill>
        </p:spPr>
      </p:pic>
      <p:sp>
        <p:nvSpPr>
          <p:cNvPr id="5" name="Content Placeholder 2">
            <a:extLst>
              <a:ext uri="{FF2B5EF4-FFF2-40B4-BE49-F238E27FC236}">
                <a16:creationId xmlns:a16="http://schemas.microsoft.com/office/drawing/2014/main" id="{8E0B26F7-82A9-034E-8EE3-A7FE0701640D}"/>
              </a:ext>
            </a:extLst>
          </p:cNvPr>
          <p:cNvSpPr txBox="1">
            <a:spLocks noChangeArrowheads="1"/>
          </p:cNvSpPr>
          <p:nvPr/>
        </p:nvSpPr>
        <p:spPr bwMode="auto">
          <a:xfrm>
            <a:off x="914400" y="838201"/>
            <a:ext cx="10363200" cy="1066800"/>
          </a:xfrm>
          <a:prstGeom prst="rect">
            <a:avLst/>
          </a:prstGeom>
          <a:solidFill>
            <a:schemeClr val="tx1">
              <a:alpha val="60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altLang="en-US" sz="2000" dirty="0">
                <a:solidFill>
                  <a:schemeClr val="bg1"/>
                </a:solidFill>
              </a:rPr>
              <a:t>The protons collide at 4 interaction points, and each point is surrounded by a large detector to view the results of the collisions. These detectors cost billions of dollars and were constructed over decades by thousands of collaborators.</a:t>
            </a:r>
          </a:p>
        </p:txBody>
      </p:sp>
      <p:sp>
        <p:nvSpPr>
          <p:cNvPr id="2" name="TextBox 1">
            <a:extLst>
              <a:ext uri="{FF2B5EF4-FFF2-40B4-BE49-F238E27FC236}">
                <a16:creationId xmlns:a16="http://schemas.microsoft.com/office/drawing/2014/main" id="{D177B293-EE86-DDFF-A44E-A73F0E6647B8}"/>
              </a:ext>
            </a:extLst>
          </p:cNvPr>
          <p:cNvSpPr txBox="1"/>
          <p:nvPr/>
        </p:nvSpPr>
        <p:spPr>
          <a:xfrm>
            <a:off x="9450013" y="6172200"/>
            <a:ext cx="2283574" cy="369332"/>
          </a:xfrm>
          <a:prstGeom prst="rect">
            <a:avLst/>
          </a:prstGeom>
          <a:solidFill>
            <a:schemeClr val="tx1">
              <a:alpha val="60000"/>
            </a:schemeClr>
          </a:solidFill>
        </p:spPr>
        <p:txBody>
          <a:bodyPr wrap="none" rtlCol="0">
            <a:spAutoFit/>
          </a:bodyPr>
          <a:lstStyle/>
          <a:p>
            <a:r>
              <a:rPr lang="en-US" dirty="0">
                <a:solidFill>
                  <a:schemeClr val="bg1"/>
                </a:solidFill>
              </a:rPr>
              <a:t>The ATLAS Detector</a:t>
            </a:r>
          </a:p>
        </p:txBody>
      </p:sp>
      <p:sp>
        <p:nvSpPr>
          <p:cNvPr id="4" name="Title 1">
            <a:extLst>
              <a:ext uri="{FF2B5EF4-FFF2-40B4-BE49-F238E27FC236}">
                <a16:creationId xmlns:a16="http://schemas.microsoft.com/office/drawing/2014/main" id="{EB569616-35FA-4D4B-AF3C-38115B193091}"/>
              </a:ext>
            </a:extLst>
          </p:cNvPr>
          <p:cNvSpPr txBox="1">
            <a:spLocks noChangeArrowheads="1"/>
          </p:cNvSpPr>
          <p:nvPr/>
        </p:nvSpPr>
        <p:spPr bwMode="auto">
          <a:xfrm>
            <a:off x="4267200" y="152400"/>
            <a:ext cx="3657600" cy="566737"/>
          </a:xfrm>
          <a:prstGeom prst="rect">
            <a:avLst/>
          </a:prstGeom>
          <a:solidFill>
            <a:schemeClr val="tx1">
              <a:alpha val="60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bg1"/>
                </a:solidFill>
              </a:rPr>
              <a:t>LHC DETECTORS</a:t>
            </a:r>
          </a:p>
        </p:txBody>
      </p:sp>
    </p:spTree>
    <p:extLst>
      <p:ext uri="{BB962C8B-B14F-4D97-AF65-F5344CB8AC3E}">
        <p14:creationId xmlns:p14="http://schemas.microsoft.com/office/powerpoint/2010/main" val="10303984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A90C4-AF58-DFB2-5B41-3331311B7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30DB3-3F24-16E8-C29C-993F0A5BD852}"/>
              </a:ext>
            </a:extLst>
          </p:cNvPr>
          <p:cNvSpPr>
            <a:spLocks noGrp="1"/>
          </p:cNvSpPr>
          <p:nvPr>
            <p:ph type="title"/>
          </p:nvPr>
        </p:nvSpPr>
        <p:spPr>
          <a:xfrm>
            <a:off x="2171700" y="228600"/>
            <a:ext cx="7848600" cy="441325"/>
          </a:xfrm>
        </p:spPr>
        <p:txBody>
          <a:bodyPr/>
          <a:lstStyle/>
          <a:p>
            <a:r>
              <a:rPr lang="en-US" dirty="0"/>
              <a:t>OTHER RUN 4 UPGRADE PROPOSALS</a:t>
            </a:r>
          </a:p>
        </p:txBody>
      </p:sp>
      <p:sp>
        <p:nvSpPr>
          <p:cNvPr id="3" name="Content Placeholder 2">
            <a:extLst>
              <a:ext uri="{FF2B5EF4-FFF2-40B4-BE49-F238E27FC236}">
                <a16:creationId xmlns:a16="http://schemas.microsoft.com/office/drawing/2014/main" id="{5DDD637D-42B4-684A-0BFF-98BE9576F14D}"/>
              </a:ext>
            </a:extLst>
          </p:cNvPr>
          <p:cNvSpPr>
            <a:spLocks noGrp="1"/>
          </p:cNvSpPr>
          <p:nvPr>
            <p:ph idx="1"/>
          </p:nvPr>
        </p:nvSpPr>
        <p:spPr>
          <a:xfrm>
            <a:off x="533400" y="838200"/>
            <a:ext cx="11049000" cy="1037420"/>
          </a:xfrm>
        </p:spPr>
        <p:txBody>
          <a:bodyPr/>
          <a:lstStyle/>
          <a:p>
            <a:pPr marL="0" indent="0">
              <a:buNone/>
            </a:pPr>
            <a:r>
              <a:rPr lang="en-US" sz="2000" dirty="0"/>
              <a:t>There are also many other Run 4 upgrade ideas from leading groups around the world, all vying to be placed on or near the LOS, with prototype detectors already built and installed, proposals being sent to funding agencies around the world.  It has become a crowded field (literally).</a:t>
            </a:r>
          </a:p>
        </p:txBody>
      </p:sp>
      <p:pic>
        <p:nvPicPr>
          <p:cNvPr id="14" name="Picture 13">
            <a:extLst>
              <a:ext uri="{FF2B5EF4-FFF2-40B4-BE49-F238E27FC236}">
                <a16:creationId xmlns:a16="http://schemas.microsoft.com/office/drawing/2014/main" id="{DB44BEE8-30A6-6528-0943-111CA3EE0824}"/>
              </a:ext>
            </a:extLst>
          </p:cNvPr>
          <p:cNvPicPr>
            <a:picLocks noChangeAspect="1"/>
          </p:cNvPicPr>
          <p:nvPr/>
        </p:nvPicPr>
        <p:blipFill>
          <a:blip r:embed="rId2"/>
          <a:stretch>
            <a:fillRect/>
          </a:stretch>
        </p:blipFill>
        <p:spPr>
          <a:xfrm>
            <a:off x="3292352" y="2458287"/>
            <a:ext cx="4883239" cy="1803098"/>
          </a:xfrm>
          <a:prstGeom prst="rect">
            <a:avLst/>
          </a:prstGeom>
        </p:spPr>
      </p:pic>
      <p:pic>
        <p:nvPicPr>
          <p:cNvPr id="18" name="Picture 17">
            <a:extLst>
              <a:ext uri="{FF2B5EF4-FFF2-40B4-BE49-F238E27FC236}">
                <a16:creationId xmlns:a16="http://schemas.microsoft.com/office/drawing/2014/main" id="{970FE0C3-03AF-0353-7BC6-30EFDA147556}"/>
              </a:ext>
            </a:extLst>
          </p:cNvPr>
          <p:cNvPicPr>
            <a:picLocks noChangeAspect="1"/>
          </p:cNvPicPr>
          <p:nvPr/>
        </p:nvPicPr>
        <p:blipFill>
          <a:blip r:embed="rId3"/>
          <a:stretch>
            <a:fillRect/>
          </a:stretch>
        </p:blipFill>
        <p:spPr>
          <a:xfrm>
            <a:off x="8373866" y="4933664"/>
            <a:ext cx="3156824" cy="1494642"/>
          </a:xfrm>
          <a:prstGeom prst="rect">
            <a:avLst/>
          </a:prstGeom>
        </p:spPr>
      </p:pic>
      <p:pic>
        <p:nvPicPr>
          <p:cNvPr id="20" name="Picture 19">
            <a:extLst>
              <a:ext uri="{FF2B5EF4-FFF2-40B4-BE49-F238E27FC236}">
                <a16:creationId xmlns:a16="http://schemas.microsoft.com/office/drawing/2014/main" id="{946A5CFE-D598-01FF-FF2D-9F2325CB43F4}"/>
              </a:ext>
            </a:extLst>
          </p:cNvPr>
          <p:cNvPicPr>
            <a:picLocks noChangeAspect="1"/>
          </p:cNvPicPr>
          <p:nvPr/>
        </p:nvPicPr>
        <p:blipFill>
          <a:blip r:embed="rId4"/>
          <a:stretch>
            <a:fillRect/>
          </a:stretch>
        </p:blipFill>
        <p:spPr>
          <a:xfrm>
            <a:off x="8520996" y="1930072"/>
            <a:ext cx="2998608" cy="1117928"/>
          </a:xfrm>
          <a:prstGeom prst="rect">
            <a:avLst/>
          </a:prstGeom>
        </p:spPr>
      </p:pic>
      <p:pic>
        <p:nvPicPr>
          <p:cNvPr id="22" name="Picture 21">
            <a:extLst>
              <a:ext uri="{FF2B5EF4-FFF2-40B4-BE49-F238E27FC236}">
                <a16:creationId xmlns:a16="http://schemas.microsoft.com/office/drawing/2014/main" id="{CAA2DCEE-C16F-2936-482F-61D1B2BDA685}"/>
              </a:ext>
            </a:extLst>
          </p:cNvPr>
          <p:cNvPicPr>
            <a:picLocks noChangeAspect="1"/>
          </p:cNvPicPr>
          <p:nvPr/>
        </p:nvPicPr>
        <p:blipFill>
          <a:blip r:embed="rId5"/>
          <a:stretch>
            <a:fillRect/>
          </a:stretch>
        </p:blipFill>
        <p:spPr>
          <a:xfrm>
            <a:off x="8373866" y="3276600"/>
            <a:ext cx="3320415" cy="1600200"/>
          </a:xfrm>
          <a:prstGeom prst="rect">
            <a:avLst/>
          </a:prstGeom>
        </p:spPr>
      </p:pic>
      <p:pic>
        <p:nvPicPr>
          <p:cNvPr id="24" name="Picture 23">
            <a:extLst>
              <a:ext uri="{FF2B5EF4-FFF2-40B4-BE49-F238E27FC236}">
                <a16:creationId xmlns:a16="http://schemas.microsoft.com/office/drawing/2014/main" id="{0CC91166-4E5C-E80C-A27B-286AAB15A6FD}"/>
              </a:ext>
            </a:extLst>
          </p:cNvPr>
          <p:cNvPicPr>
            <a:picLocks noChangeAspect="1"/>
          </p:cNvPicPr>
          <p:nvPr/>
        </p:nvPicPr>
        <p:blipFill>
          <a:blip r:embed="rId6"/>
          <a:stretch>
            <a:fillRect/>
          </a:stretch>
        </p:blipFill>
        <p:spPr>
          <a:xfrm>
            <a:off x="264535" y="2211362"/>
            <a:ext cx="2885719" cy="1627434"/>
          </a:xfrm>
          <a:prstGeom prst="rect">
            <a:avLst/>
          </a:prstGeom>
        </p:spPr>
      </p:pic>
      <p:pic>
        <p:nvPicPr>
          <p:cNvPr id="28" name="Picture 27">
            <a:extLst>
              <a:ext uri="{FF2B5EF4-FFF2-40B4-BE49-F238E27FC236}">
                <a16:creationId xmlns:a16="http://schemas.microsoft.com/office/drawing/2014/main" id="{DCA27CC9-C313-1DFE-66EA-809C5240A6F5}"/>
              </a:ext>
            </a:extLst>
          </p:cNvPr>
          <p:cNvPicPr>
            <a:picLocks noChangeAspect="1"/>
          </p:cNvPicPr>
          <p:nvPr/>
        </p:nvPicPr>
        <p:blipFill>
          <a:blip r:embed="rId7"/>
          <a:stretch>
            <a:fillRect/>
          </a:stretch>
        </p:blipFill>
        <p:spPr>
          <a:xfrm>
            <a:off x="264535" y="4514072"/>
            <a:ext cx="2682752" cy="1908979"/>
          </a:xfrm>
          <a:prstGeom prst="rect">
            <a:avLst/>
          </a:prstGeom>
        </p:spPr>
      </p:pic>
      <p:pic>
        <p:nvPicPr>
          <p:cNvPr id="30" name="Picture 29">
            <a:extLst>
              <a:ext uri="{FF2B5EF4-FFF2-40B4-BE49-F238E27FC236}">
                <a16:creationId xmlns:a16="http://schemas.microsoft.com/office/drawing/2014/main" id="{6F7A5313-C3EE-9647-C498-54127080C9FB}"/>
              </a:ext>
            </a:extLst>
          </p:cNvPr>
          <p:cNvPicPr>
            <a:picLocks noChangeAspect="1"/>
          </p:cNvPicPr>
          <p:nvPr/>
        </p:nvPicPr>
        <p:blipFill>
          <a:blip r:embed="rId8"/>
          <a:stretch>
            <a:fillRect/>
          </a:stretch>
        </p:blipFill>
        <p:spPr>
          <a:xfrm>
            <a:off x="3550739" y="4567381"/>
            <a:ext cx="4219675" cy="1861479"/>
          </a:xfrm>
          <a:prstGeom prst="rect">
            <a:avLst/>
          </a:prstGeom>
        </p:spPr>
      </p:pic>
    </p:spTree>
    <p:extLst>
      <p:ext uri="{BB962C8B-B14F-4D97-AF65-F5344CB8AC3E}">
        <p14:creationId xmlns:p14="http://schemas.microsoft.com/office/powerpoint/2010/main" val="36457794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7651E-DA6C-9DC3-5EA9-2049BA8382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179B5B-D219-BB9C-8C3A-1AF2FBDAE6AD}"/>
              </a:ext>
            </a:extLst>
          </p:cNvPr>
          <p:cNvSpPr>
            <a:spLocks noGrp="1"/>
          </p:cNvSpPr>
          <p:nvPr>
            <p:ph type="title"/>
          </p:nvPr>
        </p:nvSpPr>
        <p:spPr>
          <a:xfrm>
            <a:off x="2171700" y="228600"/>
            <a:ext cx="7848600" cy="441325"/>
          </a:xfrm>
        </p:spPr>
        <p:txBody>
          <a:bodyPr/>
          <a:lstStyle/>
          <a:p>
            <a:r>
              <a:rPr lang="en-US" dirty="0"/>
              <a:t>FLOUNDER</a:t>
            </a:r>
          </a:p>
        </p:txBody>
      </p:sp>
      <p:sp>
        <p:nvSpPr>
          <p:cNvPr id="3" name="Content Placeholder 2">
            <a:extLst>
              <a:ext uri="{FF2B5EF4-FFF2-40B4-BE49-F238E27FC236}">
                <a16:creationId xmlns:a16="http://schemas.microsoft.com/office/drawing/2014/main" id="{CBBACE9E-7868-CD7B-4633-47D0DCDC2EE7}"/>
              </a:ext>
            </a:extLst>
          </p:cNvPr>
          <p:cNvSpPr>
            <a:spLocks noGrp="1"/>
          </p:cNvSpPr>
          <p:nvPr>
            <p:ph idx="1"/>
          </p:nvPr>
        </p:nvSpPr>
        <p:spPr>
          <a:xfrm>
            <a:off x="228600" y="914400"/>
            <a:ext cx="9038852" cy="3114897"/>
          </a:xfrm>
        </p:spPr>
        <p:txBody>
          <a:bodyPr/>
          <a:lstStyle/>
          <a:p>
            <a:r>
              <a:rPr lang="en-US" sz="2000" dirty="0"/>
              <a:t>Another interesting idea is to place a detector where the neutrino / new particle beams emerge from the ground.  One proposal is FLOUNDER (Forward LHC Observatory Underwater for Neutrinos and the Dark </a:t>
            </a:r>
            <a:r>
              <a:rPr lang="en-US" sz="2000" dirty="0" err="1"/>
              <a:t>sEctoR</a:t>
            </a:r>
            <a:r>
              <a:rPr lang="en-US" sz="2000" dirty="0"/>
              <a:t>), led at UC Irvine by Steve Barwick (</a:t>
            </a:r>
            <a:r>
              <a:rPr lang="en-US" sz="2000" dirty="0" err="1"/>
              <a:t>expt</a:t>
            </a:r>
            <a:r>
              <a:rPr lang="en-US" sz="2000" dirty="0"/>
              <a:t>) and Toni Makela (theory postdoc).  Another is by Nicholas Kamp and collaborators. </a:t>
            </a:r>
          </a:p>
          <a:p>
            <a:endParaRPr lang="en-US" sz="1200" dirty="0"/>
          </a:p>
          <a:p>
            <a:r>
              <a:rPr lang="en-US" sz="2000" dirty="0"/>
              <a:t>Beam emerges ~30 m under the surface of Lake Geneva.  Building on experience with neutrino detectors in the Antarctic (</a:t>
            </a:r>
            <a:r>
              <a:rPr lang="en-US" sz="2000" dirty="0" err="1"/>
              <a:t>IceCube</a:t>
            </a:r>
            <a:r>
              <a:rPr lang="en-US" sz="2000" dirty="0"/>
              <a:t>), could place a row of shipping containers filled with water and PMTs in Lake Geneva.</a:t>
            </a:r>
          </a:p>
        </p:txBody>
      </p:sp>
      <p:pic>
        <p:nvPicPr>
          <p:cNvPr id="5" name="Picture 4">
            <a:extLst>
              <a:ext uri="{FF2B5EF4-FFF2-40B4-BE49-F238E27FC236}">
                <a16:creationId xmlns:a16="http://schemas.microsoft.com/office/drawing/2014/main" id="{EE9748C4-1EA5-8669-6775-BBA55D984C95}"/>
              </a:ext>
            </a:extLst>
          </p:cNvPr>
          <p:cNvPicPr>
            <a:picLocks noChangeAspect="1"/>
          </p:cNvPicPr>
          <p:nvPr/>
        </p:nvPicPr>
        <p:blipFill>
          <a:blip r:embed="rId2"/>
          <a:stretch>
            <a:fillRect/>
          </a:stretch>
        </p:blipFill>
        <p:spPr>
          <a:xfrm>
            <a:off x="9267452" y="914400"/>
            <a:ext cx="1505695" cy="1505695"/>
          </a:xfrm>
          <a:prstGeom prst="rect">
            <a:avLst/>
          </a:prstGeom>
          <a:ln>
            <a:solidFill>
              <a:schemeClr val="tx1"/>
            </a:solidFill>
          </a:ln>
        </p:spPr>
      </p:pic>
      <p:pic>
        <p:nvPicPr>
          <p:cNvPr id="8" name="Picture 7">
            <a:extLst>
              <a:ext uri="{FF2B5EF4-FFF2-40B4-BE49-F238E27FC236}">
                <a16:creationId xmlns:a16="http://schemas.microsoft.com/office/drawing/2014/main" id="{2FA36B51-33A9-7FED-2194-AD91989D7274}"/>
              </a:ext>
            </a:extLst>
          </p:cNvPr>
          <p:cNvPicPr>
            <a:picLocks noChangeAspect="1"/>
          </p:cNvPicPr>
          <p:nvPr/>
        </p:nvPicPr>
        <p:blipFill>
          <a:blip r:embed="rId3"/>
          <a:srcRect t="12222" b="18889"/>
          <a:stretch>
            <a:fillRect/>
          </a:stretch>
        </p:blipFill>
        <p:spPr>
          <a:xfrm>
            <a:off x="10344895" y="2024667"/>
            <a:ext cx="1505695" cy="1404333"/>
          </a:xfrm>
          <a:prstGeom prst="rect">
            <a:avLst/>
          </a:prstGeom>
        </p:spPr>
      </p:pic>
      <p:pic>
        <p:nvPicPr>
          <p:cNvPr id="10" name="Picture 9">
            <a:extLst>
              <a:ext uri="{FF2B5EF4-FFF2-40B4-BE49-F238E27FC236}">
                <a16:creationId xmlns:a16="http://schemas.microsoft.com/office/drawing/2014/main" id="{D5035025-CC77-BD73-B4E5-8A4F3A77A8A0}"/>
              </a:ext>
            </a:extLst>
          </p:cNvPr>
          <p:cNvPicPr>
            <a:picLocks noChangeAspect="1"/>
          </p:cNvPicPr>
          <p:nvPr/>
        </p:nvPicPr>
        <p:blipFill>
          <a:blip r:embed="rId4"/>
          <a:stretch>
            <a:fillRect/>
          </a:stretch>
        </p:blipFill>
        <p:spPr>
          <a:xfrm>
            <a:off x="823944" y="3733800"/>
            <a:ext cx="4607914" cy="2840549"/>
          </a:xfrm>
          <a:prstGeom prst="rect">
            <a:avLst/>
          </a:prstGeom>
        </p:spPr>
      </p:pic>
      <p:pic>
        <p:nvPicPr>
          <p:cNvPr id="12" name="Picture 11">
            <a:extLst>
              <a:ext uri="{FF2B5EF4-FFF2-40B4-BE49-F238E27FC236}">
                <a16:creationId xmlns:a16="http://schemas.microsoft.com/office/drawing/2014/main" id="{2D6EF097-6212-0E41-FAC9-894E8F020F29}"/>
              </a:ext>
            </a:extLst>
          </p:cNvPr>
          <p:cNvPicPr>
            <a:picLocks noChangeAspect="1"/>
          </p:cNvPicPr>
          <p:nvPr/>
        </p:nvPicPr>
        <p:blipFill>
          <a:blip r:embed="rId5"/>
          <a:srcRect r="13186" b="21569"/>
          <a:stretch>
            <a:fillRect/>
          </a:stretch>
        </p:blipFill>
        <p:spPr>
          <a:xfrm>
            <a:off x="6208223" y="3822373"/>
            <a:ext cx="5183897" cy="2634382"/>
          </a:xfrm>
          <a:prstGeom prst="rect">
            <a:avLst/>
          </a:prstGeom>
        </p:spPr>
      </p:pic>
      <p:pic>
        <p:nvPicPr>
          <p:cNvPr id="16" name="Picture 15">
            <a:extLst>
              <a:ext uri="{FF2B5EF4-FFF2-40B4-BE49-F238E27FC236}">
                <a16:creationId xmlns:a16="http://schemas.microsoft.com/office/drawing/2014/main" id="{05C60DE9-73F1-3E09-F7B8-E6566FF1E688}"/>
              </a:ext>
            </a:extLst>
          </p:cNvPr>
          <p:cNvPicPr>
            <a:picLocks noChangeAspect="1"/>
          </p:cNvPicPr>
          <p:nvPr/>
        </p:nvPicPr>
        <p:blipFill>
          <a:blip r:embed="rId6"/>
          <a:stretch>
            <a:fillRect/>
          </a:stretch>
        </p:blipFill>
        <p:spPr>
          <a:xfrm>
            <a:off x="10134600" y="5727373"/>
            <a:ext cx="1084469" cy="609600"/>
          </a:xfrm>
          <a:prstGeom prst="rect">
            <a:avLst/>
          </a:prstGeom>
        </p:spPr>
      </p:pic>
      <p:sp>
        <p:nvSpPr>
          <p:cNvPr id="4" name="TextBox 3">
            <a:extLst>
              <a:ext uri="{FF2B5EF4-FFF2-40B4-BE49-F238E27FC236}">
                <a16:creationId xmlns:a16="http://schemas.microsoft.com/office/drawing/2014/main" id="{C0022813-8743-C3BC-BC53-604153F83210}"/>
              </a:ext>
            </a:extLst>
          </p:cNvPr>
          <p:cNvSpPr txBox="1"/>
          <p:nvPr/>
        </p:nvSpPr>
        <p:spPr>
          <a:xfrm>
            <a:off x="7379517" y="2359223"/>
            <a:ext cx="1688283" cy="307777"/>
          </a:xfrm>
          <a:prstGeom prst="rect">
            <a:avLst/>
          </a:prstGeom>
          <a:noFill/>
        </p:spPr>
        <p:txBody>
          <a:bodyPr wrap="none" rtlCol="0">
            <a:spAutoFit/>
          </a:bodyPr>
          <a:lstStyle/>
          <a:p>
            <a:r>
              <a:rPr lang="en-US" sz="1400" dirty="0">
                <a:latin typeface="+mj-lt"/>
                <a:hlinkClick r:id="rId7"/>
              </a:rPr>
              <a:t>2501.06142</a:t>
            </a:r>
            <a:r>
              <a:rPr lang="en-US" sz="1400" dirty="0">
                <a:latin typeface="+mj-lt"/>
              </a:rPr>
              <a:t>, JHEP</a:t>
            </a:r>
          </a:p>
        </p:txBody>
      </p:sp>
      <p:sp>
        <p:nvSpPr>
          <p:cNvPr id="6" name="Rectangle 1">
            <a:extLst>
              <a:ext uri="{FF2B5EF4-FFF2-40B4-BE49-F238E27FC236}">
                <a16:creationId xmlns:a16="http://schemas.microsoft.com/office/drawing/2014/main" id="{9C689D09-463D-DE2E-0089-B1A4B2DEFB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7BC6A4D7-22D9-F468-48D6-36A48B482FC5}"/>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335602FD-10FB-6F27-6F9D-B940CC645B6E}"/>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75613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F00FA0-8B67-9E41-BBB6-3715058602A9}"/>
              </a:ext>
            </a:extLst>
          </p:cNvPr>
          <p:cNvPicPr>
            <a:picLocks noChangeAspect="1"/>
          </p:cNvPicPr>
          <p:nvPr/>
        </p:nvPicPr>
        <p:blipFill>
          <a:blip r:embed="rId2"/>
          <a:stretch>
            <a:fillRect/>
          </a:stretch>
        </p:blipFill>
        <p:spPr>
          <a:xfrm>
            <a:off x="2590801" y="2703598"/>
            <a:ext cx="6910905" cy="1920959"/>
          </a:xfrm>
          <a:prstGeom prst="rect">
            <a:avLst/>
          </a:prstGeom>
        </p:spPr>
      </p:pic>
      <p:sp>
        <p:nvSpPr>
          <p:cNvPr id="2" name="Rectangle 1">
            <a:extLst>
              <a:ext uri="{FF2B5EF4-FFF2-40B4-BE49-F238E27FC236}">
                <a16:creationId xmlns:a16="http://schemas.microsoft.com/office/drawing/2014/main" id="{5CE1EC01-D4C4-9054-E73D-DC7887319C75}"/>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Tree>
    <p:extLst>
      <p:ext uri="{BB962C8B-B14F-4D97-AF65-F5344CB8AC3E}">
        <p14:creationId xmlns:p14="http://schemas.microsoft.com/office/powerpoint/2010/main" val="11189464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6594DD-8B53-E74B-92F9-32ABD0752186}"/>
              </a:ext>
            </a:extLst>
          </p:cNvPr>
          <p:cNvPicPr>
            <a:picLocks noChangeAspect="1"/>
          </p:cNvPicPr>
          <p:nvPr/>
        </p:nvPicPr>
        <p:blipFill rotWithShape="1">
          <a:blip r:embed="rId2"/>
          <a:srcRect l="6522" t="11214" r="6522" b="14112"/>
          <a:stretch>
            <a:fillRect/>
          </a:stretch>
        </p:blipFill>
        <p:spPr>
          <a:xfrm>
            <a:off x="-1979" y="6637"/>
            <a:ext cx="12192000" cy="6857999"/>
          </a:xfrm>
          <a:prstGeom prst="rect">
            <a:avLst/>
          </a:prstGeom>
        </p:spPr>
      </p:pic>
      <p:sp>
        <p:nvSpPr>
          <p:cNvPr id="5122" name="Title 1"/>
          <p:cNvSpPr>
            <a:spLocks noGrp="1"/>
          </p:cNvSpPr>
          <p:nvPr>
            <p:ph type="title"/>
          </p:nvPr>
        </p:nvSpPr>
        <p:spPr>
          <a:xfrm>
            <a:off x="2209800" y="104777"/>
            <a:ext cx="7772400" cy="591904"/>
          </a:xfrm>
          <a:solidFill>
            <a:schemeClr val="tx1">
              <a:alpha val="60000"/>
            </a:schemeClr>
          </a:solidFill>
        </p:spPr>
        <p:txBody>
          <a:bodyPr/>
          <a:lstStyle/>
          <a:p>
            <a:pPr eaLnBrk="1" hangingPunct="1"/>
            <a:r>
              <a:rPr lang="en-US" dirty="0">
                <a:solidFill>
                  <a:schemeClr val="bg1"/>
                </a:solidFill>
                <a:latin typeface="Arial" charset="0"/>
              </a:rPr>
              <a:t>FORWARD PHYSICS FACILITY</a:t>
            </a:r>
          </a:p>
        </p:txBody>
      </p:sp>
      <p:sp>
        <p:nvSpPr>
          <p:cNvPr id="12" name="Content Placeholder 2">
            <a:extLst>
              <a:ext uri="{FF2B5EF4-FFF2-40B4-BE49-F238E27FC236}">
                <a16:creationId xmlns:a16="http://schemas.microsoft.com/office/drawing/2014/main" id="{6BE6C834-17E4-F444-8010-3EAA697C8497}"/>
              </a:ext>
            </a:extLst>
          </p:cNvPr>
          <p:cNvSpPr>
            <a:spLocks noGrp="1"/>
          </p:cNvSpPr>
          <p:nvPr>
            <p:ph idx="1"/>
          </p:nvPr>
        </p:nvSpPr>
        <p:spPr>
          <a:xfrm>
            <a:off x="895805" y="992880"/>
            <a:ext cx="10515600" cy="741351"/>
          </a:xfrm>
          <a:solidFill>
            <a:schemeClr val="tx1">
              <a:alpha val="60000"/>
            </a:schemeClr>
          </a:solidFill>
        </p:spPr>
        <p:txBody>
          <a:bodyPr>
            <a:noAutofit/>
          </a:bodyPr>
          <a:lstStyle/>
          <a:p>
            <a:pPr marL="0" indent="0" algn="ctr" eaLnBrk="1" hangingPunct="1">
              <a:buNone/>
            </a:pPr>
            <a:r>
              <a:rPr lang="en-US" sz="2000" dirty="0">
                <a:solidFill>
                  <a:schemeClr val="bg1"/>
                </a:solidFill>
                <a:latin typeface="Arial" charset="0"/>
              </a:rPr>
              <a:t>CERN is also considering the possibility of excavating a new underground detector hall to house diverse forward experiments for the rest of the LHC’s lifetime into the 2040s.</a:t>
            </a:r>
          </a:p>
        </p:txBody>
      </p:sp>
      <p:sp>
        <p:nvSpPr>
          <p:cNvPr id="13" name="TextBox 12">
            <a:extLst>
              <a:ext uri="{FF2B5EF4-FFF2-40B4-BE49-F238E27FC236}">
                <a16:creationId xmlns:a16="http://schemas.microsoft.com/office/drawing/2014/main" id="{CF9B4014-3C7F-D84B-A9D1-E10AF9EA8BFF}"/>
              </a:ext>
            </a:extLst>
          </p:cNvPr>
          <p:cNvSpPr txBox="1"/>
          <p:nvPr/>
        </p:nvSpPr>
        <p:spPr>
          <a:xfrm>
            <a:off x="5689376" y="6438181"/>
            <a:ext cx="928459" cy="276999"/>
          </a:xfrm>
          <a:prstGeom prst="rect">
            <a:avLst/>
          </a:prstGeom>
          <a:noFill/>
        </p:spPr>
        <p:txBody>
          <a:bodyPr wrap="none" rtlCol="0">
            <a:spAutoFit/>
          </a:bodyPr>
          <a:lstStyle/>
          <a:p>
            <a:r>
              <a:rPr lang="en-US" sz="1200" dirty="0">
                <a:solidFill>
                  <a:schemeClr val="bg1"/>
                </a:solidFill>
              </a:rPr>
              <a:t>CERN GIS</a:t>
            </a:r>
          </a:p>
        </p:txBody>
      </p:sp>
      <p:grpSp>
        <p:nvGrpSpPr>
          <p:cNvPr id="47" name="Group 46">
            <a:extLst>
              <a:ext uri="{FF2B5EF4-FFF2-40B4-BE49-F238E27FC236}">
                <a16:creationId xmlns:a16="http://schemas.microsoft.com/office/drawing/2014/main" id="{85192246-5633-3F48-AD61-F21CCB13CECB}"/>
              </a:ext>
            </a:extLst>
          </p:cNvPr>
          <p:cNvGrpSpPr/>
          <p:nvPr/>
        </p:nvGrpSpPr>
        <p:grpSpPr>
          <a:xfrm>
            <a:off x="1447800" y="2133600"/>
            <a:ext cx="2008362" cy="1629936"/>
            <a:chOff x="992681" y="2289331"/>
            <a:chExt cx="1436076" cy="1595046"/>
          </a:xfrm>
        </p:grpSpPr>
        <p:cxnSp>
          <p:nvCxnSpPr>
            <p:cNvPr id="33" name="Straight Arrow Connector 32">
              <a:extLst>
                <a:ext uri="{FF2B5EF4-FFF2-40B4-BE49-F238E27FC236}">
                  <a16:creationId xmlns:a16="http://schemas.microsoft.com/office/drawing/2014/main" id="{52BEE6B2-D03C-1843-9323-1BF59A853FF2}"/>
                </a:ext>
              </a:extLst>
            </p:cNvPr>
            <p:cNvCxnSpPr>
              <a:cxnSpLocks/>
            </p:cNvCxnSpPr>
            <p:nvPr/>
          </p:nvCxnSpPr>
          <p:spPr>
            <a:xfrm>
              <a:off x="2120138" y="2418528"/>
              <a:ext cx="308619" cy="1465849"/>
            </a:xfrm>
            <a:prstGeom prst="straightConnector1">
              <a:avLst/>
            </a:prstGeom>
            <a:ln>
              <a:solidFill>
                <a:schemeClr val="bg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CB67C81-B5D1-6546-94BD-112CA3B4D842}"/>
                </a:ext>
              </a:extLst>
            </p:cNvPr>
            <p:cNvCxnSpPr>
              <a:cxnSpLocks/>
            </p:cNvCxnSpPr>
            <p:nvPr/>
          </p:nvCxnSpPr>
          <p:spPr>
            <a:xfrm flipH="1">
              <a:off x="992681" y="2289331"/>
              <a:ext cx="607520" cy="1552702"/>
            </a:xfrm>
            <a:prstGeom prst="straightConnector1">
              <a:avLst/>
            </a:prstGeom>
            <a:ln>
              <a:solidFill>
                <a:schemeClr val="bg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22" name="TextBox 21">
            <a:extLst>
              <a:ext uri="{FF2B5EF4-FFF2-40B4-BE49-F238E27FC236}">
                <a16:creationId xmlns:a16="http://schemas.microsoft.com/office/drawing/2014/main" id="{92066663-F8B2-5A46-9A88-3EF70364E6E9}"/>
              </a:ext>
            </a:extLst>
          </p:cNvPr>
          <p:cNvSpPr txBox="1"/>
          <p:nvPr/>
        </p:nvSpPr>
        <p:spPr>
          <a:xfrm rot="19879243">
            <a:off x="10780461" y="2409660"/>
            <a:ext cx="492443"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SPS</a:t>
            </a:r>
          </a:p>
        </p:txBody>
      </p:sp>
      <p:sp>
        <p:nvSpPr>
          <p:cNvPr id="28" name="TextBox 27">
            <a:extLst>
              <a:ext uri="{FF2B5EF4-FFF2-40B4-BE49-F238E27FC236}">
                <a16:creationId xmlns:a16="http://schemas.microsoft.com/office/drawing/2014/main" id="{F6CD53B6-5A3A-084F-AE8F-0FD7758D5449}"/>
              </a:ext>
            </a:extLst>
          </p:cNvPr>
          <p:cNvSpPr txBox="1"/>
          <p:nvPr/>
        </p:nvSpPr>
        <p:spPr>
          <a:xfrm rot="683473">
            <a:off x="6902458" y="2647569"/>
            <a:ext cx="686213"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ATLAS</a:t>
            </a:r>
          </a:p>
        </p:txBody>
      </p:sp>
      <p:sp>
        <p:nvSpPr>
          <p:cNvPr id="49" name="TextBox 48">
            <a:extLst>
              <a:ext uri="{FF2B5EF4-FFF2-40B4-BE49-F238E27FC236}">
                <a16:creationId xmlns:a16="http://schemas.microsoft.com/office/drawing/2014/main" id="{230F6796-8DD0-5549-BF0B-1C43B7C56DC7}"/>
              </a:ext>
            </a:extLst>
          </p:cNvPr>
          <p:cNvSpPr txBox="1"/>
          <p:nvPr/>
        </p:nvSpPr>
        <p:spPr>
          <a:xfrm rot="413400">
            <a:off x="11252110" y="3613133"/>
            <a:ext cx="500458"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LHC</a:t>
            </a:r>
          </a:p>
        </p:txBody>
      </p:sp>
      <p:cxnSp>
        <p:nvCxnSpPr>
          <p:cNvPr id="19" name="Straight Connector 18">
            <a:extLst>
              <a:ext uri="{FF2B5EF4-FFF2-40B4-BE49-F238E27FC236}">
                <a16:creationId xmlns:a16="http://schemas.microsoft.com/office/drawing/2014/main" id="{835B6DAB-EE64-C342-B511-2C5C5D0E3B8B}"/>
              </a:ext>
            </a:extLst>
          </p:cNvPr>
          <p:cNvCxnSpPr>
            <a:cxnSpLocks/>
          </p:cNvCxnSpPr>
          <p:nvPr/>
        </p:nvCxnSpPr>
        <p:spPr>
          <a:xfrm>
            <a:off x="141207" y="1650690"/>
            <a:ext cx="12031208" cy="2590359"/>
          </a:xfrm>
          <a:prstGeom prst="line">
            <a:avLst/>
          </a:prstGeom>
          <a:ln>
            <a:solidFill>
              <a:srgbClr val="FF0000"/>
            </a:solidFill>
            <a:prstDash val="dash"/>
          </a:ln>
        </p:spPr>
        <p:style>
          <a:lnRef idx="2">
            <a:schemeClr val="accent2"/>
          </a:lnRef>
          <a:fillRef idx="0">
            <a:schemeClr val="accent2"/>
          </a:fillRef>
          <a:effectRef idx="1">
            <a:schemeClr val="accent2"/>
          </a:effectRef>
          <a:fontRef idx="minor">
            <a:schemeClr val="tx1"/>
          </a:fontRef>
        </p:style>
      </p:cxnSp>
      <p:sp>
        <p:nvSpPr>
          <p:cNvPr id="48" name="TextBox 47">
            <a:extLst>
              <a:ext uri="{FF2B5EF4-FFF2-40B4-BE49-F238E27FC236}">
                <a16:creationId xmlns:a16="http://schemas.microsoft.com/office/drawing/2014/main" id="{FBC70F72-7DF7-344E-A713-3BB3B2291809}"/>
              </a:ext>
            </a:extLst>
          </p:cNvPr>
          <p:cNvSpPr txBox="1"/>
          <p:nvPr/>
        </p:nvSpPr>
        <p:spPr>
          <a:xfrm rot="584831">
            <a:off x="11307659" y="4111923"/>
            <a:ext cx="715805" cy="383876"/>
          </a:xfrm>
          <a:prstGeom prst="rect">
            <a:avLst/>
          </a:prstGeom>
          <a:noFill/>
        </p:spPr>
        <p:txBody>
          <a:bodyPr wrap="none" rtlCol="0">
            <a:spAutoFit/>
          </a:bodyPr>
          <a:lstStyle/>
          <a:p>
            <a:r>
              <a:rPr lang="en-US" sz="1400" dirty="0">
                <a:solidFill>
                  <a:srgbClr val="FF0000"/>
                </a:solidFill>
              </a:rPr>
              <a:t>LOS</a:t>
            </a:r>
          </a:p>
        </p:txBody>
      </p:sp>
      <p:pic>
        <p:nvPicPr>
          <p:cNvPr id="25" name="Picture 24">
            <a:extLst>
              <a:ext uri="{FF2B5EF4-FFF2-40B4-BE49-F238E27FC236}">
                <a16:creationId xmlns:a16="http://schemas.microsoft.com/office/drawing/2014/main" id="{B41DB2CA-57E6-EA4F-8A5F-E4F150CA839D}"/>
              </a:ext>
            </a:extLst>
          </p:cNvPr>
          <p:cNvPicPr>
            <a:picLocks noChangeAspect="1"/>
          </p:cNvPicPr>
          <p:nvPr/>
        </p:nvPicPr>
        <p:blipFill>
          <a:blip r:embed="rId3"/>
          <a:stretch>
            <a:fillRect/>
          </a:stretch>
        </p:blipFill>
        <p:spPr>
          <a:xfrm rot="535170">
            <a:off x="9920936" y="3935622"/>
            <a:ext cx="807284" cy="269095"/>
          </a:xfrm>
          <a:prstGeom prst="rect">
            <a:avLst/>
          </a:prstGeom>
        </p:spPr>
      </p:pic>
      <p:pic>
        <p:nvPicPr>
          <p:cNvPr id="6" name="Picture 5">
            <a:extLst>
              <a:ext uri="{FF2B5EF4-FFF2-40B4-BE49-F238E27FC236}">
                <a16:creationId xmlns:a16="http://schemas.microsoft.com/office/drawing/2014/main" id="{F94982FA-D7EA-E222-8A86-6995368C7101}"/>
              </a:ext>
            </a:extLst>
          </p:cNvPr>
          <p:cNvPicPr>
            <a:picLocks noChangeAspect="1"/>
          </p:cNvPicPr>
          <p:nvPr/>
        </p:nvPicPr>
        <p:blipFill rotWithShape="1">
          <a:blip r:embed="rId4"/>
          <a:srcRect b="13119"/>
          <a:stretch/>
        </p:blipFill>
        <p:spPr>
          <a:xfrm>
            <a:off x="8307372" y="4390943"/>
            <a:ext cx="1567572" cy="1815883"/>
          </a:xfrm>
          <a:prstGeom prst="rect">
            <a:avLst/>
          </a:prstGeom>
          <a:ln w="19050">
            <a:solidFill>
              <a:schemeClr val="bg1"/>
            </a:solidFill>
          </a:ln>
        </p:spPr>
      </p:pic>
      <p:sp>
        <p:nvSpPr>
          <p:cNvPr id="7" name="TextBox 6">
            <a:extLst>
              <a:ext uri="{FF2B5EF4-FFF2-40B4-BE49-F238E27FC236}">
                <a16:creationId xmlns:a16="http://schemas.microsoft.com/office/drawing/2014/main" id="{B001FDB2-4BE7-1633-F3CF-442D49FB5D96}"/>
              </a:ext>
            </a:extLst>
          </p:cNvPr>
          <p:cNvSpPr txBox="1"/>
          <p:nvPr/>
        </p:nvSpPr>
        <p:spPr>
          <a:xfrm>
            <a:off x="5181600" y="4385219"/>
            <a:ext cx="1842386" cy="1815882"/>
          </a:xfrm>
          <a:prstGeom prst="rect">
            <a:avLst/>
          </a:prstGeom>
          <a:solidFill>
            <a:schemeClr val="accent3">
              <a:lumMod val="60000"/>
              <a:lumOff val="40000"/>
            </a:schemeClr>
          </a:solidFill>
          <a:ln w="19050">
            <a:solidFill>
              <a:schemeClr val="bg1"/>
            </a:solidFill>
          </a:ln>
        </p:spPr>
        <p:txBody>
          <a:bodyPr wrap="square" rtlCol="0">
            <a:spAutoFit/>
          </a:bodyPr>
          <a:lstStyle/>
          <a:p>
            <a:pPr algn="ctr"/>
            <a:r>
              <a:rPr lang="en-US" sz="1600" dirty="0"/>
              <a:t>FPF site selection and core studies have identified an ideal site in France just outside the CERN main gate</a:t>
            </a:r>
          </a:p>
        </p:txBody>
      </p:sp>
      <p:sp>
        <p:nvSpPr>
          <p:cNvPr id="4" name="TextBox 3">
            <a:extLst>
              <a:ext uri="{FF2B5EF4-FFF2-40B4-BE49-F238E27FC236}">
                <a16:creationId xmlns:a16="http://schemas.microsoft.com/office/drawing/2014/main" id="{F02A00A8-6ADC-7140-6248-85163CA08B29}"/>
              </a:ext>
            </a:extLst>
          </p:cNvPr>
          <p:cNvSpPr txBox="1"/>
          <p:nvPr/>
        </p:nvSpPr>
        <p:spPr>
          <a:xfrm>
            <a:off x="1417082" y="6167137"/>
            <a:ext cx="2069797" cy="230832"/>
          </a:xfrm>
          <a:prstGeom prst="rect">
            <a:avLst/>
          </a:prstGeom>
          <a:noFill/>
        </p:spPr>
        <p:txBody>
          <a:bodyPr wrap="none" rtlCol="0">
            <a:spAutoFit/>
          </a:bodyPr>
          <a:lstStyle/>
          <a:p>
            <a:r>
              <a:rPr lang="en-US" sz="900" dirty="0">
                <a:solidFill>
                  <a:schemeClr val="bg1"/>
                </a:solidFill>
                <a:latin typeface="Open Sans" panose="020B0606030504020204" pitchFamily="34" charset="0"/>
                <a:hlinkClick r:id="rId5">
                  <a:extLst>
                    <a:ext uri="{A12FA001-AC4F-418D-AE19-62706E023703}">
                      <ahyp:hlinkClr xmlns:ahyp="http://schemas.microsoft.com/office/drawing/2018/hyperlinkcolor" val="tx"/>
                    </a:ext>
                  </a:extLst>
                </a:hlinkClick>
              </a:rPr>
              <a:t>https://cds.cern.ch/record/2851822</a:t>
            </a:r>
            <a:endParaRPr lang="en-US" sz="900" dirty="0">
              <a:solidFill>
                <a:schemeClr val="bg1"/>
              </a:solidFill>
            </a:endParaRPr>
          </a:p>
        </p:txBody>
      </p:sp>
      <p:pic>
        <p:nvPicPr>
          <p:cNvPr id="5" name="Picture 4">
            <a:extLst>
              <a:ext uri="{FF2B5EF4-FFF2-40B4-BE49-F238E27FC236}">
                <a16:creationId xmlns:a16="http://schemas.microsoft.com/office/drawing/2014/main" id="{FD348966-FC02-AFF1-DDE1-7C5AE9807E67}"/>
              </a:ext>
            </a:extLst>
          </p:cNvPr>
          <p:cNvPicPr>
            <a:picLocks noChangeAspect="1"/>
          </p:cNvPicPr>
          <p:nvPr/>
        </p:nvPicPr>
        <p:blipFill>
          <a:blip r:embed="rId6"/>
          <a:stretch>
            <a:fillRect/>
          </a:stretch>
        </p:blipFill>
        <p:spPr>
          <a:xfrm>
            <a:off x="2301014" y="5765814"/>
            <a:ext cx="999239" cy="277749"/>
          </a:xfrm>
          <a:prstGeom prst="rect">
            <a:avLst/>
          </a:prstGeom>
        </p:spPr>
      </p:pic>
      <p:pic>
        <p:nvPicPr>
          <p:cNvPr id="10" name="Picture 9">
            <a:extLst>
              <a:ext uri="{FF2B5EF4-FFF2-40B4-BE49-F238E27FC236}">
                <a16:creationId xmlns:a16="http://schemas.microsoft.com/office/drawing/2014/main" id="{CBE581FB-9AE0-C765-F939-C2E76E701D1B}"/>
              </a:ext>
            </a:extLst>
          </p:cNvPr>
          <p:cNvPicPr>
            <a:picLocks noChangeAspect="1"/>
          </p:cNvPicPr>
          <p:nvPr/>
        </p:nvPicPr>
        <p:blipFill>
          <a:blip r:embed="rId7"/>
          <a:stretch>
            <a:fillRect/>
          </a:stretch>
        </p:blipFill>
        <p:spPr>
          <a:xfrm rot="931415">
            <a:off x="3781300" y="2616262"/>
            <a:ext cx="429949" cy="429949"/>
          </a:xfrm>
          <a:prstGeom prst="rect">
            <a:avLst/>
          </a:prstGeom>
        </p:spPr>
      </p:pic>
      <p:pic>
        <p:nvPicPr>
          <p:cNvPr id="9" name="Picture 8">
            <a:extLst>
              <a:ext uri="{FF2B5EF4-FFF2-40B4-BE49-F238E27FC236}">
                <a16:creationId xmlns:a16="http://schemas.microsoft.com/office/drawing/2014/main" id="{83F87707-3725-6E8E-C887-639728EF7689}"/>
              </a:ext>
            </a:extLst>
          </p:cNvPr>
          <p:cNvPicPr>
            <a:picLocks noChangeAspect="1"/>
          </p:cNvPicPr>
          <p:nvPr/>
        </p:nvPicPr>
        <p:blipFill>
          <a:blip r:embed="rId8"/>
          <a:srcRect t="7741" b="8004"/>
          <a:stretch/>
        </p:blipFill>
        <p:spPr>
          <a:xfrm>
            <a:off x="1447800" y="3755037"/>
            <a:ext cx="2008363" cy="2394608"/>
          </a:xfrm>
          <a:prstGeom prst="rect">
            <a:avLst/>
          </a:prstGeom>
          <a:ln w="19050">
            <a:solidFill>
              <a:schemeClr val="bg1"/>
            </a:solidFill>
          </a:ln>
        </p:spPr>
      </p:pic>
    </p:spTree>
    <p:extLst>
      <p:ext uri="{BB962C8B-B14F-4D97-AF65-F5344CB8AC3E}">
        <p14:creationId xmlns:p14="http://schemas.microsoft.com/office/powerpoint/2010/main" val="333456745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D93B1-D7EE-BD9F-E0EE-B05DF0ADDA1C}"/>
            </a:ext>
          </a:extLst>
        </p:cNvPr>
        <p:cNvGrpSpPr/>
        <p:nvPr/>
      </p:nvGrpSpPr>
      <p:grpSpPr>
        <a:xfrm>
          <a:off x="0" y="0"/>
          <a:ext cx="0" cy="0"/>
          <a:chOff x="0" y="0"/>
          <a:chExt cx="0" cy="0"/>
        </a:xfrm>
      </p:grpSpPr>
      <p:pic>
        <p:nvPicPr>
          <p:cNvPr id="11" name="bandicam 2025-01-17 15-40-03-526">
            <a:hlinkClick r:id="" action="ppaction://media"/>
            <a:extLst>
              <a:ext uri="{FF2B5EF4-FFF2-40B4-BE49-F238E27FC236}">
                <a16:creationId xmlns:a16="http://schemas.microsoft.com/office/drawing/2014/main" id="{156588CE-1C28-AF99-AC66-C895C62FF00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25215" y="819912"/>
            <a:ext cx="8694990" cy="5352288"/>
          </a:xfrm>
          <a:prstGeom prst="rect">
            <a:avLst/>
          </a:prstGeom>
        </p:spPr>
      </p:pic>
      <p:sp>
        <p:nvSpPr>
          <p:cNvPr id="2" name="object 2">
            <a:extLst>
              <a:ext uri="{FF2B5EF4-FFF2-40B4-BE49-F238E27FC236}">
                <a16:creationId xmlns:a16="http://schemas.microsoft.com/office/drawing/2014/main" id="{5C0E52E4-33D8-083F-848F-7FE5EBBD4679}"/>
              </a:ext>
            </a:extLst>
          </p:cNvPr>
          <p:cNvSpPr txBox="1"/>
          <p:nvPr/>
        </p:nvSpPr>
        <p:spPr>
          <a:xfrm>
            <a:off x="1585975" y="1479529"/>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C9DDF4C8-8850-BF5B-A0AA-A9A30B235B75}"/>
              </a:ext>
            </a:extLst>
          </p:cNvPr>
          <p:cNvSpPr/>
          <p:nvPr/>
        </p:nvSpPr>
        <p:spPr>
          <a:xfrm>
            <a:off x="688835" y="1432716"/>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1A5EFCBB-08F8-264B-DDD4-426144C49585}"/>
              </a:ext>
            </a:extLst>
          </p:cNvPr>
          <p:cNvPicPr/>
          <p:nvPr/>
        </p:nvPicPr>
        <p:blipFill>
          <a:blip r:embed="rId6" cstate="print"/>
          <a:stretch>
            <a:fillRect/>
          </a:stretch>
        </p:blipFill>
        <p:spPr>
          <a:xfrm>
            <a:off x="1176255" y="1432707"/>
            <a:ext cx="360329" cy="396093"/>
          </a:xfrm>
          <a:prstGeom prst="rect">
            <a:avLst/>
          </a:prstGeom>
        </p:spPr>
      </p:pic>
      <p:pic>
        <p:nvPicPr>
          <p:cNvPr id="5" name="object 5">
            <a:extLst>
              <a:ext uri="{FF2B5EF4-FFF2-40B4-BE49-F238E27FC236}">
                <a16:creationId xmlns:a16="http://schemas.microsoft.com/office/drawing/2014/main" id="{E2A7C1B6-E75D-06C4-4C87-B39FE61660BF}"/>
              </a:ext>
            </a:extLst>
          </p:cNvPr>
          <p:cNvPicPr/>
          <p:nvPr/>
        </p:nvPicPr>
        <p:blipFill>
          <a:blip r:embed="rId7" cstate="print"/>
          <a:stretch>
            <a:fillRect/>
          </a:stretch>
        </p:blipFill>
        <p:spPr>
          <a:xfrm>
            <a:off x="9804631" y="1512784"/>
            <a:ext cx="1694731" cy="264813"/>
          </a:xfrm>
          <a:prstGeom prst="rect">
            <a:avLst/>
          </a:prstGeom>
        </p:spPr>
      </p:pic>
      <p:sp>
        <p:nvSpPr>
          <p:cNvPr id="6" name="object 6">
            <a:extLst>
              <a:ext uri="{FF2B5EF4-FFF2-40B4-BE49-F238E27FC236}">
                <a16:creationId xmlns:a16="http://schemas.microsoft.com/office/drawing/2014/main" id="{7A24C03C-B627-7D1A-0C11-F8D3705EB277}"/>
              </a:ext>
            </a:extLst>
          </p:cNvPr>
          <p:cNvSpPr txBox="1">
            <a:spLocks noGrp="1"/>
          </p:cNvSpPr>
          <p:nvPr>
            <p:ph type="title"/>
          </p:nvPr>
        </p:nvSpPr>
        <p:spPr>
          <a:xfrm>
            <a:off x="3232857" y="227203"/>
            <a:ext cx="6024245" cy="443711"/>
          </a:xfrm>
          <a:prstGeom prst="rect">
            <a:avLst/>
          </a:prstGeom>
        </p:spPr>
        <p:txBody>
          <a:bodyPr vert="horz" wrap="square" lIns="0" tIns="12700" rIns="0" bIns="0" rtlCol="0">
            <a:spAutoFit/>
          </a:bodyPr>
          <a:lstStyle/>
          <a:p>
            <a:pPr marL="12700">
              <a:spcBef>
                <a:spcPts val="100"/>
              </a:spcBef>
            </a:pPr>
            <a:r>
              <a:rPr lang="fr-FR" spc="65" dirty="0"/>
              <a:t>FORWARD PHYSICS FACILITY</a:t>
            </a:r>
            <a:endParaRPr spc="65" dirty="0"/>
          </a:p>
        </p:txBody>
      </p:sp>
      <p:sp>
        <p:nvSpPr>
          <p:cNvPr id="10" name="Rectangle 9">
            <a:extLst>
              <a:ext uri="{FF2B5EF4-FFF2-40B4-BE49-F238E27FC236}">
                <a16:creationId xmlns:a16="http://schemas.microsoft.com/office/drawing/2014/main" id="{1CC6E2B4-D6A3-93B9-32BE-79A5F3EE1BC0}"/>
              </a:ext>
            </a:extLst>
          </p:cNvPr>
          <p:cNvSpPr/>
          <p:nvPr/>
        </p:nvSpPr>
        <p:spPr>
          <a:xfrm>
            <a:off x="990600" y="838200"/>
            <a:ext cx="10508762" cy="5668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bject 9">
            <a:extLst>
              <a:ext uri="{FF2B5EF4-FFF2-40B4-BE49-F238E27FC236}">
                <a16:creationId xmlns:a16="http://schemas.microsoft.com/office/drawing/2014/main" id="{6B8C7B4B-05E2-7B9B-2AE1-7E101BAEB2A1}"/>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spTree>
    <p:extLst>
      <p:ext uri="{BB962C8B-B14F-4D97-AF65-F5344CB8AC3E}">
        <p14:creationId xmlns:p14="http://schemas.microsoft.com/office/powerpoint/2010/main" val="369962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mediacall" presetSubtype="0" fill="hold" nodeType="withEffect">
                                  <p:stCondLst>
                                    <p:cond delay="0"/>
                                  </p:stCondLst>
                                  <p:childTnLst>
                                    <p:cmd type="call" cmd="playFrom(0.0)">
                                      <p:cBhvr>
                                        <p:cTn id="9" dur="253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11"/>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0B138-7647-0A70-18BF-0AFB3C3D964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FED2291-D696-AF09-95B0-57E93AE7F35D}"/>
              </a:ext>
            </a:extLst>
          </p:cNvPr>
          <p:cNvSpPr txBox="1"/>
          <p:nvPr/>
        </p:nvSpPr>
        <p:spPr>
          <a:xfrm>
            <a:off x="1585975" y="961222"/>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9C462965-AAE2-2F4A-09BE-EFA8BB663370}"/>
              </a:ext>
            </a:extLst>
          </p:cNvPr>
          <p:cNvSpPr/>
          <p:nvPr/>
        </p:nvSpPr>
        <p:spPr>
          <a:xfrm>
            <a:off x="688835" y="914409"/>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3969A15C-5176-3033-2CE5-88287077B671}"/>
              </a:ext>
            </a:extLst>
          </p:cNvPr>
          <p:cNvPicPr/>
          <p:nvPr/>
        </p:nvPicPr>
        <p:blipFill>
          <a:blip r:embed="rId5" cstate="print"/>
          <a:stretch>
            <a:fillRect/>
          </a:stretch>
        </p:blipFill>
        <p:spPr>
          <a:xfrm>
            <a:off x="1176255" y="914400"/>
            <a:ext cx="360329" cy="396093"/>
          </a:xfrm>
          <a:prstGeom prst="rect">
            <a:avLst/>
          </a:prstGeom>
        </p:spPr>
      </p:pic>
      <p:sp>
        <p:nvSpPr>
          <p:cNvPr id="6" name="object 6">
            <a:extLst>
              <a:ext uri="{FF2B5EF4-FFF2-40B4-BE49-F238E27FC236}">
                <a16:creationId xmlns:a16="http://schemas.microsoft.com/office/drawing/2014/main" id="{B9C6AECF-D0CE-C371-6A0B-7F02A52B1E2E}"/>
              </a:ext>
            </a:extLst>
          </p:cNvPr>
          <p:cNvSpPr txBox="1">
            <a:spLocks noGrp="1"/>
          </p:cNvSpPr>
          <p:nvPr>
            <p:ph type="title"/>
          </p:nvPr>
        </p:nvSpPr>
        <p:spPr>
          <a:xfrm>
            <a:off x="0" y="227203"/>
            <a:ext cx="12191999" cy="443711"/>
          </a:xfrm>
          <a:prstGeom prst="rect">
            <a:avLst/>
          </a:prstGeom>
        </p:spPr>
        <p:txBody>
          <a:bodyPr vert="horz" wrap="square" lIns="0" tIns="12700" rIns="0" bIns="0" rtlCol="0">
            <a:spAutoFit/>
          </a:bodyPr>
          <a:lstStyle/>
          <a:p>
            <a:pPr marL="12700">
              <a:spcBef>
                <a:spcPts val="100"/>
              </a:spcBef>
            </a:pPr>
            <a:r>
              <a:rPr lang="fr-FR" spc="65" dirty="0"/>
              <a:t>FORWARD PHYSICS FACILITY: SAFETY DESIGN</a:t>
            </a:r>
            <a:endParaRPr spc="65" dirty="0"/>
          </a:p>
        </p:txBody>
      </p:sp>
      <p:sp>
        <p:nvSpPr>
          <p:cNvPr id="9" name="object 9">
            <a:extLst>
              <a:ext uri="{FF2B5EF4-FFF2-40B4-BE49-F238E27FC236}">
                <a16:creationId xmlns:a16="http://schemas.microsoft.com/office/drawing/2014/main" id="{268B4B10-7F72-034C-B72F-C27AA3747358}"/>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pic>
        <p:nvPicPr>
          <p:cNvPr id="7" name="bandicam 2025-01-17 15-03-38-704">
            <a:hlinkClick r:id="" action="ppaction://media"/>
            <a:extLst>
              <a:ext uri="{FF2B5EF4-FFF2-40B4-BE49-F238E27FC236}">
                <a16:creationId xmlns:a16="http://schemas.microsoft.com/office/drawing/2014/main" id="{63365E5C-0D40-ABED-4724-8D58948BAED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555793" y="1142818"/>
            <a:ext cx="5955932" cy="5348082"/>
          </a:xfrm>
          <a:prstGeom prst="rect">
            <a:avLst/>
          </a:prstGeom>
        </p:spPr>
      </p:pic>
      <p:pic>
        <p:nvPicPr>
          <p:cNvPr id="12" name="Picture 11">
            <a:extLst>
              <a:ext uri="{FF2B5EF4-FFF2-40B4-BE49-F238E27FC236}">
                <a16:creationId xmlns:a16="http://schemas.microsoft.com/office/drawing/2014/main" id="{E48E851F-D441-CE36-3D3B-9761452C3C4E}"/>
              </a:ext>
            </a:extLst>
          </p:cNvPr>
          <p:cNvPicPr>
            <a:picLocks noChangeAspect="1"/>
          </p:cNvPicPr>
          <p:nvPr/>
        </p:nvPicPr>
        <p:blipFill>
          <a:blip r:embed="rId7"/>
          <a:stretch>
            <a:fillRect/>
          </a:stretch>
        </p:blipFill>
        <p:spPr>
          <a:xfrm>
            <a:off x="689443" y="2037670"/>
            <a:ext cx="761371" cy="1402373"/>
          </a:xfrm>
          <a:prstGeom prst="rect">
            <a:avLst/>
          </a:prstGeom>
        </p:spPr>
      </p:pic>
      <p:pic>
        <p:nvPicPr>
          <p:cNvPr id="13" name="Picture 12">
            <a:extLst>
              <a:ext uri="{FF2B5EF4-FFF2-40B4-BE49-F238E27FC236}">
                <a16:creationId xmlns:a16="http://schemas.microsoft.com/office/drawing/2014/main" id="{0BE034DB-3F20-6DB5-BE30-D8D47AC86C02}"/>
              </a:ext>
            </a:extLst>
          </p:cNvPr>
          <p:cNvPicPr>
            <a:picLocks noChangeAspect="1"/>
          </p:cNvPicPr>
          <p:nvPr/>
        </p:nvPicPr>
        <p:blipFill>
          <a:blip r:embed="rId8"/>
          <a:stretch>
            <a:fillRect/>
          </a:stretch>
        </p:blipFill>
        <p:spPr>
          <a:xfrm>
            <a:off x="2208821" y="1735816"/>
            <a:ext cx="807019" cy="2006079"/>
          </a:xfrm>
          <a:prstGeom prst="rect">
            <a:avLst/>
          </a:prstGeom>
        </p:spPr>
      </p:pic>
      <p:pic>
        <p:nvPicPr>
          <p:cNvPr id="14" name="Picture 13">
            <a:extLst>
              <a:ext uri="{FF2B5EF4-FFF2-40B4-BE49-F238E27FC236}">
                <a16:creationId xmlns:a16="http://schemas.microsoft.com/office/drawing/2014/main" id="{4D5238B2-138B-7876-A054-4F0E8E5AD605}"/>
              </a:ext>
            </a:extLst>
          </p:cNvPr>
          <p:cNvPicPr>
            <a:picLocks noChangeAspect="1"/>
          </p:cNvPicPr>
          <p:nvPr/>
        </p:nvPicPr>
        <p:blipFill>
          <a:blip r:embed="rId9"/>
          <a:stretch>
            <a:fillRect/>
          </a:stretch>
        </p:blipFill>
        <p:spPr>
          <a:xfrm>
            <a:off x="3624526" y="1753880"/>
            <a:ext cx="1749006" cy="1969955"/>
          </a:xfrm>
          <a:prstGeom prst="rect">
            <a:avLst/>
          </a:prstGeom>
        </p:spPr>
      </p:pic>
      <p:pic>
        <p:nvPicPr>
          <p:cNvPr id="15" name="Picture 14">
            <a:extLst>
              <a:ext uri="{FF2B5EF4-FFF2-40B4-BE49-F238E27FC236}">
                <a16:creationId xmlns:a16="http://schemas.microsoft.com/office/drawing/2014/main" id="{05C38CBE-883E-4B15-C325-16B38AD65A3A}"/>
              </a:ext>
            </a:extLst>
          </p:cNvPr>
          <p:cNvPicPr>
            <a:picLocks noChangeAspect="1"/>
          </p:cNvPicPr>
          <p:nvPr/>
        </p:nvPicPr>
        <p:blipFill>
          <a:blip r:embed="rId10"/>
          <a:stretch>
            <a:fillRect/>
          </a:stretch>
        </p:blipFill>
        <p:spPr>
          <a:xfrm>
            <a:off x="710589" y="4466588"/>
            <a:ext cx="1061674" cy="1252641"/>
          </a:xfrm>
          <a:prstGeom prst="rect">
            <a:avLst/>
          </a:prstGeom>
        </p:spPr>
      </p:pic>
      <p:pic>
        <p:nvPicPr>
          <p:cNvPr id="16" name="Picture 15">
            <a:extLst>
              <a:ext uri="{FF2B5EF4-FFF2-40B4-BE49-F238E27FC236}">
                <a16:creationId xmlns:a16="http://schemas.microsoft.com/office/drawing/2014/main" id="{D415B242-EF69-B685-DA6C-41C56567B732}"/>
              </a:ext>
            </a:extLst>
          </p:cNvPr>
          <p:cNvPicPr>
            <a:picLocks noChangeAspect="1"/>
          </p:cNvPicPr>
          <p:nvPr/>
        </p:nvPicPr>
        <p:blipFill>
          <a:blip r:embed="rId11"/>
          <a:stretch>
            <a:fillRect/>
          </a:stretch>
        </p:blipFill>
        <p:spPr>
          <a:xfrm>
            <a:off x="2212192" y="4310038"/>
            <a:ext cx="800281" cy="1802952"/>
          </a:xfrm>
          <a:prstGeom prst="rect">
            <a:avLst/>
          </a:prstGeom>
        </p:spPr>
      </p:pic>
      <p:pic>
        <p:nvPicPr>
          <p:cNvPr id="17" name="Picture 16">
            <a:extLst>
              <a:ext uri="{FF2B5EF4-FFF2-40B4-BE49-F238E27FC236}">
                <a16:creationId xmlns:a16="http://schemas.microsoft.com/office/drawing/2014/main" id="{D085F298-DD15-4048-0BE1-ECD6860A573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rot="5400000">
            <a:off x="3852279" y="3985355"/>
            <a:ext cx="1390447" cy="2394202"/>
          </a:xfrm>
          <a:prstGeom prst="rect">
            <a:avLst/>
          </a:prstGeom>
        </p:spPr>
      </p:pic>
      <p:sp>
        <p:nvSpPr>
          <p:cNvPr id="18" name="TextBox 17">
            <a:extLst>
              <a:ext uri="{FF2B5EF4-FFF2-40B4-BE49-F238E27FC236}">
                <a16:creationId xmlns:a16="http://schemas.microsoft.com/office/drawing/2014/main" id="{4BD51ED8-6C26-BB30-A6DC-872C61ED9B90}"/>
              </a:ext>
            </a:extLst>
          </p:cNvPr>
          <p:cNvSpPr txBox="1"/>
          <p:nvPr/>
        </p:nvSpPr>
        <p:spPr>
          <a:xfrm>
            <a:off x="528184" y="3624819"/>
            <a:ext cx="1109745" cy="646331"/>
          </a:xfrm>
          <a:prstGeom prst="rect">
            <a:avLst/>
          </a:prstGeom>
          <a:noFill/>
        </p:spPr>
        <p:txBody>
          <a:bodyPr wrap="square" rtlCol="0">
            <a:spAutoFit/>
          </a:bodyPr>
          <a:lstStyle/>
          <a:p>
            <a:pPr algn="ctr"/>
            <a:r>
              <a:rPr lang="fr-FR" dirty="0"/>
              <a:t>Fire detector</a:t>
            </a:r>
            <a:endParaRPr lang="en-GB" dirty="0"/>
          </a:p>
        </p:txBody>
      </p:sp>
      <p:sp>
        <p:nvSpPr>
          <p:cNvPr id="19" name="TextBox 18">
            <a:extLst>
              <a:ext uri="{FF2B5EF4-FFF2-40B4-BE49-F238E27FC236}">
                <a16:creationId xmlns:a16="http://schemas.microsoft.com/office/drawing/2014/main" id="{A4E9DA99-BF8F-09BC-906A-21DBCB165DE7}"/>
              </a:ext>
            </a:extLst>
          </p:cNvPr>
          <p:cNvSpPr txBox="1"/>
          <p:nvPr/>
        </p:nvSpPr>
        <p:spPr>
          <a:xfrm>
            <a:off x="1979982" y="3624820"/>
            <a:ext cx="1344939" cy="646331"/>
          </a:xfrm>
          <a:prstGeom prst="rect">
            <a:avLst/>
          </a:prstGeom>
          <a:noFill/>
        </p:spPr>
        <p:txBody>
          <a:bodyPr wrap="square" rtlCol="0">
            <a:spAutoFit/>
          </a:bodyPr>
          <a:lstStyle/>
          <a:p>
            <a:pPr algn="ctr"/>
            <a:r>
              <a:rPr lang="fr-FR" dirty="0"/>
              <a:t>Evacuation panel</a:t>
            </a:r>
            <a:endParaRPr lang="en-GB" dirty="0"/>
          </a:p>
        </p:txBody>
      </p:sp>
      <p:sp>
        <p:nvSpPr>
          <p:cNvPr id="20" name="TextBox 19">
            <a:extLst>
              <a:ext uri="{FF2B5EF4-FFF2-40B4-BE49-F238E27FC236}">
                <a16:creationId xmlns:a16="http://schemas.microsoft.com/office/drawing/2014/main" id="{66F6CEC6-8267-841D-5683-2483C97F08D9}"/>
              </a:ext>
            </a:extLst>
          </p:cNvPr>
          <p:cNvSpPr txBox="1"/>
          <p:nvPr/>
        </p:nvSpPr>
        <p:spPr>
          <a:xfrm>
            <a:off x="3676787" y="3763318"/>
            <a:ext cx="1749006" cy="369332"/>
          </a:xfrm>
          <a:prstGeom prst="rect">
            <a:avLst/>
          </a:prstGeom>
          <a:noFill/>
        </p:spPr>
        <p:txBody>
          <a:bodyPr wrap="square" rtlCol="0">
            <a:spAutoFit/>
          </a:bodyPr>
          <a:lstStyle/>
          <a:p>
            <a:pPr algn="ctr"/>
            <a:r>
              <a:rPr lang="fr-FR" dirty="0"/>
              <a:t>Anti Panic light</a:t>
            </a:r>
            <a:endParaRPr lang="en-GB" dirty="0"/>
          </a:p>
        </p:txBody>
      </p:sp>
      <p:sp>
        <p:nvSpPr>
          <p:cNvPr id="21" name="TextBox 20">
            <a:extLst>
              <a:ext uri="{FF2B5EF4-FFF2-40B4-BE49-F238E27FC236}">
                <a16:creationId xmlns:a16="http://schemas.microsoft.com/office/drawing/2014/main" id="{FBE8DAEB-B0FF-023E-CFC8-10F80A714251}"/>
              </a:ext>
            </a:extLst>
          </p:cNvPr>
          <p:cNvSpPr txBox="1"/>
          <p:nvPr/>
        </p:nvSpPr>
        <p:spPr>
          <a:xfrm>
            <a:off x="681204" y="6121568"/>
            <a:ext cx="1109745" cy="369332"/>
          </a:xfrm>
          <a:prstGeom prst="rect">
            <a:avLst/>
          </a:prstGeom>
          <a:noFill/>
        </p:spPr>
        <p:txBody>
          <a:bodyPr wrap="square" rtlCol="0">
            <a:spAutoFit/>
          </a:bodyPr>
          <a:lstStyle/>
          <a:p>
            <a:pPr algn="ctr"/>
            <a:r>
              <a:rPr lang="fr-FR" dirty="0"/>
              <a:t>WIFI</a:t>
            </a:r>
            <a:endParaRPr lang="en-GB" dirty="0"/>
          </a:p>
        </p:txBody>
      </p:sp>
      <p:sp>
        <p:nvSpPr>
          <p:cNvPr id="22" name="TextBox 21">
            <a:extLst>
              <a:ext uri="{FF2B5EF4-FFF2-40B4-BE49-F238E27FC236}">
                <a16:creationId xmlns:a16="http://schemas.microsoft.com/office/drawing/2014/main" id="{E3F3DF1B-3FF0-AA35-D24C-5658541EF181}"/>
              </a:ext>
            </a:extLst>
          </p:cNvPr>
          <p:cNvSpPr txBox="1"/>
          <p:nvPr/>
        </p:nvSpPr>
        <p:spPr>
          <a:xfrm>
            <a:off x="1866687" y="5983069"/>
            <a:ext cx="1491289" cy="646331"/>
          </a:xfrm>
          <a:prstGeom prst="rect">
            <a:avLst/>
          </a:prstGeom>
          <a:noFill/>
        </p:spPr>
        <p:txBody>
          <a:bodyPr wrap="square" rtlCol="0">
            <a:spAutoFit/>
          </a:bodyPr>
          <a:lstStyle/>
          <a:p>
            <a:pPr algn="ctr"/>
            <a:r>
              <a:rPr lang="fr-FR" dirty="0"/>
              <a:t>Fire </a:t>
            </a:r>
            <a:r>
              <a:rPr lang="fr-FR" dirty="0" err="1"/>
              <a:t>extinguisher</a:t>
            </a:r>
            <a:endParaRPr lang="en-GB" dirty="0"/>
          </a:p>
        </p:txBody>
      </p:sp>
      <p:sp>
        <p:nvSpPr>
          <p:cNvPr id="23" name="TextBox 22">
            <a:extLst>
              <a:ext uri="{FF2B5EF4-FFF2-40B4-BE49-F238E27FC236}">
                <a16:creationId xmlns:a16="http://schemas.microsoft.com/office/drawing/2014/main" id="{EACF5FEA-0078-5A19-C7F5-C5E2B9C8C177}"/>
              </a:ext>
            </a:extLst>
          </p:cNvPr>
          <p:cNvSpPr txBox="1"/>
          <p:nvPr/>
        </p:nvSpPr>
        <p:spPr>
          <a:xfrm>
            <a:off x="3587246" y="6121568"/>
            <a:ext cx="1795033" cy="369332"/>
          </a:xfrm>
          <a:prstGeom prst="rect">
            <a:avLst/>
          </a:prstGeom>
          <a:noFill/>
        </p:spPr>
        <p:txBody>
          <a:bodyPr wrap="square" rtlCol="0">
            <a:spAutoFit/>
          </a:bodyPr>
          <a:lstStyle/>
          <a:p>
            <a:pPr algn="ctr"/>
            <a:r>
              <a:rPr lang="fr-FR" dirty="0" err="1"/>
              <a:t>Electrical</a:t>
            </a:r>
            <a:r>
              <a:rPr lang="fr-FR" dirty="0"/>
              <a:t> boxes</a:t>
            </a:r>
            <a:endParaRPr lang="en-GB" dirty="0"/>
          </a:p>
        </p:txBody>
      </p:sp>
      <p:pic>
        <p:nvPicPr>
          <p:cNvPr id="24" name="Picture 23">
            <a:extLst>
              <a:ext uri="{FF2B5EF4-FFF2-40B4-BE49-F238E27FC236}">
                <a16:creationId xmlns:a16="http://schemas.microsoft.com/office/drawing/2014/main" id="{0590B3AC-CE4D-6C91-A275-942C3E2FD289}"/>
              </a:ext>
            </a:extLst>
          </p:cNvPr>
          <p:cNvPicPr>
            <a:picLocks noChangeAspect="1"/>
          </p:cNvPicPr>
          <p:nvPr/>
        </p:nvPicPr>
        <p:blipFill>
          <a:blip r:embed="rId13"/>
          <a:stretch>
            <a:fillRect/>
          </a:stretch>
        </p:blipFill>
        <p:spPr>
          <a:xfrm>
            <a:off x="6676982" y="1477839"/>
            <a:ext cx="3962400" cy="4860722"/>
          </a:xfrm>
          <a:prstGeom prst="rect">
            <a:avLst/>
          </a:prstGeom>
        </p:spPr>
      </p:pic>
      <p:sp>
        <p:nvSpPr>
          <p:cNvPr id="10" name="Rectangle 9">
            <a:extLst>
              <a:ext uri="{FF2B5EF4-FFF2-40B4-BE49-F238E27FC236}">
                <a16:creationId xmlns:a16="http://schemas.microsoft.com/office/drawing/2014/main" id="{7A4E08C4-4946-E5CC-361A-148D2A4BF52A}"/>
              </a:ext>
            </a:extLst>
          </p:cNvPr>
          <p:cNvSpPr/>
          <p:nvPr/>
        </p:nvSpPr>
        <p:spPr>
          <a:xfrm>
            <a:off x="2406411" y="838200"/>
            <a:ext cx="6961024" cy="5668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object 5">
            <a:extLst>
              <a:ext uri="{FF2B5EF4-FFF2-40B4-BE49-F238E27FC236}">
                <a16:creationId xmlns:a16="http://schemas.microsoft.com/office/drawing/2014/main" id="{2A6655D3-8A38-DA66-3732-E30FB0C30BBA}"/>
              </a:ext>
            </a:extLst>
          </p:cNvPr>
          <p:cNvPicPr/>
          <p:nvPr/>
        </p:nvPicPr>
        <p:blipFill>
          <a:blip r:embed="rId14" cstate="print"/>
          <a:stretch>
            <a:fillRect/>
          </a:stretch>
        </p:blipFill>
        <p:spPr>
          <a:xfrm>
            <a:off x="9804631" y="1066800"/>
            <a:ext cx="1694731" cy="264813"/>
          </a:xfrm>
          <a:prstGeom prst="rect">
            <a:avLst/>
          </a:prstGeom>
        </p:spPr>
      </p:pic>
    </p:spTree>
    <p:extLst>
      <p:ext uri="{BB962C8B-B14F-4D97-AF65-F5344CB8AC3E}">
        <p14:creationId xmlns:p14="http://schemas.microsoft.com/office/powerpoint/2010/main" val="71350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67" fill="hold"/>
                                        <p:tgtEl>
                                          <p:spTgt spid="7"/>
                                        </p:tgtEl>
                                      </p:cBhvr>
                                    </p:cmd>
                                  </p:childTnLst>
                                </p:cTn>
                              </p:par>
                              <p:par>
                                <p:cTn id="7" presetID="3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p:cTn id="9" dur="2000" fill="hold"/>
                                        <p:tgtEl>
                                          <p:spTgt spid="12"/>
                                        </p:tgtEl>
                                        <p:attrNameLst>
                                          <p:attrName>ppt_w</p:attrName>
                                        </p:attrNameLst>
                                      </p:cBhvr>
                                      <p:tavLst>
                                        <p:tav tm="0">
                                          <p:val>
                                            <p:fltVal val="0"/>
                                          </p:val>
                                        </p:tav>
                                        <p:tav tm="100000">
                                          <p:val>
                                            <p:strVal val="#ppt_w"/>
                                          </p:val>
                                        </p:tav>
                                      </p:tavLst>
                                    </p:anim>
                                    <p:anim calcmode="lin" valueType="num">
                                      <p:cBhvr>
                                        <p:cTn id="10" dur="2000" fill="hold"/>
                                        <p:tgtEl>
                                          <p:spTgt spid="12"/>
                                        </p:tgtEl>
                                        <p:attrNameLst>
                                          <p:attrName>ppt_h</p:attrName>
                                        </p:attrNameLst>
                                      </p:cBhvr>
                                      <p:tavLst>
                                        <p:tav tm="0">
                                          <p:val>
                                            <p:fltVal val="0"/>
                                          </p:val>
                                        </p:tav>
                                        <p:tav tm="100000">
                                          <p:val>
                                            <p:strVal val="#ppt_h"/>
                                          </p:val>
                                        </p:tav>
                                      </p:tavLst>
                                    </p:anim>
                                    <p:anim calcmode="lin" valueType="num">
                                      <p:cBhvr>
                                        <p:cTn id="11" dur="2000" fill="hold"/>
                                        <p:tgtEl>
                                          <p:spTgt spid="12"/>
                                        </p:tgtEl>
                                        <p:attrNameLst>
                                          <p:attrName>style.rotation</p:attrName>
                                        </p:attrNameLst>
                                      </p:cBhvr>
                                      <p:tavLst>
                                        <p:tav tm="0">
                                          <p:val>
                                            <p:fltVal val="90"/>
                                          </p:val>
                                        </p:tav>
                                        <p:tav tm="100000">
                                          <p:val>
                                            <p:fltVal val="0"/>
                                          </p:val>
                                        </p:tav>
                                      </p:tavLst>
                                    </p:anim>
                                    <p:animEffect transition="in" filter="fade">
                                      <p:cBhvr>
                                        <p:cTn id="12" dur="2000"/>
                                        <p:tgtEl>
                                          <p:spTgt spid="12"/>
                                        </p:tgtEl>
                                      </p:cBhvr>
                                    </p:animEffect>
                                  </p:childTnLst>
                                </p:cTn>
                              </p:par>
                              <p:par>
                                <p:cTn id="13" presetID="3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2000" fill="hold"/>
                                        <p:tgtEl>
                                          <p:spTgt spid="18"/>
                                        </p:tgtEl>
                                        <p:attrNameLst>
                                          <p:attrName>ppt_w</p:attrName>
                                        </p:attrNameLst>
                                      </p:cBhvr>
                                      <p:tavLst>
                                        <p:tav tm="0">
                                          <p:val>
                                            <p:fltVal val="0"/>
                                          </p:val>
                                        </p:tav>
                                        <p:tav tm="100000">
                                          <p:val>
                                            <p:strVal val="#ppt_w"/>
                                          </p:val>
                                        </p:tav>
                                      </p:tavLst>
                                    </p:anim>
                                    <p:anim calcmode="lin" valueType="num">
                                      <p:cBhvr>
                                        <p:cTn id="16" dur="2000" fill="hold"/>
                                        <p:tgtEl>
                                          <p:spTgt spid="18"/>
                                        </p:tgtEl>
                                        <p:attrNameLst>
                                          <p:attrName>ppt_h</p:attrName>
                                        </p:attrNameLst>
                                      </p:cBhvr>
                                      <p:tavLst>
                                        <p:tav tm="0">
                                          <p:val>
                                            <p:fltVal val="0"/>
                                          </p:val>
                                        </p:tav>
                                        <p:tav tm="100000">
                                          <p:val>
                                            <p:strVal val="#ppt_h"/>
                                          </p:val>
                                        </p:tav>
                                      </p:tavLst>
                                    </p:anim>
                                    <p:anim calcmode="lin" valueType="num">
                                      <p:cBhvr>
                                        <p:cTn id="17" dur="2000" fill="hold"/>
                                        <p:tgtEl>
                                          <p:spTgt spid="18"/>
                                        </p:tgtEl>
                                        <p:attrNameLst>
                                          <p:attrName>style.rotation</p:attrName>
                                        </p:attrNameLst>
                                      </p:cBhvr>
                                      <p:tavLst>
                                        <p:tav tm="0">
                                          <p:val>
                                            <p:fltVal val="90"/>
                                          </p:val>
                                        </p:tav>
                                        <p:tav tm="100000">
                                          <p:val>
                                            <p:fltVal val="0"/>
                                          </p:val>
                                        </p:tav>
                                      </p:tavLst>
                                    </p:anim>
                                    <p:animEffect transition="in" filter="fade">
                                      <p:cBhvr>
                                        <p:cTn id="18" dur="2000"/>
                                        <p:tgtEl>
                                          <p:spTgt spid="18"/>
                                        </p:tgtEl>
                                      </p:cBhvr>
                                    </p:animEffect>
                                  </p:childTnLst>
                                </p:cTn>
                              </p:par>
                              <p:par>
                                <p:cTn id="19" presetID="31" presetClass="entr" presetSubtype="0" fill="hold" nodeType="withEffect">
                                  <p:stCondLst>
                                    <p:cond delay="2000"/>
                                  </p:stCondLst>
                                  <p:childTnLst>
                                    <p:set>
                                      <p:cBhvr>
                                        <p:cTn id="20" dur="1" fill="hold">
                                          <p:stCondLst>
                                            <p:cond delay="0"/>
                                          </p:stCondLst>
                                        </p:cTn>
                                        <p:tgtEl>
                                          <p:spTgt spid="13"/>
                                        </p:tgtEl>
                                        <p:attrNameLst>
                                          <p:attrName>style.visibility</p:attrName>
                                        </p:attrNameLst>
                                      </p:cBhvr>
                                      <p:to>
                                        <p:strVal val="visible"/>
                                      </p:to>
                                    </p:set>
                                    <p:anim calcmode="lin" valueType="num">
                                      <p:cBhvr>
                                        <p:cTn id="21" dur="2000" fill="hold"/>
                                        <p:tgtEl>
                                          <p:spTgt spid="13"/>
                                        </p:tgtEl>
                                        <p:attrNameLst>
                                          <p:attrName>ppt_w</p:attrName>
                                        </p:attrNameLst>
                                      </p:cBhvr>
                                      <p:tavLst>
                                        <p:tav tm="0">
                                          <p:val>
                                            <p:fltVal val="0"/>
                                          </p:val>
                                        </p:tav>
                                        <p:tav tm="100000">
                                          <p:val>
                                            <p:strVal val="#ppt_w"/>
                                          </p:val>
                                        </p:tav>
                                      </p:tavLst>
                                    </p:anim>
                                    <p:anim calcmode="lin" valueType="num">
                                      <p:cBhvr>
                                        <p:cTn id="22" dur="2000" fill="hold"/>
                                        <p:tgtEl>
                                          <p:spTgt spid="13"/>
                                        </p:tgtEl>
                                        <p:attrNameLst>
                                          <p:attrName>ppt_h</p:attrName>
                                        </p:attrNameLst>
                                      </p:cBhvr>
                                      <p:tavLst>
                                        <p:tav tm="0">
                                          <p:val>
                                            <p:fltVal val="0"/>
                                          </p:val>
                                        </p:tav>
                                        <p:tav tm="100000">
                                          <p:val>
                                            <p:strVal val="#ppt_h"/>
                                          </p:val>
                                        </p:tav>
                                      </p:tavLst>
                                    </p:anim>
                                    <p:anim calcmode="lin" valueType="num">
                                      <p:cBhvr>
                                        <p:cTn id="23" dur="2000" fill="hold"/>
                                        <p:tgtEl>
                                          <p:spTgt spid="13"/>
                                        </p:tgtEl>
                                        <p:attrNameLst>
                                          <p:attrName>style.rotation</p:attrName>
                                        </p:attrNameLst>
                                      </p:cBhvr>
                                      <p:tavLst>
                                        <p:tav tm="0">
                                          <p:val>
                                            <p:fltVal val="90"/>
                                          </p:val>
                                        </p:tav>
                                        <p:tav tm="100000">
                                          <p:val>
                                            <p:fltVal val="0"/>
                                          </p:val>
                                        </p:tav>
                                      </p:tavLst>
                                    </p:anim>
                                    <p:animEffect transition="in" filter="fade">
                                      <p:cBhvr>
                                        <p:cTn id="24" dur="2000"/>
                                        <p:tgtEl>
                                          <p:spTgt spid="13"/>
                                        </p:tgtEl>
                                      </p:cBhvr>
                                    </p:animEffect>
                                  </p:childTnLst>
                                </p:cTn>
                              </p:par>
                              <p:par>
                                <p:cTn id="25" presetID="31" presetClass="entr" presetSubtype="0" fill="hold" grpId="0" nodeType="withEffect">
                                  <p:stCondLst>
                                    <p:cond delay="2000"/>
                                  </p:stCondLst>
                                  <p:childTnLst>
                                    <p:set>
                                      <p:cBhvr>
                                        <p:cTn id="26" dur="1" fill="hold">
                                          <p:stCondLst>
                                            <p:cond delay="0"/>
                                          </p:stCondLst>
                                        </p:cTn>
                                        <p:tgtEl>
                                          <p:spTgt spid="19"/>
                                        </p:tgtEl>
                                        <p:attrNameLst>
                                          <p:attrName>style.visibility</p:attrName>
                                        </p:attrNameLst>
                                      </p:cBhvr>
                                      <p:to>
                                        <p:strVal val="visible"/>
                                      </p:to>
                                    </p:set>
                                    <p:anim calcmode="lin" valueType="num">
                                      <p:cBhvr>
                                        <p:cTn id="27" dur="2000" fill="hold"/>
                                        <p:tgtEl>
                                          <p:spTgt spid="19"/>
                                        </p:tgtEl>
                                        <p:attrNameLst>
                                          <p:attrName>ppt_w</p:attrName>
                                        </p:attrNameLst>
                                      </p:cBhvr>
                                      <p:tavLst>
                                        <p:tav tm="0">
                                          <p:val>
                                            <p:fltVal val="0"/>
                                          </p:val>
                                        </p:tav>
                                        <p:tav tm="100000">
                                          <p:val>
                                            <p:strVal val="#ppt_w"/>
                                          </p:val>
                                        </p:tav>
                                      </p:tavLst>
                                    </p:anim>
                                    <p:anim calcmode="lin" valueType="num">
                                      <p:cBhvr>
                                        <p:cTn id="28" dur="2000" fill="hold"/>
                                        <p:tgtEl>
                                          <p:spTgt spid="19"/>
                                        </p:tgtEl>
                                        <p:attrNameLst>
                                          <p:attrName>ppt_h</p:attrName>
                                        </p:attrNameLst>
                                      </p:cBhvr>
                                      <p:tavLst>
                                        <p:tav tm="0">
                                          <p:val>
                                            <p:fltVal val="0"/>
                                          </p:val>
                                        </p:tav>
                                        <p:tav tm="100000">
                                          <p:val>
                                            <p:strVal val="#ppt_h"/>
                                          </p:val>
                                        </p:tav>
                                      </p:tavLst>
                                    </p:anim>
                                    <p:anim calcmode="lin" valueType="num">
                                      <p:cBhvr>
                                        <p:cTn id="29" dur="2000" fill="hold"/>
                                        <p:tgtEl>
                                          <p:spTgt spid="19"/>
                                        </p:tgtEl>
                                        <p:attrNameLst>
                                          <p:attrName>style.rotation</p:attrName>
                                        </p:attrNameLst>
                                      </p:cBhvr>
                                      <p:tavLst>
                                        <p:tav tm="0">
                                          <p:val>
                                            <p:fltVal val="90"/>
                                          </p:val>
                                        </p:tav>
                                        <p:tav tm="100000">
                                          <p:val>
                                            <p:fltVal val="0"/>
                                          </p:val>
                                        </p:tav>
                                      </p:tavLst>
                                    </p:anim>
                                    <p:animEffect transition="in" filter="fade">
                                      <p:cBhvr>
                                        <p:cTn id="30" dur="2000"/>
                                        <p:tgtEl>
                                          <p:spTgt spid="19"/>
                                        </p:tgtEl>
                                      </p:cBhvr>
                                    </p:animEffect>
                                  </p:childTnLst>
                                </p:cTn>
                              </p:par>
                              <p:par>
                                <p:cTn id="31" presetID="31" presetClass="entr" presetSubtype="0" fill="hold" nodeType="withEffect">
                                  <p:stCondLst>
                                    <p:cond delay="4000"/>
                                  </p:stCondLst>
                                  <p:childTnLst>
                                    <p:set>
                                      <p:cBhvr>
                                        <p:cTn id="32" dur="1" fill="hold">
                                          <p:stCondLst>
                                            <p:cond delay="0"/>
                                          </p:stCondLst>
                                        </p:cTn>
                                        <p:tgtEl>
                                          <p:spTgt spid="14"/>
                                        </p:tgtEl>
                                        <p:attrNameLst>
                                          <p:attrName>style.visibility</p:attrName>
                                        </p:attrNameLst>
                                      </p:cBhvr>
                                      <p:to>
                                        <p:strVal val="visible"/>
                                      </p:to>
                                    </p:set>
                                    <p:anim calcmode="lin" valueType="num">
                                      <p:cBhvr>
                                        <p:cTn id="33" dur="2000" fill="hold"/>
                                        <p:tgtEl>
                                          <p:spTgt spid="14"/>
                                        </p:tgtEl>
                                        <p:attrNameLst>
                                          <p:attrName>ppt_w</p:attrName>
                                        </p:attrNameLst>
                                      </p:cBhvr>
                                      <p:tavLst>
                                        <p:tav tm="0">
                                          <p:val>
                                            <p:fltVal val="0"/>
                                          </p:val>
                                        </p:tav>
                                        <p:tav tm="100000">
                                          <p:val>
                                            <p:strVal val="#ppt_w"/>
                                          </p:val>
                                        </p:tav>
                                      </p:tavLst>
                                    </p:anim>
                                    <p:anim calcmode="lin" valueType="num">
                                      <p:cBhvr>
                                        <p:cTn id="34" dur="2000" fill="hold"/>
                                        <p:tgtEl>
                                          <p:spTgt spid="14"/>
                                        </p:tgtEl>
                                        <p:attrNameLst>
                                          <p:attrName>ppt_h</p:attrName>
                                        </p:attrNameLst>
                                      </p:cBhvr>
                                      <p:tavLst>
                                        <p:tav tm="0">
                                          <p:val>
                                            <p:fltVal val="0"/>
                                          </p:val>
                                        </p:tav>
                                        <p:tav tm="100000">
                                          <p:val>
                                            <p:strVal val="#ppt_h"/>
                                          </p:val>
                                        </p:tav>
                                      </p:tavLst>
                                    </p:anim>
                                    <p:anim calcmode="lin" valueType="num">
                                      <p:cBhvr>
                                        <p:cTn id="35" dur="2000" fill="hold"/>
                                        <p:tgtEl>
                                          <p:spTgt spid="14"/>
                                        </p:tgtEl>
                                        <p:attrNameLst>
                                          <p:attrName>style.rotation</p:attrName>
                                        </p:attrNameLst>
                                      </p:cBhvr>
                                      <p:tavLst>
                                        <p:tav tm="0">
                                          <p:val>
                                            <p:fltVal val="90"/>
                                          </p:val>
                                        </p:tav>
                                        <p:tav tm="100000">
                                          <p:val>
                                            <p:fltVal val="0"/>
                                          </p:val>
                                        </p:tav>
                                      </p:tavLst>
                                    </p:anim>
                                    <p:animEffect transition="in" filter="fade">
                                      <p:cBhvr>
                                        <p:cTn id="36" dur="2000"/>
                                        <p:tgtEl>
                                          <p:spTgt spid="14"/>
                                        </p:tgtEl>
                                      </p:cBhvr>
                                    </p:animEffect>
                                  </p:childTnLst>
                                </p:cTn>
                              </p:par>
                              <p:par>
                                <p:cTn id="37" presetID="31" presetClass="entr" presetSubtype="0" fill="hold" grpId="0" nodeType="withEffect">
                                  <p:stCondLst>
                                    <p:cond delay="4000"/>
                                  </p:stCondLst>
                                  <p:childTnLst>
                                    <p:set>
                                      <p:cBhvr>
                                        <p:cTn id="38" dur="1" fill="hold">
                                          <p:stCondLst>
                                            <p:cond delay="0"/>
                                          </p:stCondLst>
                                        </p:cTn>
                                        <p:tgtEl>
                                          <p:spTgt spid="20"/>
                                        </p:tgtEl>
                                        <p:attrNameLst>
                                          <p:attrName>style.visibility</p:attrName>
                                        </p:attrNameLst>
                                      </p:cBhvr>
                                      <p:to>
                                        <p:strVal val="visible"/>
                                      </p:to>
                                    </p:set>
                                    <p:anim calcmode="lin" valueType="num">
                                      <p:cBhvr>
                                        <p:cTn id="39" dur="2000" fill="hold"/>
                                        <p:tgtEl>
                                          <p:spTgt spid="20"/>
                                        </p:tgtEl>
                                        <p:attrNameLst>
                                          <p:attrName>ppt_w</p:attrName>
                                        </p:attrNameLst>
                                      </p:cBhvr>
                                      <p:tavLst>
                                        <p:tav tm="0">
                                          <p:val>
                                            <p:fltVal val="0"/>
                                          </p:val>
                                        </p:tav>
                                        <p:tav tm="100000">
                                          <p:val>
                                            <p:strVal val="#ppt_w"/>
                                          </p:val>
                                        </p:tav>
                                      </p:tavLst>
                                    </p:anim>
                                    <p:anim calcmode="lin" valueType="num">
                                      <p:cBhvr>
                                        <p:cTn id="40" dur="2000" fill="hold"/>
                                        <p:tgtEl>
                                          <p:spTgt spid="20"/>
                                        </p:tgtEl>
                                        <p:attrNameLst>
                                          <p:attrName>ppt_h</p:attrName>
                                        </p:attrNameLst>
                                      </p:cBhvr>
                                      <p:tavLst>
                                        <p:tav tm="0">
                                          <p:val>
                                            <p:fltVal val="0"/>
                                          </p:val>
                                        </p:tav>
                                        <p:tav tm="100000">
                                          <p:val>
                                            <p:strVal val="#ppt_h"/>
                                          </p:val>
                                        </p:tav>
                                      </p:tavLst>
                                    </p:anim>
                                    <p:anim calcmode="lin" valueType="num">
                                      <p:cBhvr>
                                        <p:cTn id="41" dur="2000" fill="hold"/>
                                        <p:tgtEl>
                                          <p:spTgt spid="20"/>
                                        </p:tgtEl>
                                        <p:attrNameLst>
                                          <p:attrName>style.rotation</p:attrName>
                                        </p:attrNameLst>
                                      </p:cBhvr>
                                      <p:tavLst>
                                        <p:tav tm="0">
                                          <p:val>
                                            <p:fltVal val="90"/>
                                          </p:val>
                                        </p:tav>
                                        <p:tav tm="100000">
                                          <p:val>
                                            <p:fltVal val="0"/>
                                          </p:val>
                                        </p:tav>
                                      </p:tavLst>
                                    </p:anim>
                                    <p:animEffect transition="in" filter="fade">
                                      <p:cBhvr>
                                        <p:cTn id="42" dur="2000"/>
                                        <p:tgtEl>
                                          <p:spTgt spid="20"/>
                                        </p:tgtEl>
                                      </p:cBhvr>
                                    </p:animEffect>
                                  </p:childTnLst>
                                </p:cTn>
                              </p:par>
                              <p:par>
                                <p:cTn id="43" presetID="31" presetClass="entr" presetSubtype="0" fill="hold" nodeType="withEffect">
                                  <p:stCondLst>
                                    <p:cond delay="6000"/>
                                  </p:stCondLst>
                                  <p:childTnLst>
                                    <p:set>
                                      <p:cBhvr>
                                        <p:cTn id="44" dur="1" fill="hold">
                                          <p:stCondLst>
                                            <p:cond delay="0"/>
                                          </p:stCondLst>
                                        </p:cTn>
                                        <p:tgtEl>
                                          <p:spTgt spid="15"/>
                                        </p:tgtEl>
                                        <p:attrNameLst>
                                          <p:attrName>style.visibility</p:attrName>
                                        </p:attrNameLst>
                                      </p:cBhvr>
                                      <p:to>
                                        <p:strVal val="visible"/>
                                      </p:to>
                                    </p:set>
                                    <p:anim calcmode="lin" valueType="num">
                                      <p:cBhvr>
                                        <p:cTn id="45" dur="2000" fill="hold"/>
                                        <p:tgtEl>
                                          <p:spTgt spid="15"/>
                                        </p:tgtEl>
                                        <p:attrNameLst>
                                          <p:attrName>ppt_w</p:attrName>
                                        </p:attrNameLst>
                                      </p:cBhvr>
                                      <p:tavLst>
                                        <p:tav tm="0">
                                          <p:val>
                                            <p:fltVal val="0"/>
                                          </p:val>
                                        </p:tav>
                                        <p:tav tm="100000">
                                          <p:val>
                                            <p:strVal val="#ppt_w"/>
                                          </p:val>
                                        </p:tav>
                                      </p:tavLst>
                                    </p:anim>
                                    <p:anim calcmode="lin" valueType="num">
                                      <p:cBhvr>
                                        <p:cTn id="46" dur="2000" fill="hold"/>
                                        <p:tgtEl>
                                          <p:spTgt spid="15"/>
                                        </p:tgtEl>
                                        <p:attrNameLst>
                                          <p:attrName>ppt_h</p:attrName>
                                        </p:attrNameLst>
                                      </p:cBhvr>
                                      <p:tavLst>
                                        <p:tav tm="0">
                                          <p:val>
                                            <p:fltVal val="0"/>
                                          </p:val>
                                        </p:tav>
                                        <p:tav tm="100000">
                                          <p:val>
                                            <p:strVal val="#ppt_h"/>
                                          </p:val>
                                        </p:tav>
                                      </p:tavLst>
                                    </p:anim>
                                    <p:anim calcmode="lin" valueType="num">
                                      <p:cBhvr>
                                        <p:cTn id="47" dur="2000" fill="hold"/>
                                        <p:tgtEl>
                                          <p:spTgt spid="15"/>
                                        </p:tgtEl>
                                        <p:attrNameLst>
                                          <p:attrName>style.rotation</p:attrName>
                                        </p:attrNameLst>
                                      </p:cBhvr>
                                      <p:tavLst>
                                        <p:tav tm="0">
                                          <p:val>
                                            <p:fltVal val="90"/>
                                          </p:val>
                                        </p:tav>
                                        <p:tav tm="100000">
                                          <p:val>
                                            <p:fltVal val="0"/>
                                          </p:val>
                                        </p:tav>
                                      </p:tavLst>
                                    </p:anim>
                                    <p:animEffect transition="in" filter="fade">
                                      <p:cBhvr>
                                        <p:cTn id="48" dur="2000"/>
                                        <p:tgtEl>
                                          <p:spTgt spid="15"/>
                                        </p:tgtEl>
                                      </p:cBhvr>
                                    </p:animEffect>
                                  </p:childTnLst>
                                </p:cTn>
                              </p:par>
                              <p:par>
                                <p:cTn id="49" presetID="31" presetClass="entr" presetSubtype="0" fill="hold" grpId="0" nodeType="withEffect">
                                  <p:stCondLst>
                                    <p:cond delay="6000"/>
                                  </p:stCondLst>
                                  <p:childTnLst>
                                    <p:set>
                                      <p:cBhvr>
                                        <p:cTn id="50" dur="1" fill="hold">
                                          <p:stCondLst>
                                            <p:cond delay="0"/>
                                          </p:stCondLst>
                                        </p:cTn>
                                        <p:tgtEl>
                                          <p:spTgt spid="21"/>
                                        </p:tgtEl>
                                        <p:attrNameLst>
                                          <p:attrName>style.visibility</p:attrName>
                                        </p:attrNameLst>
                                      </p:cBhvr>
                                      <p:to>
                                        <p:strVal val="visible"/>
                                      </p:to>
                                    </p:set>
                                    <p:anim calcmode="lin" valueType="num">
                                      <p:cBhvr>
                                        <p:cTn id="51" dur="2000" fill="hold"/>
                                        <p:tgtEl>
                                          <p:spTgt spid="21"/>
                                        </p:tgtEl>
                                        <p:attrNameLst>
                                          <p:attrName>ppt_w</p:attrName>
                                        </p:attrNameLst>
                                      </p:cBhvr>
                                      <p:tavLst>
                                        <p:tav tm="0">
                                          <p:val>
                                            <p:fltVal val="0"/>
                                          </p:val>
                                        </p:tav>
                                        <p:tav tm="100000">
                                          <p:val>
                                            <p:strVal val="#ppt_w"/>
                                          </p:val>
                                        </p:tav>
                                      </p:tavLst>
                                    </p:anim>
                                    <p:anim calcmode="lin" valueType="num">
                                      <p:cBhvr>
                                        <p:cTn id="52" dur="2000" fill="hold"/>
                                        <p:tgtEl>
                                          <p:spTgt spid="21"/>
                                        </p:tgtEl>
                                        <p:attrNameLst>
                                          <p:attrName>ppt_h</p:attrName>
                                        </p:attrNameLst>
                                      </p:cBhvr>
                                      <p:tavLst>
                                        <p:tav tm="0">
                                          <p:val>
                                            <p:fltVal val="0"/>
                                          </p:val>
                                        </p:tav>
                                        <p:tav tm="100000">
                                          <p:val>
                                            <p:strVal val="#ppt_h"/>
                                          </p:val>
                                        </p:tav>
                                      </p:tavLst>
                                    </p:anim>
                                    <p:anim calcmode="lin" valueType="num">
                                      <p:cBhvr>
                                        <p:cTn id="53" dur="2000" fill="hold"/>
                                        <p:tgtEl>
                                          <p:spTgt spid="21"/>
                                        </p:tgtEl>
                                        <p:attrNameLst>
                                          <p:attrName>style.rotation</p:attrName>
                                        </p:attrNameLst>
                                      </p:cBhvr>
                                      <p:tavLst>
                                        <p:tav tm="0">
                                          <p:val>
                                            <p:fltVal val="90"/>
                                          </p:val>
                                        </p:tav>
                                        <p:tav tm="100000">
                                          <p:val>
                                            <p:fltVal val="0"/>
                                          </p:val>
                                        </p:tav>
                                      </p:tavLst>
                                    </p:anim>
                                    <p:animEffect transition="in" filter="fade">
                                      <p:cBhvr>
                                        <p:cTn id="54" dur="2000"/>
                                        <p:tgtEl>
                                          <p:spTgt spid="21"/>
                                        </p:tgtEl>
                                      </p:cBhvr>
                                    </p:animEffect>
                                  </p:childTnLst>
                                </p:cTn>
                              </p:par>
                              <p:par>
                                <p:cTn id="55" presetID="31" presetClass="entr" presetSubtype="0" fill="hold" nodeType="withEffect">
                                  <p:stCondLst>
                                    <p:cond delay="8000"/>
                                  </p:stCondLst>
                                  <p:childTnLst>
                                    <p:set>
                                      <p:cBhvr>
                                        <p:cTn id="56" dur="1" fill="hold">
                                          <p:stCondLst>
                                            <p:cond delay="0"/>
                                          </p:stCondLst>
                                        </p:cTn>
                                        <p:tgtEl>
                                          <p:spTgt spid="16"/>
                                        </p:tgtEl>
                                        <p:attrNameLst>
                                          <p:attrName>style.visibility</p:attrName>
                                        </p:attrNameLst>
                                      </p:cBhvr>
                                      <p:to>
                                        <p:strVal val="visible"/>
                                      </p:to>
                                    </p:set>
                                    <p:anim calcmode="lin" valueType="num">
                                      <p:cBhvr>
                                        <p:cTn id="57" dur="2000" fill="hold"/>
                                        <p:tgtEl>
                                          <p:spTgt spid="16"/>
                                        </p:tgtEl>
                                        <p:attrNameLst>
                                          <p:attrName>ppt_w</p:attrName>
                                        </p:attrNameLst>
                                      </p:cBhvr>
                                      <p:tavLst>
                                        <p:tav tm="0">
                                          <p:val>
                                            <p:fltVal val="0"/>
                                          </p:val>
                                        </p:tav>
                                        <p:tav tm="100000">
                                          <p:val>
                                            <p:strVal val="#ppt_w"/>
                                          </p:val>
                                        </p:tav>
                                      </p:tavLst>
                                    </p:anim>
                                    <p:anim calcmode="lin" valueType="num">
                                      <p:cBhvr>
                                        <p:cTn id="58" dur="2000" fill="hold"/>
                                        <p:tgtEl>
                                          <p:spTgt spid="16"/>
                                        </p:tgtEl>
                                        <p:attrNameLst>
                                          <p:attrName>ppt_h</p:attrName>
                                        </p:attrNameLst>
                                      </p:cBhvr>
                                      <p:tavLst>
                                        <p:tav tm="0">
                                          <p:val>
                                            <p:fltVal val="0"/>
                                          </p:val>
                                        </p:tav>
                                        <p:tav tm="100000">
                                          <p:val>
                                            <p:strVal val="#ppt_h"/>
                                          </p:val>
                                        </p:tav>
                                      </p:tavLst>
                                    </p:anim>
                                    <p:anim calcmode="lin" valueType="num">
                                      <p:cBhvr>
                                        <p:cTn id="59" dur="2000" fill="hold"/>
                                        <p:tgtEl>
                                          <p:spTgt spid="16"/>
                                        </p:tgtEl>
                                        <p:attrNameLst>
                                          <p:attrName>style.rotation</p:attrName>
                                        </p:attrNameLst>
                                      </p:cBhvr>
                                      <p:tavLst>
                                        <p:tav tm="0">
                                          <p:val>
                                            <p:fltVal val="90"/>
                                          </p:val>
                                        </p:tav>
                                        <p:tav tm="100000">
                                          <p:val>
                                            <p:fltVal val="0"/>
                                          </p:val>
                                        </p:tav>
                                      </p:tavLst>
                                    </p:anim>
                                    <p:animEffect transition="in" filter="fade">
                                      <p:cBhvr>
                                        <p:cTn id="60" dur="2000"/>
                                        <p:tgtEl>
                                          <p:spTgt spid="16"/>
                                        </p:tgtEl>
                                      </p:cBhvr>
                                    </p:animEffect>
                                  </p:childTnLst>
                                </p:cTn>
                              </p:par>
                              <p:par>
                                <p:cTn id="61" presetID="31" presetClass="entr" presetSubtype="0" fill="hold" grpId="0" nodeType="withEffect">
                                  <p:stCondLst>
                                    <p:cond delay="8000"/>
                                  </p:stCondLst>
                                  <p:childTnLst>
                                    <p:set>
                                      <p:cBhvr>
                                        <p:cTn id="62" dur="1" fill="hold">
                                          <p:stCondLst>
                                            <p:cond delay="0"/>
                                          </p:stCondLst>
                                        </p:cTn>
                                        <p:tgtEl>
                                          <p:spTgt spid="22"/>
                                        </p:tgtEl>
                                        <p:attrNameLst>
                                          <p:attrName>style.visibility</p:attrName>
                                        </p:attrNameLst>
                                      </p:cBhvr>
                                      <p:to>
                                        <p:strVal val="visible"/>
                                      </p:to>
                                    </p:set>
                                    <p:anim calcmode="lin" valueType="num">
                                      <p:cBhvr>
                                        <p:cTn id="63" dur="2000" fill="hold"/>
                                        <p:tgtEl>
                                          <p:spTgt spid="22"/>
                                        </p:tgtEl>
                                        <p:attrNameLst>
                                          <p:attrName>ppt_w</p:attrName>
                                        </p:attrNameLst>
                                      </p:cBhvr>
                                      <p:tavLst>
                                        <p:tav tm="0">
                                          <p:val>
                                            <p:fltVal val="0"/>
                                          </p:val>
                                        </p:tav>
                                        <p:tav tm="100000">
                                          <p:val>
                                            <p:strVal val="#ppt_w"/>
                                          </p:val>
                                        </p:tav>
                                      </p:tavLst>
                                    </p:anim>
                                    <p:anim calcmode="lin" valueType="num">
                                      <p:cBhvr>
                                        <p:cTn id="64" dur="2000" fill="hold"/>
                                        <p:tgtEl>
                                          <p:spTgt spid="22"/>
                                        </p:tgtEl>
                                        <p:attrNameLst>
                                          <p:attrName>ppt_h</p:attrName>
                                        </p:attrNameLst>
                                      </p:cBhvr>
                                      <p:tavLst>
                                        <p:tav tm="0">
                                          <p:val>
                                            <p:fltVal val="0"/>
                                          </p:val>
                                        </p:tav>
                                        <p:tav tm="100000">
                                          <p:val>
                                            <p:strVal val="#ppt_h"/>
                                          </p:val>
                                        </p:tav>
                                      </p:tavLst>
                                    </p:anim>
                                    <p:anim calcmode="lin" valueType="num">
                                      <p:cBhvr>
                                        <p:cTn id="65" dur="2000" fill="hold"/>
                                        <p:tgtEl>
                                          <p:spTgt spid="22"/>
                                        </p:tgtEl>
                                        <p:attrNameLst>
                                          <p:attrName>style.rotation</p:attrName>
                                        </p:attrNameLst>
                                      </p:cBhvr>
                                      <p:tavLst>
                                        <p:tav tm="0">
                                          <p:val>
                                            <p:fltVal val="90"/>
                                          </p:val>
                                        </p:tav>
                                        <p:tav tm="100000">
                                          <p:val>
                                            <p:fltVal val="0"/>
                                          </p:val>
                                        </p:tav>
                                      </p:tavLst>
                                    </p:anim>
                                    <p:animEffect transition="in" filter="fade">
                                      <p:cBhvr>
                                        <p:cTn id="66" dur="2000"/>
                                        <p:tgtEl>
                                          <p:spTgt spid="22"/>
                                        </p:tgtEl>
                                      </p:cBhvr>
                                    </p:animEffect>
                                  </p:childTnLst>
                                </p:cTn>
                              </p:par>
                              <p:par>
                                <p:cTn id="67" presetID="31" presetClass="entr" presetSubtype="0" fill="hold" nodeType="withEffect">
                                  <p:stCondLst>
                                    <p:cond delay="9900"/>
                                  </p:stCondLst>
                                  <p:childTnLst>
                                    <p:set>
                                      <p:cBhvr>
                                        <p:cTn id="68" dur="1" fill="hold">
                                          <p:stCondLst>
                                            <p:cond delay="0"/>
                                          </p:stCondLst>
                                        </p:cTn>
                                        <p:tgtEl>
                                          <p:spTgt spid="17"/>
                                        </p:tgtEl>
                                        <p:attrNameLst>
                                          <p:attrName>style.visibility</p:attrName>
                                        </p:attrNameLst>
                                      </p:cBhvr>
                                      <p:to>
                                        <p:strVal val="visible"/>
                                      </p:to>
                                    </p:set>
                                    <p:anim calcmode="lin" valueType="num">
                                      <p:cBhvr>
                                        <p:cTn id="69" dur="2000" fill="hold"/>
                                        <p:tgtEl>
                                          <p:spTgt spid="17"/>
                                        </p:tgtEl>
                                        <p:attrNameLst>
                                          <p:attrName>ppt_w</p:attrName>
                                        </p:attrNameLst>
                                      </p:cBhvr>
                                      <p:tavLst>
                                        <p:tav tm="0">
                                          <p:val>
                                            <p:fltVal val="0"/>
                                          </p:val>
                                        </p:tav>
                                        <p:tav tm="100000">
                                          <p:val>
                                            <p:strVal val="#ppt_w"/>
                                          </p:val>
                                        </p:tav>
                                      </p:tavLst>
                                    </p:anim>
                                    <p:anim calcmode="lin" valueType="num">
                                      <p:cBhvr>
                                        <p:cTn id="70" dur="2000" fill="hold"/>
                                        <p:tgtEl>
                                          <p:spTgt spid="17"/>
                                        </p:tgtEl>
                                        <p:attrNameLst>
                                          <p:attrName>ppt_h</p:attrName>
                                        </p:attrNameLst>
                                      </p:cBhvr>
                                      <p:tavLst>
                                        <p:tav tm="0">
                                          <p:val>
                                            <p:fltVal val="0"/>
                                          </p:val>
                                        </p:tav>
                                        <p:tav tm="100000">
                                          <p:val>
                                            <p:strVal val="#ppt_h"/>
                                          </p:val>
                                        </p:tav>
                                      </p:tavLst>
                                    </p:anim>
                                    <p:anim calcmode="lin" valueType="num">
                                      <p:cBhvr>
                                        <p:cTn id="71" dur="2000" fill="hold"/>
                                        <p:tgtEl>
                                          <p:spTgt spid="17"/>
                                        </p:tgtEl>
                                        <p:attrNameLst>
                                          <p:attrName>style.rotation</p:attrName>
                                        </p:attrNameLst>
                                      </p:cBhvr>
                                      <p:tavLst>
                                        <p:tav tm="0">
                                          <p:val>
                                            <p:fltVal val="90"/>
                                          </p:val>
                                        </p:tav>
                                        <p:tav tm="100000">
                                          <p:val>
                                            <p:fltVal val="0"/>
                                          </p:val>
                                        </p:tav>
                                      </p:tavLst>
                                    </p:anim>
                                    <p:animEffect transition="in" filter="fade">
                                      <p:cBhvr>
                                        <p:cTn id="72" dur="2000"/>
                                        <p:tgtEl>
                                          <p:spTgt spid="17"/>
                                        </p:tgtEl>
                                      </p:cBhvr>
                                    </p:animEffect>
                                  </p:childTnLst>
                                </p:cTn>
                              </p:par>
                              <p:par>
                                <p:cTn id="73" presetID="31" presetClass="entr" presetSubtype="0" fill="hold" grpId="0" nodeType="withEffect">
                                  <p:stCondLst>
                                    <p:cond delay="9900"/>
                                  </p:stCondLst>
                                  <p:childTnLst>
                                    <p:set>
                                      <p:cBhvr>
                                        <p:cTn id="74" dur="1" fill="hold">
                                          <p:stCondLst>
                                            <p:cond delay="0"/>
                                          </p:stCondLst>
                                        </p:cTn>
                                        <p:tgtEl>
                                          <p:spTgt spid="23"/>
                                        </p:tgtEl>
                                        <p:attrNameLst>
                                          <p:attrName>style.visibility</p:attrName>
                                        </p:attrNameLst>
                                      </p:cBhvr>
                                      <p:to>
                                        <p:strVal val="visible"/>
                                      </p:to>
                                    </p:set>
                                    <p:anim calcmode="lin" valueType="num">
                                      <p:cBhvr>
                                        <p:cTn id="75" dur="2000" fill="hold"/>
                                        <p:tgtEl>
                                          <p:spTgt spid="23"/>
                                        </p:tgtEl>
                                        <p:attrNameLst>
                                          <p:attrName>ppt_w</p:attrName>
                                        </p:attrNameLst>
                                      </p:cBhvr>
                                      <p:tavLst>
                                        <p:tav tm="0">
                                          <p:val>
                                            <p:fltVal val="0"/>
                                          </p:val>
                                        </p:tav>
                                        <p:tav tm="100000">
                                          <p:val>
                                            <p:strVal val="#ppt_w"/>
                                          </p:val>
                                        </p:tav>
                                      </p:tavLst>
                                    </p:anim>
                                    <p:anim calcmode="lin" valueType="num">
                                      <p:cBhvr>
                                        <p:cTn id="76" dur="2000" fill="hold"/>
                                        <p:tgtEl>
                                          <p:spTgt spid="23"/>
                                        </p:tgtEl>
                                        <p:attrNameLst>
                                          <p:attrName>ppt_h</p:attrName>
                                        </p:attrNameLst>
                                      </p:cBhvr>
                                      <p:tavLst>
                                        <p:tav tm="0">
                                          <p:val>
                                            <p:fltVal val="0"/>
                                          </p:val>
                                        </p:tav>
                                        <p:tav tm="100000">
                                          <p:val>
                                            <p:strVal val="#ppt_h"/>
                                          </p:val>
                                        </p:tav>
                                      </p:tavLst>
                                    </p:anim>
                                    <p:anim calcmode="lin" valueType="num">
                                      <p:cBhvr>
                                        <p:cTn id="77" dur="2000" fill="hold"/>
                                        <p:tgtEl>
                                          <p:spTgt spid="23"/>
                                        </p:tgtEl>
                                        <p:attrNameLst>
                                          <p:attrName>style.rotation</p:attrName>
                                        </p:attrNameLst>
                                      </p:cBhvr>
                                      <p:tavLst>
                                        <p:tav tm="0">
                                          <p:val>
                                            <p:fltVal val="90"/>
                                          </p:val>
                                        </p:tav>
                                        <p:tav tm="100000">
                                          <p:val>
                                            <p:fltVal val="0"/>
                                          </p:val>
                                        </p:tav>
                                      </p:tavLst>
                                    </p:anim>
                                    <p:animEffect transition="in" filter="fade">
                                      <p:cBhvr>
                                        <p:cTn id="78" dur="2000"/>
                                        <p:tgtEl>
                                          <p:spTgt spid="23"/>
                                        </p:tgtEl>
                                      </p:cBhvr>
                                    </p:animEffect>
                                  </p:childTnLst>
                                </p:cTn>
                              </p:par>
                              <p:par>
                                <p:cTn id="79" presetID="1" presetClass="exit" presetSubtype="0" fill="hold" nodeType="withEffect">
                                  <p:stCondLst>
                                    <p:cond delay="18600"/>
                                  </p:stCondLst>
                                  <p:childTnLst>
                                    <p:set>
                                      <p:cBhvr>
                                        <p:cTn id="80" dur="1" fill="hold">
                                          <p:stCondLst>
                                            <p:cond delay="0"/>
                                          </p:stCondLst>
                                        </p:cTn>
                                        <p:tgtEl>
                                          <p:spTgt spid="7"/>
                                        </p:tgtEl>
                                        <p:attrNameLst>
                                          <p:attrName>style.visibility</p:attrName>
                                        </p:attrNameLst>
                                      </p:cBhvr>
                                      <p:to>
                                        <p:strVal val="hidden"/>
                                      </p:to>
                                    </p:set>
                                    <p:cmd type="call" cmd="stop">
                                      <p:cBhvr>
                                        <p:cTn id="81" dur="1">
                                          <p:stCondLst>
                                            <p:cond delay="0"/>
                                          </p:stCondLst>
                                        </p:cTn>
                                        <p:tgtEl>
                                          <p:spTgt spid="7"/>
                                        </p:tgtEl>
                                      </p:cBhvr>
                                    </p:cmd>
                                  </p:childTnLst>
                                </p:cTn>
                              </p:par>
                              <p:par>
                                <p:cTn id="82" presetID="10" presetClass="entr" presetSubtype="0" fill="hold" nodeType="withEffect">
                                  <p:stCondLst>
                                    <p:cond delay="1860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5" fill="hold" display="0">
                  <p:stCondLst>
                    <p:cond delay="indefinite"/>
                  </p:stCondLst>
                </p:cTn>
                <p:tgtEl>
                  <p:spTgt spid="7"/>
                </p:tgtEl>
              </p:cMediaNode>
            </p:video>
          </p:childTnLst>
        </p:cTn>
      </p:par>
    </p:tnLst>
    <p:bldLst>
      <p:bldP spid="18" grpId="0"/>
      <p:bldP spid="19" grpId="0"/>
      <p:bldP spid="20" grpId="0"/>
      <p:bldP spid="21" grpId="0"/>
      <p:bldP spid="22" grpId="0"/>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79E2B-6BE3-232C-769E-59034570CE44}"/>
            </a:ext>
          </a:extLst>
        </p:cNvPr>
        <p:cNvGrpSpPr/>
        <p:nvPr/>
      </p:nvGrpSpPr>
      <p:grpSpPr>
        <a:xfrm>
          <a:off x="0" y="0"/>
          <a:ext cx="0" cy="0"/>
          <a:chOff x="0" y="0"/>
          <a:chExt cx="0" cy="0"/>
        </a:xfrm>
      </p:grpSpPr>
      <p:pic>
        <p:nvPicPr>
          <p:cNvPr id="56" name="Picture 55">
            <a:extLst>
              <a:ext uri="{FF2B5EF4-FFF2-40B4-BE49-F238E27FC236}">
                <a16:creationId xmlns:a16="http://schemas.microsoft.com/office/drawing/2014/main" id="{7E6FE158-9054-96C7-9F73-396C6CC2A42B}"/>
              </a:ext>
            </a:extLst>
          </p:cNvPr>
          <p:cNvPicPr>
            <a:picLocks noChangeAspect="1"/>
          </p:cNvPicPr>
          <p:nvPr/>
        </p:nvPicPr>
        <p:blipFill>
          <a:blip r:embed="rId3"/>
          <a:stretch>
            <a:fillRect/>
          </a:stretch>
        </p:blipFill>
        <p:spPr>
          <a:xfrm>
            <a:off x="1666643" y="1609436"/>
            <a:ext cx="8858714" cy="4867564"/>
          </a:xfrm>
          <a:prstGeom prst="rect">
            <a:avLst/>
          </a:prstGeom>
        </p:spPr>
      </p:pic>
      <p:sp>
        <p:nvSpPr>
          <p:cNvPr id="2" name="object 2">
            <a:extLst>
              <a:ext uri="{FF2B5EF4-FFF2-40B4-BE49-F238E27FC236}">
                <a16:creationId xmlns:a16="http://schemas.microsoft.com/office/drawing/2014/main" id="{F49B4E14-729B-8CB0-C33F-48DFD12C9207}"/>
              </a:ext>
            </a:extLst>
          </p:cNvPr>
          <p:cNvSpPr txBox="1"/>
          <p:nvPr/>
        </p:nvSpPr>
        <p:spPr>
          <a:xfrm>
            <a:off x="1585975" y="4146529"/>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5CC6CE51-49F7-AD8F-214E-A9E904DE4EBD}"/>
              </a:ext>
            </a:extLst>
          </p:cNvPr>
          <p:cNvSpPr/>
          <p:nvPr/>
        </p:nvSpPr>
        <p:spPr>
          <a:xfrm>
            <a:off x="688835" y="4099716"/>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D1FE55EC-D821-C188-9439-A16E62E9DAF6}"/>
              </a:ext>
            </a:extLst>
          </p:cNvPr>
          <p:cNvPicPr/>
          <p:nvPr/>
        </p:nvPicPr>
        <p:blipFill>
          <a:blip r:embed="rId4" cstate="print"/>
          <a:stretch>
            <a:fillRect/>
          </a:stretch>
        </p:blipFill>
        <p:spPr>
          <a:xfrm>
            <a:off x="1176255" y="4099707"/>
            <a:ext cx="360329" cy="396093"/>
          </a:xfrm>
          <a:prstGeom prst="rect">
            <a:avLst/>
          </a:prstGeom>
        </p:spPr>
      </p:pic>
      <p:pic>
        <p:nvPicPr>
          <p:cNvPr id="5" name="object 5">
            <a:extLst>
              <a:ext uri="{FF2B5EF4-FFF2-40B4-BE49-F238E27FC236}">
                <a16:creationId xmlns:a16="http://schemas.microsoft.com/office/drawing/2014/main" id="{AB70FFED-23E3-50FA-731A-48E98005D92B}"/>
              </a:ext>
            </a:extLst>
          </p:cNvPr>
          <p:cNvPicPr/>
          <p:nvPr/>
        </p:nvPicPr>
        <p:blipFill>
          <a:blip r:embed="rId5" cstate="print"/>
          <a:stretch>
            <a:fillRect/>
          </a:stretch>
        </p:blipFill>
        <p:spPr>
          <a:xfrm>
            <a:off x="9804631" y="3810000"/>
            <a:ext cx="1694731" cy="264813"/>
          </a:xfrm>
          <a:prstGeom prst="rect">
            <a:avLst/>
          </a:prstGeom>
        </p:spPr>
      </p:pic>
      <p:sp>
        <p:nvSpPr>
          <p:cNvPr id="36" name="TextBox 35">
            <a:extLst>
              <a:ext uri="{FF2B5EF4-FFF2-40B4-BE49-F238E27FC236}">
                <a16:creationId xmlns:a16="http://schemas.microsoft.com/office/drawing/2014/main" id="{3C9B11C4-9DF2-01FB-E984-C46884EAB03B}"/>
              </a:ext>
            </a:extLst>
          </p:cNvPr>
          <p:cNvSpPr txBox="1"/>
          <p:nvPr/>
        </p:nvSpPr>
        <p:spPr>
          <a:xfrm>
            <a:off x="1951397" y="5306353"/>
            <a:ext cx="1371600" cy="369332"/>
          </a:xfrm>
          <a:prstGeom prst="rect">
            <a:avLst/>
          </a:prstGeom>
          <a:noFill/>
        </p:spPr>
        <p:txBody>
          <a:bodyPr wrap="square" rtlCol="0">
            <a:spAutoFit/>
          </a:bodyPr>
          <a:lstStyle/>
          <a:p>
            <a:pPr algn="ctr"/>
            <a:r>
              <a:rPr lang="fr-FR" dirty="0"/>
              <a:t>FORMOSA</a:t>
            </a:r>
            <a:endParaRPr lang="en-GB" dirty="0"/>
          </a:p>
        </p:txBody>
      </p:sp>
      <p:sp>
        <p:nvSpPr>
          <p:cNvPr id="40" name="TextBox 39">
            <a:extLst>
              <a:ext uri="{FF2B5EF4-FFF2-40B4-BE49-F238E27FC236}">
                <a16:creationId xmlns:a16="http://schemas.microsoft.com/office/drawing/2014/main" id="{C200A5B7-532C-4F32-69BA-C34E0A777EBB}"/>
              </a:ext>
            </a:extLst>
          </p:cNvPr>
          <p:cNvSpPr txBox="1"/>
          <p:nvPr/>
        </p:nvSpPr>
        <p:spPr>
          <a:xfrm>
            <a:off x="7971197" y="3421679"/>
            <a:ext cx="1371600" cy="369332"/>
          </a:xfrm>
          <a:prstGeom prst="rect">
            <a:avLst/>
          </a:prstGeom>
          <a:noFill/>
        </p:spPr>
        <p:txBody>
          <a:bodyPr wrap="square" rtlCol="0">
            <a:spAutoFit/>
          </a:bodyPr>
          <a:lstStyle/>
          <a:p>
            <a:pPr algn="ctr"/>
            <a:r>
              <a:rPr lang="fr-FR" dirty="0" err="1"/>
              <a:t>FLArE</a:t>
            </a:r>
            <a:endParaRPr lang="en-GB" dirty="0"/>
          </a:p>
        </p:txBody>
      </p:sp>
      <p:sp>
        <p:nvSpPr>
          <p:cNvPr id="41" name="TextBox 40">
            <a:extLst>
              <a:ext uri="{FF2B5EF4-FFF2-40B4-BE49-F238E27FC236}">
                <a16:creationId xmlns:a16="http://schemas.microsoft.com/office/drawing/2014/main" id="{9F947DF9-1C5C-8072-B629-C968C0AA6BD5}"/>
              </a:ext>
            </a:extLst>
          </p:cNvPr>
          <p:cNvSpPr txBox="1"/>
          <p:nvPr/>
        </p:nvSpPr>
        <p:spPr>
          <a:xfrm>
            <a:off x="6066197" y="3020353"/>
            <a:ext cx="1524000" cy="369332"/>
          </a:xfrm>
          <a:prstGeom prst="rect">
            <a:avLst/>
          </a:prstGeom>
          <a:noFill/>
        </p:spPr>
        <p:txBody>
          <a:bodyPr wrap="square" rtlCol="0">
            <a:spAutoFit/>
          </a:bodyPr>
          <a:lstStyle/>
          <a:p>
            <a:pPr marL="12700" algn="ctr">
              <a:lnSpc>
                <a:spcPct val="100000"/>
              </a:lnSpc>
              <a:spcBef>
                <a:spcPts val="1475"/>
              </a:spcBef>
              <a:tabLst>
                <a:tab pos="240665" algn="l"/>
              </a:tabLst>
            </a:pPr>
            <a:r>
              <a:rPr lang="en-GB" sz="1800" spc="-10" dirty="0">
                <a:latin typeface="Verdana"/>
                <a:cs typeface="Verdana"/>
              </a:rPr>
              <a:t>FASER</a:t>
            </a:r>
            <a:r>
              <a:rPr lang="fr-FR" sz="1800" spc="-10" dirty="0">
                <a:latin typeface="Verdana"/>
                <a:cs typeface="Verdana"/>
              </a:rPr>
              <a:t>nu</a:t>
            </a:r>
            <a:r>
              <a:rPr lang="el-GR" sz="1800" spc="-10" dirty="0">
                <a:latin typeface="Verdana"/>
                <a:cs typeface="Verdana"/>
              </a:rPr>
              <a:t>2</a:t>
            </a:r>
            <a:r>
              <a:rPr lang="fr-FR" sz="1800" spc="-10" dirty="0">
                <a:latin typeface="Verdana"/>
                <a:cs typeface="Verdana"/>
              </a:rPr>
              <a:t> </a:t>
            </a:r>
            <a:endParaRPr lang="el-GR" sz="1800" dirty="0">
              <a:latin typeface="Verdana"/>
              <a:cs typeface="Verdana"/>
            </a:endParaRPr>
          </a:p>
        </p:txBody>
      </p:sp>
      <p:sp>
        <p:nvSpPr>
          <p:cNvPr id="42" name="TextBox 41">
            <a:extLst>
              <a:ext uri="{FF2B5EF4-FFF2-40B4-BE49-F238E27FC236}">
                <a16:creationId xmlns:a16="http://schemas.microsoft.com/office/drawing/2014/main" id="{5ADEFE6C-3621-F99E-DD35-4BD95FBDA288}"/>
              </a:ext>
            </a:extLst>
          </p:cNvPr>
          <p:cNvSpPr txBox="1"/>
          <p:nvPr/>
        </p:nvSpPr>
        <p:spPr>
          <a:xfrm>
            <a:off x="4039150" y="2410753"/>
            <a:ext cx="1371600" cy="369332"/>
          </a:xfrm>
          <a:prstGeom prst="rect">
            <a:avLst/>
          </a:prstGeom>
          <a:noFill/>
        </p:spPr>
        <p:txBody>
          <a:bodyPr wrap="square" rtlCol="0">
            <a:spAutoFit/>
          </a:bodyPr>
          <a:lstStyle/>
          <a:p>
            <a:pPr algn="ctr"/>
            <a:r>
              <a:rPr lang="fr-FR" dirty="0"/>
              <a:t>FASER2</a:t>
            </a:r>
            <a:endParaRPr lang="en-GB" dirty="0"/>
          </a:p>
        </p:txBody>
      </p:sp>
      <p:cxnSp>
        <p:nvCxnSpPr>
          <p:cNvPr id="44" name="Connector: Elbow 43">
            <a:extLst>
              <a:ext uri="{FF2B5EF4-FFF2-40B4-BE49-F238E27FC236}">
                <a16:creationId xmlns:a16="http://schemas.microsoft.com/office/drawing/2014/main" id="{7698CF9C-2B1C-E0DE-8BA5-356AE74AFD1C}"/>
              </a:ext>
            </a:extLst>
          </p:cNvPr>
          <p:cNvCxnSpPr>
            <a:cxnSpLocks/>
            <a:stCxn id="42" idx="2"/>
          </p:cNvCxnSpPr>
          <p:nvPr/>
        </p:nvCxnSpPr>
        <p:spPr>
          <a:xfrm rot="16200000" flipH="1">
            <a:off x="4436284" y="3068751"/>
            <a:ext cx="1263133" cy="685800"/>
          </a:xfrm>
          <a:prstGeom prst="bentConnector3">
            <a:avLst>
              <a:gd name="adj1" fmla="val 21235"/>
            </a:avLst>
          </a:prstGeom>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43019A9F-A229-8D3A-19EB-EE2DABFF9850}"/>
              </a:ext>
            </a:extLst>
          </p:cNvPr>
          <p:cNvCxnSpPr>
            <a:cxnSpLocks/>
            <a:stCxn id="41" idx="2"/>
          </p:cNvCxnSpPr>
          <p:nvPr/>
        </p:nvCxnSpPr>
        <p:spPr>
          <a:xfrm rot="16200000" flipH="1">
            <a:off x="6441363" y="3776519"/>
            <a:ext cx="1307068" cy="533400"/>
          </a:xfrm>
          <a:prstGeom prst="bentConnector3">
            <a:avLst>
              <a:gd name="adj1" fmla="val 15253"/>
            </a:avLst>
          </a:prstGeom>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C405BEC1-5209-BEA2-CFAA-EB3F2D553CC7}"/>
              </a:ext>
            </a:extLst>
          </p:cNvPr>
          <p:cNvCxnSpPr>
            <a:stCxn id="40" idx="2"/>
          </p:cNvCxnSpPr>
          <p:nvPr/>
        </p:nvCxnSpPr>
        <p:spPr>
          <a:xfrm rot="16200000" flipH="1">
            <a:off x="8208163" y="4239845"/>
            <a:ext cx="1050068" cy="152400"/>
          </a:xfrm>
          <a:prstGeom prst="bentConnector3">
            <a:avLst>
              <a:gd name="adj1" fmla="val 15399"/>
            </a:avLst>
          </a:prstGeom>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9D06DBAB-BB06-B0F4-0658-A47F32CB29A5}"/>
              </a:ext>
            </a:extLst>
          </p:cNvPr>
          <p:cNvCxnSpPr>
            <a:stCxn id="36" idx="0"/>
          </p:cNvCxnSpPr>
          <p:nvPr/>
        </p:nvCxnSpPr>
        <p:spPr>
          <a:xfrm rot="5400000" flipH="1" flipV="1">
            <a:off x="2527226" y="3900982"/>
            <a:ext cx="1515342" cy="1295400"/>
          </a:xfrm>
          <a:prstGeom prst="bentConnector3">
            <a:avLst>
              <a:gd name="adj1" fmla="val 33616"/>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9858528-1A84-2BE2-BD4C-7F5313D3B1FC}"/>
              </a:ext>
            </a:extLst>
          </p:cNvPr>
          <p:cNvCxnSpPr>
            <a:cxnSpLocks/>
          </p:cNvCxnSpPr>
          <p:nvPr/>
        </p:nvCxnSpPr>
        <p:spPr>
          <a:xfrm flipH="1" flipV="1">
            <a:off x="3810000" y="3609343"/>
            <a:ext cx="7880721" cy="2246118"/>
          </a:xfrm>
          <a:prstGeom prst="line">
            <a:avLst/>
          </a:prstGeom>
          <a:ln w="19050">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56FCA95-B949-9E3C-448E-236AEB820F0E}"/>
              </a:ext>
            </a:extLst>
          </p:cNvPr>
          <p:cNvSpPr txBox="1"/>
          <p:nvPr/>
        </p:nvSpPr>
        <p:spPr>
          <a:xfrm rot="967277">
            <a:off x="10608145" y="4749143"/>
            <a:ext cx="1206026" cy="923330"/>
          </a:xfrm>
          <a:prstGeom prst="rect">
            <a:avLst/>
          </a:prstGeom>
          <a:noFill/>
        </p:spPr>
        <p:txBody>
          <a:bodyPr wrap="square" rtlCol="0">
            <a:spAutoFit/>
          </a:bodyPr>
          <a:lstStyle/>
          <a:p>
            <a:r>
              <a:rPr lang="fr-FR" dirty="0">
                <a:solidFill>
                  <a:srgbClr val="FF0000"/>
                </a:solidFill>
              </a:rPr>
              <a:t>Nominal Beam Axis</a:t>
            </a:r>
            <a:endParaRPr lang="en-GB" dirty="0">
              <a:solidFill>
                <a:srgbClr val="FF0000"/>
              </a:solidFill>
            </a:endParaRPr>
          </a:p>
        </p:txBody>
      </p:sp>
      <p:sp>
        <p:nvSpPr>
          <p:cNvPr id="11" name="object 6">
            <a:extLst>
              <a:ext uri="{FF2B5EF4-FFF2-40B4-BE49-F238E27FC236}">
                <a16:creationId xmlns:a16="http://schemas.microsoft.com/office/drawing/2014/main" id="{506A6A65-8BA7-D828-3D81-472F42E4E5BD}"/>
              </a:ext>
            </a:extLst>
          </p:cNvPr>
          <p:cNvSpPr txBox="1">
            <a:spLocks noGrp="1"/>
          </p:cNvSpPr>
          <p:nvPr>
            <p:ph type="title"/>
          </p:nvPr>
        </p:nvSpPr>
        <p:spPr>
          <a:xfrm>
            <a:off x="3232857" y="227203"/>
            <a:ext cx="6024245" cy="443711"/>
          </a:xfrm>
          <a:prstGeom prst="rect">
            <a:avLst/>
          </a:prstGeom>
        </p:spPr>
        <p:txBody>
          <a:bodyPr vert="horz" wrap="square" lIns="0" tIns="12700" rIns="0" bIns="0" rtlCol="0">
            <a:spAutoFit/>
          </a:bodyPr>
          <a:lstStyle/>
          <a:p>
            <a:pPr marL="12700">
              <a:spcBef>
                <a:spcPts val="100"/>
              </a:spcBef>
            </a:pPr>
            <a:r>
              <a:rPr lang="fr-FR" spc="65" dirty="0"/>
              <a:t>FORWARD PHYSICS FACILITY</a:t>
            </a:r>
            <a:endParaRPr spc="65" dirty="0"/>
          </a:p>
        </p:txBody>
      </p:sp>
      <mc:AlternateContent xmlns:mc="http://schemas.openxmlformats.org/markup-compatibility/2006" xmlns:a14="http://schemas.microsoft.com/office/drawing/2010/main">
        <mc:Choice Requires="a14">
          <p:sp>
            <p:nvSpPr>
              <p:cNvPr id="15" name="Content Placeholder 2">
                <a:extLst>
                  <a:ext uri="{FF2B5EF4-FFF2-40B4-BE49-F238E27FC236}">
                    <a16:creationId xmlns:a16="http://schemas.microsoft.com/office/drawing/2014/main" id="{8E51A8E5-F8B8-244B-E1B1-035F438794E9}"/>
                  </a:ext>
                </a:extLst>
              </p:cNvPr>
              <p:cNvSpPr>
                <a:spLocks noGrp="1"/>
              </p:cNvSpPr>
              <p:nvPr>
                <p:ph idx="1"/>
              </p:nvPr>
            </p:nvSpPr>
            <p:spPr>
              <a:xfrm>
                <a:off x="7015844" y="2192478"/>
                <a:ext cx="4764509" cy="1050068"/>
              </a:xfrm>
            </p:spPr>
            <p:txBody>
              <a:bodyPr/>
              <a:lstStyle/>
              <a:p>
                <a:pPr lvl="1"/>
                <a:r>
                  <a:rPr lang="en-US" sz="1800" dirty="0">
                    <a:sym typeface="Wingdings" pitchFamily="2" charset="2"/>
                  </a:rPr>
                  <a:t>New particles: 10,000 more sensitive for many new particles (10x in </a:t>
                </a:r>
                <a14:m>
                  <m:oMath xmlns:m="http://schemas.openxmlformats.org/officeDocument/2006/math">
                    <m:r>
                      <a:rPr lang="en-US" sz="1800" b="0" i="1" smtClean="0">
                        <a:latin typeface="Cambria Math" panose="02040503050406030204" pitchFamily="18" charset="0"/>
                        <a:sym typeface="Wingdings" pitchFamily="2" charset="2"/>
                      </a:rPr>
                      <m:t>𝑥</m:t>
                    </m:r>
                    <m:r>
                      <a:rPr lang="en-US" sz="1800" b="0" i="1" smtClean="0">
                        <a:latin typeface="Cambria Math" panose="02040503050406030204" pitchFamily="18" charset="0"/>
                        <a:sym typeface="Wingdings" pitchFamily="2" charset="2"/>
                      </a:rPr>
                      <m:t>, </m:t>
                    </m:r>
                    <m:r>
                      <a:rPr lang="en-US" sz="1800" b="0" i="1" smtClean="0">
                        <a:latin typeface="Cambria Math" panose="02040503050406030204" pitchFamily="18" charset="0"/>
                        <a:sym typeface="Wingdings" pitchFamily="2" charset="2"/>
                      </a:rPr>
                      <m:t>𝑦</m:t>
                    </m:r>
                    <m:r>
                      <a:rPr lang="en-US" sz="1800" b="0" i="1" smtClean="0">
                        <a:latin typeface="Cambria Math" panose="02040503050406030204" pitchFamily="18" charset="0"/>
                        <a:sym typeface="Wingdings" pitchFamily="2" charset="2"/>
                      </a:rPr>
                      <m:t>,</m:t>
                    </m:r>
                    <m:r>
                      <a:rPr lang="en-US" sz="1800" b="0" i="1" smtClean="0">
                        <a:latin typeface="Cambria Math" panose="02040503050406030204" pitchFamily="18" charset="0"/>
                        <a:sym typeface="Wingdings" pitchFamily="2" charset="2"/>
                      </a:rPr>
                      <m:t>𝑧</m:t>
                    </m:r>
                  </m:oMath>
                </a14:m>
                <a:r>
                  <a:rPr lang="en-US" sz="1800" dirty="0">
                    <a:sym typeface="Wingdings" pitchFamily="2" charset="2"/>
                  </a:rPr>
                  <a:t>, and 10x the luminosity).</a:t>
                </a:r>
                <a:endParaRPr lang="en-US" sz="1800" dirty="0"/>
              </a:p>
            </p:txBody>
          </p:sp>
        </mc:Choice>
        <mc:Fallback xmlns="">
          <p:sp>
            <p:nvSpPr>
              <p:cNvPr id="15" name="Content Placeholder 2">
                <a:extLst>
                  <a:ext uri="{FF2B5EF4-FFF2-40B4-BE49-F238E27FC236}">
                    <a16:creationId xmlns:a16="http://schemas.microsoft.com/office/drawing/2014/main" id="{8E51A8E5-F8B8-244B-E1B1-035F438794E9}"/>
                  </a:ext>
                </a:extLst>
              </p:cNvPr>
              <p:cNvSpPr>
                <a:spLocks noGrp="1" noRot="1" noChangeAspect="1" noMove="1" noResize="1" noEditPoints="1" noAdjustHandles="1" noChangeArrowheads="1" noChangeShapeType="1" noTextEdit="1"/>
              </p:cNvSpPr>
              <p:nvPr>
                <p:ph idx="1"/>
              </p:nvPr>
            </p:nvSpPr>
            <p:spPr>
              <a:xfrm>
                <a:off x="7015844" y="2192478"/>
                <a:ext cx="4764509" cy="1050068"/>
              </a:xfrm>
              <a:blipFill>
                <a:blip r:embed="rId6"/>
                <a:stretch>
                  <a:fillRect t="-2381" r="-266"/>
                </a:stretch>
              </a:blipFill>
            </p:spPr>
            <p:txBody>
              <a:bodyPr/>
              <a:lstStyle/>
              <a:p>
                <a:r>
                  <a:rPr lang="en-US">
                    <a:noFill/>
                  </a:rPr>
                  <a:t> </a:t>
                </a:r>
              </a:p>
            </p:txBody>
          </p:sp>
        </mc:Fallback>
      </mc:AlternateContent>
      <p:sp>
        <p:nvSpPr>
          <p:cNvPr id="16" name="Content Placeholder 2">
            <a:extLst>
              <a:ext uri="{FF2B5EF4-FFF2-40B4-BE49-F238E27FC236}">
                <a16:creationId xmlns:a16="http://schemas.microsoft.com/office/drawing/2014/main" id="{BC27302E-A8A4-A480-3FFD-B6BE9B20D0F5}"/>
              </a:ext>
            </a:extLst>
          </p:cNvPr>
          <p:cNvSpPr txBox="1">
            <a:spLocks/>
          </p:cNvSpPr>
          <p:nvPr/>
        </p:nvSpPr>
        <p:spPr bwMode="auto">
          <a:xfrm>
            <a:off x="411646" y="846951"/>
            <a:ext cx="11368707" cy="4682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dirty="0"/>
              <a:t>4 experiments, all on the LOS to maximize the discovery potential of the LHC.</a:t>
            </a:r>
          </a:p>
          <a:p>
            <a:pPr algn="ctr"/>
            <a:endParaRPr lang="en-US" sz="2000" dirty="0"/>
          </a:p>
        </p:txBody>
      </p:sp>
      <p:sp>
        <p:nvSpPr>
          <p:cNvPr id="6" name="object 9">
            <a:extLst>
              <a:ext uri="{FF2B5EF4-FFF2-40B4-BE49-F238E27FC236}">
                <a16:creationId xmlns:a16="http://schemas.microsoft.com/office/drawing/2014/main" id="{0ACC963A-C53E-EE5F-A8A6-E130668999E9}"/>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sp>
        <p:nvSpPr>
          <p:cNvPr id="7" name="Content Placeholder 2">
            <a:extLst>
              <a:ext uri="{FF2B5EF4-FFF2-40B4-BE49-F238E27FC236}">
                <a16:creationId xmlns:a16="http://schemas.microsoft.com/office/drawing/2014/main" id="{01F089FF-B6BE-72E1-361B-CD332277832E}"/>
              </a:ext>
            </a:extLst>
          </p:cNvPr>
          <p:cNvSpPr txBox="1">
            <a:spLocks/>
          </p:cNvSpPr>
          <p:nvPr/>
        </p:nvSpPr>
        <p:spPr bwMode="auto">
          <a:xfrm>
            <a:off x="5014895" y="1220972"/>
            <a:ext cx="6903755" cy="78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800" dirty="0"/>
          </a:p>
          <a:p>
            <a:pPr lvl="1"/>
            <a:r>
              <a:rPr lang="en-US" sz="1800" dirty="0"/>
              <a:t>Neutrinos: 10</a:t>
            </a:r>
            <a:r>
              <a:rPr lang="en-US" sz="1800" baseline="30000" dirty="0"/>
              <a:t>6</a:t>
            </a:r>
            <a:r>
              <a:rPr lang="en-US" sz="1800" dirty="0"/>
              <a:t> (1000 </a:t>
            </a:r>
            <a:r>
              <a:rPr lang="en-US" sz="1800" dirty="0">
                <a:sym typeface="Wingdings" pitchFamily="2" charset="2"/>
              </a:rPr>
              <a:t>per day) at the highest energies ever from a controlled source, including 1000s of tau neutrinos.</a:t>
            </a:r>
          </a:p>
        </p:txBody>
      </p:sp>
    </p:spTree>
    <p:extLst>
      <p:ext uri="{BB962C8B-B14F-4D97-AF65-F5344CB8AC3E}">
        <p14:creationId xmlns:p14="http://schemas.microsoft.com/office/powerpoint/2010/main" val="12887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1000"/>
                                        <p:tgtEl>
                                          <p:spTgt spid="41"/>
                                        </p:tgtEl>
                                      </p:cBhvr>
                                    </p:animEffect>
                                    <p:anim calcmode="lin" valueType="num">
                                      <p:cBhvr>
                                        <p:cTn id="18" dur="1000" fill="hold"/>
                                        <p:tgtEl>
                                          <p:spTgt spid="41"/>
                                        </p:tgtEl>
                                        <p:attrNameLst>
                                          <p:attrName>ppt_x</p:attrName>
                                        </p:attrNameLst>
                                      </p:cBhvr>
                                      <p:tavLst>
                                        <p:tav tm="0">
                                          <p:val>
                                            <p:strVal val="#ppt_x"/>
                                          </p:val>
                                        </p:tav>
                                        <p:tav tm="100000">
                                          <p:val>
                                            <p:strVal val="#ppt_x"/>
                                          </p:val>
                                        </p:tav>
                                      </p:tavLst>
                                    </p:anim>
                                    <p:anim calcmode="lin" valueType="num">
                                      <p:cBhvr>
                                        <p:cTn id="19" dur="1000" fill="hold"/>
                                        <p:tgtEl>
                                          <p:spTgt spid="4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1000"/>
                                        <p:tgtEl>
                                          <p:spTgt spid="50"/>
                                        </p:tgtEl>
                                      </p:cBhvr>
                                    </p:animEffect>
                                    <p:anim calcmode="lin" valueType="num">
                                      <p:cBhvr>
                                        <p:cTn id="23" dur="1000" fill="hold"/>
                                        <p:tgtEl>
                                          <p:spTgt spid="50"/>
                                        </p:tgtEl>
                                        <p:attrNameLst>
                                          <p:attrName>ppt_x</p:attrName>
                                        </p:attrNameLst>
                                      </p:cBhvr>
                                      <p:tavLst>
                                        <p:tav tm="0">
                                          <p:val>
                                            <p:strVal val="#ppt_x"/>
                                          </p:val>
                                        </p:tav>
                                        <p:tav tm="100000">
                                          <p:val>
                                            <p:strVal val="#ppt_x"/>
                                          </p:val>
                                        </p:tav>
                                      </p:tavLst>
                                    </p:anim>
                                    <p:anim calcmode="lin" valueType="num">
                                      <p:cBhvr>
                                        <p:cTn id="24" dur="1000" fill="hold"/>
                                        <p:tgtEl>
                                          <p:spTgt spid="5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1000"/>
                                        <p:tgtEl>
                                          <p:spTgt spid="40"/>
                                        </p:tgtEl>
                                      </p:cBhvr>
                                    </p:animEffect>
                                    <p:anim calcmode="lin" valueType="num">
                                      <p:cBhvr>
                                        <p:cTn id="28" dur="1000" fill="hold"/>
                                        <p:tgtEl>
                                          <p:spTgt spid="40"/>
                                        </p:tgtEl>
                                        <p:attrNameLst>
                                          <p:attrName>ppt_x</p:attrName>
                                        </p:attrNameLst>
                                      </p:cBhvr>
                                      <p:tavLst>
                                        <p:tav tm="0">
                                          <p:val>
                                            <p:strVal val="#ppt_x"/>
                                          </p:val>
                                        </p:tav>
                                        <p:tav tm="100000">
                                          <p:val>
                                            <p:strVal val="#ppt_x"/>
                                          </p:val>
                                        </p:tav>
                                      </p:tavLst>
                                    </p:anim>
                                    <p:anim calcmode="lin" valueType="num">
                                      <p:cBhvr>
                                        <p:cTn id="29" dur="1000" fill="hold"/>
                                        <p:tgtEl>
                                          <p:spTgt spid="4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1000"/>
                                        <p:tgtEl>
                                          <p:spTgt spid="53"/>
                                        </p:tgtEl>
                                      </p:cBhvr>
                                    </p:animEffect>
                                    <p:anim calcmode="lin" valueType="num">
                                      <p:cBhvr>
                                        <p:cTn id="33" dur="1000" fill="hold"/>
                                        <p:tgtEl>
                                          <p:spTgt spid="53"/>
                                        </p:tgtEl>
                                        <p:attrNameLst>
                                          <p:attrName>ppt_x</p:attrName>
                                        </p:attrNameLst>
                                      </p:cBhvr>
                                      <p:tavLst>
                                        <p:tav tm="0">
                                          <p:val>
                                            <p:strVal val="#ppt_x"/>
                                          </p:val>
                                        </p:tav>
                                        <p:tav tm="100000">
                                          <p:val>
                                            <p:strVal val="#ppt_x"/>
                                          </p:val>
                                        </p:tav>
                                      </p:tavLst>
                                    </p:anim>
                                    <p:anim calcmode="lin" valueType="num">
                                      <p:cBhvr>
                                        <p:cTn id="34" dur="1000" fill="hold"/>
                                        <p:tgtEl>
                                          <p:spTgt spid="53"/>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69"/>
                                        </p:tgtEl>
                                        <p:attrNameLst>
                                          <p:attrName>style.visibility</p:attrName>
                                        </p:attrNameLst>
                                      </p:cBhvr>
                                      <p:to>
                                        <p:strVal val="visible"/>
                                      </p:to>
                                    </p:set>
                                    <p:animEffect transition="in" filter="fade">
                                      <p:cBhvr>
                                        <p:cTn id="42" dur="1000"/>
                                        <p:tgtEl>
                                          <p:spTgt spid="69"/>
                                        </p:tgtEl>
                                      </p:cBhvr>
                                    </p:animEffect>
                                    <p:anim calcmode="lin" valueType="num">
                                      <p:cBhvr>
                                        <p:cTn id="43" dur="1000" fill="hold"/>
                                        <p:tgtEl>
                                          <p:spTgt spid="69"/>
                                        </p:tgtEl>
                                        <p:attrNameLst>
                                          <p:attrName>ppt_x</p:attrName>
                                        </p:attrNameLst>
                                      </p:cBhvr>
                                      <p:tavLst>
                                        <p:tav tm="0">
                                          <p:val>
                                            <p:strVal val="#ppt_x"/>
                                          </p:val>
                                        </p:tav>
                                        <p:tav tm="100000">
                                          <p:val>
                                            <p:strVal val="#ppt_x"/>
                                          </p:val>
                                        </p:tav>
                                      </p:tavLst>
                                    </p:anim>
                                    <p:anim calcmode="lin" valueType="num">
                                      <p:cBhvr>
                                        <p:cTn id="44" dur="1000" fill="hold"/>
                                        <p:tgtEl>
                                          <p:spTgt spid="69"/>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10" presetClass="entr" presetSubtype="0"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0" grpId="0"/>
      <p:bldP spid="41" grpId="0"/>
      <p:bldP spid="42" grpId="0"/>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AAA4B-4919-7509-FB94-3ED97D0388A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E366EB-7988-B434-1361-CBD2ED209BAF}"/>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E894AA60-CD5C-818C-9AC3-40CD5EE3400D}"/>
              </a:ext>
            </a:extLst>
          </p:cNvPr>
          <p:cNvSpPr txBox="1"/>
          <p:nvPr/>
        </p:nvSpPr>
        <p:spPr>
          <a:xfrm>
            <a:off x="3054141" y="2921168"/>
            <a:ext cx="6083717" cy="1015663"/>
          </a:xfrm>
          <a:prstGeom prst="rect">
            <a:avLst/>
          </a:prstGeom>
          <a:noFill/>
        </p:spPr>
        <p:txBody>
          <a:bodyPr wrap="none" rtlCol="0">
            <a:spAutoFit/>
          </a:bodyPr>
          <a:lstStyle/>
          <a:p>
            <a:r>
              <a:rPr lang="en-US" sz="6000" b="1" dirty="0"/>
              <a:t> CONCLUSIONS</a:t>
            </a:r>
          </a:p>
        </p:txBody>
      </p:sp>
    </p:spTree>
    <p:extLst>
      <p:ext uri="{BB962C8B-B14F-4D97-AF65-F5344CB8AC3E}">
        <p14:creationId xmlns:p14="http://schemas.microsoft.com/office/powerpoint/2010/main" val="296653205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5F24F58-C0E9-F941-A9CF-2826476CCC4B}"/>
              </a:ext>
            </a:extLst>
          </p:cNvPr>
          <p:cNvSpPr txBox="1">
            <a:spLocks/>
          </p:cNvSpPr>
          <p:nvPr/>
        </p:nvSpPr>
        <p:spPr>
          <a:xfrm>
            <a:off x="1524000" y="257176"/>
            <a:ext cx="9144000" cy="733425"/>
          </a:xfrm>
          <a:prstGeom prst="rect">
            <a:avLst/>
          </a:prstGeom>
        </p:spPr>
        <p:txBody>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tx1"/>
                </a:solidFill>
                <a:latin typeface="Arial" charset="0"/>
              </a:rPr>
              <a:t>SUMMARY AND ACKNOWLEDGEMENTS</a:t>
            </a:r>
          </a:p>
        </p:txBody>
      </p:sp>
      <p:sp>
        <p:nvSpPr>
          <p:cNvPr id="8" name="Content Placeholder 2">
            <a:extLst>
              <a:ext uri="{FF2B5EF4-FFF2-40B4-BE49-F238E27FC236}">
                <a16:creationId xmlns:a16="http://schemas.microsoft.com/office/drawing/2014/main" id="{5538E97F-AA0B-784A-8F53-E9E92DCF15CD}"/>
              </a:ext>
            </a:extLst>
          </p:cNvPr>
          <p:cNvSpPr txBox="1">
            <a:spLocks/>
          </p:cNvSpPr>
          <p:nvPr/>
        </p:nvSpPr>
        <p:spPr>
          <a:xfrm>
            <a:off x="688198" y="1066800"/>
            <a:ext cx="10559549" cy="5096534"/>
          </a:xfrm>
          <a:prstGeom prst="rect">
            <a:avLst/>
          </a:prstGeom>
        </p:spPr>
        <p:txBody>
          <a:bodyPr>
            <a:noAutofit/>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The forward region at particle colliders, neglected for decades, turns out to be a treasure trove of interesting physics.  This can be mined with small, fast, inexpensive experiments to study neutrinos and look for new particles. </a:t>
            </a:r>
          </a:p>
          <a:p>
            <a:pPr>
              <a:buFontTx/>
              <a:buChar char="•"/>
            </a:pPr>
            <a:endParaRPr lang="en-US" sz="1000" dirty="0"/>
          </a:p>
          <a:p>
            <a:pPr marL="0" indent="0">
              <a:buNone/>
            </a:pPr>
            <a:endParaRPr lang="en-US" dirty="0"/>
          </a:p>
          <a:p>
            <a:pPr marL="0" indent="0">
              <a:buNone/>
            </a:pPr>
            <a:r>
              <a:rPr lang="en-US" dirty="0">
                <a:solidFill>
                  <a:srgbClr val="0000FF"/>
                </a:solidFill>
              </a:rPr>
              <a:t>Is there another November revolution waiting for us in the forward region?  </a:t>
            </a:r>
          </a:p>
        </p:txBody>
      </p:sp>
      <p:pic>
        <p:nvPicPr>
          <p:cNvPr id="9" name="Picture 8" descr="A picture containing text, outdoor, sign&#10;&#10;Description automatically generated">
            <a:extLst>
              <a:ext uri="{FF2B5EF4-FFF2-40B4-BE49-F238E27FC236}">
                <a16:creationId xmlns:a16="http://schemas.microsoft.com/office/drawing/2014/main" id="{5F3B4213-58A8-3C30-43E8-22C63C517C93}"/>
              </a:ext>
            </a:extLst>
          </p:cNvPr>
          <p:cNvPicPr>
            <a:picLocks noChangeAspect="1"/>
          </p:cNvPicPr>
          <p:nvPr/>
        </p:nvPicPr>
        <p:blipFill>
          <a:blip r:embed="rId2"/>
          <a:stretch>
            <a:fillRect/>
          </a:stretch>
        </p:blipFill>
        <p:spPr>
          <a:xfrm>
            <a:off x="944253" y="5471734"/>
            <a:ext cx="2261133" cy="502474"/>
          </a:xfrm>
          <a:prstGeom prst="rect">
            <a:avLst/>
          </a:prstGeom>
        </p:spPr>
      </p:pic>
      <p:pic>
        <p:nvPicPr>
          <p:cNvPr id="11" name="Picture 10">
            <a:extLst>
              <a:ext uri="{FF2B5EF4-FFF2-40B4-BE49-F238E27FC236}">
                <a16:creationId xmlns:a16="http://schemas.microsoft.com/office/drawing/2014/main" id="{34DD6446-2D38-EB24-00F0-8F6CF3D9888A}"/>
              </a:ext>
            </a:extLst>
          </p:cNvPr>
          <p:cNvPicPr>
            <a:picLocks noChangeAspect="1"/>
          </p:cNvPicPr>
          <p:nvPr/>
        </p:nvPicPr>
        <p:blipFill rotWithShape="1">
          <a:blip r:embed="rId3"/>
          <a:srcRect l="10177" r="15385" b="26146"/>
          <a:stretch/>
        </p:blipFill>
        <p:spPr>
          <a:xfrm>
            <a:off x="4161516" y="5159112"/>
            <a:ext cx="1136648" cy="1127718"/>
          </a:xfrm>
          <a:prstGeom prst="rect">
            <a:avLst/>
          </a:prstGeom>
        </p:spPr>
      </p:pic>
      <p:pic>
        <p:nvPicPr>
          <p:cNvPr id="12" name="Picture 11">
            <a:extLst>
              <a:ext uri="{FF2B5EF4-FFF2-40B4-BE49-F238E27FC236}">
                <a16:creationId xmlns:a16="http://schemas.microsoft.com/office/drawing/2014/main" id="{092F61FD-D3E8-9ABC-6E99-CDC766694E6C}"/>
              </a:ext>
            </a:extLst>
          </p:cNvPr>
          <p:cNvPicPr>
            <a:picLocks noChangeAspect="1"/>
          </p:cNvPicPr>
          <p:nvPr/>
        </p:nvPicPr>
        <p:blipFill>
          <a:blip r:embed="rId4"/>
          <a:stretch>
            <a:fillRect/>
          </a:stretch>
        </p:blipFill>
        <p:spPr>
          <a:xfrm>
            <a:off x="6254294" y="5413409"/>
            <a:ext cx="1476375" cy="619125"/>
          </a:xfrm>
          <a:prstGeom prst="rect">
            <a:avLst/>
          </a:prstGeom>
        </p:spPr>
      </p:pic>
      <p:pic>
        <p:nvPicPr>
          <p:cNvPr id="13" name="Picture 12">
            <a:extLst>
              <a:ext uri="{FF2B5EF4-FFF2-40B4-BE49-F238E27FC236}">
                <a16:creationId xmlns:a16="http://schemas.microsoft.com/office/drawing/2014/main" id="{C0DD393A-F62E-A7D9-788D-0152E96811D0}"/>
              </a:ext>
            </a:extLst>
          </p:cNvPr>
          <p:cNvPicPr>
            <a:picLocks noChangeAspect="1"/>
          </p:cNvPicPr>
          <p:nvPr/>
        </p:nvPicPr>
        <p:blipFill>
          <a:blip r:embed="rId5"/>
          <a:stretch>
            <a:fillRect/>
          </a:stretch>
        </p:blipFill>
        <p:spPr>
          <a:xfrm>
            <a:off x="8686800" y="5437881"/>
            <a:ext cx="2825750" cy="570181"/>
          </a:xfrm>
          <a:prstGeom prst="rect">
            <a:avLst/>
          </a:prstGeom>
        </p:spPr>
      </p:pic>
      <p:pic>
        <p:nvPicPr>
          <p:cNvPr id="5" name="Picture 4">
            <a:extLst>
              <a:ext uri="{FF2B5EF4-FFF2-40B4-BE49-F238E27FC236}">
                <a16:creationId xmlns:a16="http://schemas.microsoft.com/office/drawing/2014/main" id="{CB85181B-6FFE-C57C-F267-A97585BF9B7F}"/>
              </a:ext>
            </a:extLst>
          </p:cNvPr>
          <p:cNvPicPr>
            <a:picLocks noChangeAspect="1"/>
          </p:cNvPicPr>
          <p:nvPr/>
        </p:nvPicPr>
        <p:blipFill>
          <a:blip r:embed="rId6"/>
          <a:stretch>
            <a:fillRect/>
          </a:stretch>
        </p:blipFill>
        <p:spPr>
          <a:xfrm>
            <a:off x="4752517" y="4208146"/>
            <a:ext cx="3299657" cy="626679"/>
          </a:xfrm>
          <a:prstGeom prst="rect">
            <a:avLst/>
          </a:prstGeom>
        </p:spPr>
      </p:pic>
      <p:pic>
        <p:nvPicPr>
          <p:cNvPr id="6" name="Picture 5">
            <a:extLst>
              <a:ext uri="{FF2B5EF4-FFF2-40B4-BE49-F238E27FC236}">
                <a16:creationId xmlns:a16="http://schemas.microsoft.com/office/drawing/2014/main" id="{81780A14-D9ED-31C1-783B-EA71AEA572DE}"/>
              </a:ext>
            </a:extLst>
          </p:cNvPr>
          <p:cNvPicPr>
            <a:picLocks noChangeAspect="1"/>
          </p:cNvPicPr>
          <p:nvPr/>
        </p:nvPicPr>
        <p:blipFill>
          <a:blip r:embed="rId7"/>
          <a:stretch>
            <a:fillRect/>
          </a:stretch>
        </p:blipFill>
        <p:spPr>
          <a:xfrm>
            <a:off x="685801" y="4121580"/>
            <a:ext cx="782418" cy="782418"/>
          </a:xfrm>
          <a:prstGeom prst="rect">
            <a:avLst/>
          </a:prstGeom>
        </p:spPr>
      </p:pic>
      <p:pic>
        <p:nvPicPr>
          <p:cNvPr id="15" name="Picture 14">
            <a:extLst>
              <a:ext uri="{FF2B5EF4-FFF2-40B4-BE49-F238E27FC236}">
                <a16:creationId xmlns:a16="http://schemas.microsoft.com/office/drawing/2014/main" id="{C6EF0B1D-3ABA-3BE8-AE61-558DB19FC046}"/>
              </a:ext>
            </a:extLst>
          </p:cNvPr>
          <p:cNvPicPr>
            <a:picLocks noChangeAspect="1"/>
          </p:cNvPicPr>
          <p:nvPr/>
        </p:nvPicPr>
        <p:blipFill>
          <a:blip r:embed="rId8"/>
          <a:stretch>
            <a:fillRect/>
          </a:stretch>
        </p:blipFill>
        <p:spPr>
          <a:xfrm>
            <a:off x="10744202" y="4215445"/>
            <a:ext cx="613549" cy="613549"/>
          </a:xfrm>
          <a:prstGeom prst="rect">
            <a:avLst/>
          </a:prstGeom>
        </p:spPr>
      </p:pic>
      <p:pic>
        <p:nvPicPr>
          <p:cNvPr id="16" name="Picture 15">
            <a:extLst>
              <a:ext uri="{FF2B5EF4-FFF2-40B4-BE49-F238E27FC236}">
                <a16:creationId xmlns:a16="http://schemas.microsoft.com/office/drawing/2014/main" id="{E834F9C8-4987-95AC-22B5-6628AC58197E}"/>
              </a:ext>
            </a:extLst>
          </p:cNvPr>
          <p:cNvPicPr>
            <a:picLocks noChangeAspect="1"/>
          </p:cNvPicPr>
          <p:nvPr/>
        </p:nvPicPr>
        <p:blipFill rotWithShape="1">
          <a:blip r:embed="rId9"/>
          <a:srcRect r="7550"/>
          <a:stretch/>
        </p:blipFill>
        <p:spPr>
          <a:xfrm>
            <a:off x="8613475" y="4114800"/>
            <a:ext cx="1569426" cy="794617"/>
          </a:xfrm>
          <a:prstGeom prst="rect">
            <a:avLst/>
          </a:prstGeom>
        </p:spPr>
      </p:pic>
      <p:pic>
        <p:nvPicPr>
          <p:cNvPr id="17" name="Picture 16" descr="A blue and black logo&#10;&#10;AI-generated content may be incorrect.">
            <a:extLst>
              <a:ext uri="{FF2B5EF4-FFF2-40B4-BE49-F238E27FC236}">
                <a16:creationId xmlns:a16="http://schemas.microsoft.com/office/drawing/2014/main" id="{C6C65B33-9239-7B1C-8E25-11723B7A2D17}"/>
              </a:ext>
            </a:extLst>
          </p:cNvPr>
          <p:cNvPicPr>
            <a:picLocks noChangeAspect="1"/>
          </p:cNvPicPr>
          <p:nvPr/>
        </p:nvPicPr>
        <p:blipFill>
          <a:blip r:embed="rId10"/>
          <a:stretch>
            <a:fillRect/>
          </a:stretch>
        </p:blipFill>
        <p:spPr>
          <a:xfrm>
            <a:off x="2029520" y="4153185"/>
            <a:ext cx="2161696" cy="725557"/>
          </a:xfrm>
          <a:prstGeom prst="rect">
            <a:avLst/>
          </a:prstGeom>
        </p:spPr>
      </p:pic>
    </p:spTree>
    <p:extLst>
      <p:ext uri="{BB962C8B-B14F-4D97-AF65-F5344CB8AC3E}">
        <p14:creationId xmlns:p14="http://schemas.microsoft.com/office/powerpoint/2010/main" val="2055443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533400" y="1066800"/>
            <a:ext cx="10972800" cy="622300"/>
          </a:xfrm>
        </p:spPr>
        <p:txBody>
          <a:bodyPr/>
          <a:lstStyle/>
          <a:p>
            <a:r>
              <a:rPr lang="en-US" altLang="en-US" sz="2000" dirty="0"/>
              <a:t>The LHC became the future of particle colliders in 1993 when the US canceled the SSC.</a:t>
            </a:r>
            <a:endParaRPr lang="en-US" altLang="en-US" sz="1200"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1524000" y="195264"/>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LIFETIME OF THE LHC</a:t>
            </a:r>
          </a:p>
        </p:txBody>
      </p:sp>
      <p:sp>
        <p:nvSpPr>
          <p:cNvPr id="6" name="Content Placeholder 2">
            <a:extLst>
              <a:ext uri="{FF2B5EF4-FFF2-40B4-BE49-F238E27FC236}">
                <a16:creationId xmlns:a16="http://schemas.microsoft.com/office/drawing/2014/main" id="{0B26CAA5-3409-7A49-BBF7-3353BDC05AFB}"/>
              </a:ext>
            </a:extLst>
          </p:cNvPr>
          <p:cNvSpPr txBox="1">
            <a:spLocks noChangeArrowheads="1"/>
          </p:cNvSpPr>
          <p:nvPr/>
        </p:nvSpPr>
        <p:spPr bwMode="auto">
          <a:xfrm>
            <a:off x="533400" y="1828800"/>
            <a:ext cx="3505200" cy="356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a:t>The LHC started running in 2010 and is scheduled to run until ~2042.</a:t>
            </a:r>
            <a:endParaRPr lang="en-US" altLang="en-US" sz="1200" dirty="0"/>
          </a:p>
          <a:p>
            <a:pPr lvl="1"/>
            <a:r>
              <a:rPr lang="en-US" altLang="en-US" sz="1800" dirty="0"/>
              <a:t>Middle-aged in terms of years</a:t>
            </a:r>
            <a:endParaRPr lang="en-US" altLang="en-US" sz="1200" dirty="0"/>
          </a:p>
          <a:p>
            <a:pPr lvl="1"/>
            <a:r>
              <a:rPr lang="en-US" altLang="en-US" sz="1800" dirty="0"/>
              <a:t>But a 12-year-old in terms of integrated luminosity (number of collisions)</a:t>
            </a:r>
            <a:endParaRPr lang="en-US" altLang="en-US" sz="1200" dirty="0"/>
          </a:p>
          <a:p>
            <a:endParaRPr lang="en-US" altLang="en-US" sz="1200" dirty="0"/>
          </a:p>
          <a:p>
            <a:r>
              <a:rPr lang="en-US" altLang="en-US" sz="2000" dirty="0">
                <a:solidFill>
                  <a:srgbClr val="FF0000"/>
                </a:solidFill>
              </a:rPr>
              <a:t>Are we using the LHC to its full potential?  What can we do to enhance its discovery prospects?</a:t>
            </a:r>
          </a:p>
        </p:txBody>
      </p:sp>
      <p:pic>
        <p:nvPicPr>
          <p:cNvPr id="9" name="Picture 8" descr="A graph with numbers and lines&#10;&#10;AI-generated content may be incorrect.">
            <a:extLst>
              <a:ext uri="{FF2B5EF4-FFF2-40B4-BE49-F238E27FC236}">
                <a16:creationId xmlns:a16="http://schemas.microsoft.com/office/drawing/2014/main" id="{57134E9A-58A8-06F8-0FBB-3B5BBA26E3E6}"/>
              </a:ext>
            </a:extLst>
          </p:cNvPr>
          <p:cNvPicPr>
            <a:picLocks noChangeAspect="1"/>
          </p:cNvPicPr>
          <p:nvPr/>
        </p:nvPicPr>
        <p:blipFill>
          <a:blip r:embed="rId2"/>
          <a:stretch>
            <a:fillRect/>
          </a:stretch>
        </p:blipFill>
        <p:spPr>
          <a:xfrm>
            <a:off x="4191000" y="1856400"/>
            <a:ext cx="7467600" cy="4409926"/>
          </a:xfrm>
          <a:prstGeom prst="rect">
            <a:avLst/>
          </a:prstGeom>
        </p:spPr>
      </p:pic>
    </p:spTree>
    <p:extLst>
      <p:ext uri="{BB962C8B-B14F-4D97-AF65-F5344CB8AC3E}">
        <p14:creationId xmlns:p14="http://schemas.microsoft.com/office/powerpoint/2010/main" val="1798743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3505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3074" name="Title 1"/>
          <p:cNvSpPr>
            <a:spLocks noGrp="1"/>
          </p:cNvSpPr>
          <p:nvPr>
            <p:ph type="title"/>
          </p:nvPr>
        </p:nvSpPr>
        <p:spPr>
          <a:xfrm>
            <a:off x="1524000" y="228986"/>
            <a:ext cx="9144000" cy="441325"/>
          </a:xfrm>
        </p:spPr>
        <p:txBody>
          <a:bodyPr/>
          <a:lstStyle/>
          <a:p>
            <a:r>
              <a:rPr lang="en-US" dirty="0">
                <a:solidFill>
                  <a:schemeClr val="bg1"/>
                </a:solidFill>
                <a:latin typeface="Arial" charset="0"/>
              </a:rPr>
              <a:t>THE NEW PARTICLE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2514600" y="833736"/>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2"/>
          <a:srcRect t="4414"/>
          <a:stretch/>
        </p:blipFill>
        <p:spPr>
          <a:xfrm>
            <a:off x="2222482" y="17134"/>
            <a:ext cx="4851436" cy="4402466"/>
          </a:xfrm>
          <a:prstGeom prst="rect">
            <a:avLst/>
          </a:prstGeom>
        </p:spPr>
      </p:pic>
      <p:sp>
        <p:nvSpPr>
          <p:cNvPr id="17" name="TextBox 16">
            <a:extLst>
              <a:ext uri="{FF2B5EF4-FFF2-40B4-BE49-F238E27FC236}">
                <a16:creationId xmlns:a16="http://schemas.microsoft.com/office/drawing/2014/main" id="{AA09995B-3F52-3C4C-A3E5-CF7222EBEFED}"/>
              </a:ext>
            </a:extLst>
          </p:cNvPr>
          <p:cNvSpPr txBox="1"/>
          <p:nvPr/>
        </p:nvSpPr>
        <p:spPr>
          <a:xfrm rot="3089523">
            <a:off x="2474039" y="252468"/>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3994722" y="2554070"/>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0" name="TextBox 19"/>
          <p:cNvSpPr txBox="1"/>
          <p:nvPr/>
        </p:nvSpPr>
        <p:spPr>
          <a:xfrm>
            <a:off x="3733800" y="4797155"/>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1" name="TextBox 20"/>
          <p:cNvSpPr txBox="1"/>
          <p:nvPr/>
        </p:nvSpPr>
        <p:spPr>
          <a:xfrm>
            <a:off x="6108985" y="2554070"/>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2" name="TextBox 21"/>
          <p:cNvSpPr txBox="1"/>
          <p:nvPr/>
        </p:nvSpPr>
        <p:spPr>
          <a:xfrm>
            <a:off x="6391645" y="4797155"/>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pic>
        <p:nvPicPr>
          <p:cNvPr id="37" name="Picture 36">
            <a:extLst>
              <a:ext uri="{FF2B5EF4-FFF2-40B4-BE49-F238E27FC236}">
                <a16:creationId xmlns:a16="http://schemas.microsoft.com/office/drawing/2014/main" id="{8149EC9E-7948-2E4E-89E9-A323D0490846}"/>
              </a:ext>
            </a:extLst>
          </p:cNvPr>
          <p:cNvPicPr>
            <a:picLocks noChangeAspect="1"/>
          </p:cNvPicPr>
          <p:nvPr/>
        </p:nvPicPr>
        <p:blipFill rotWithShape="1">
          <a:blip r:embed="rId3"/>
          <a:srcRect l="27518" t="23660" r="34193" b="41590"/>
          <a:stretch/>
        </p:blipFill>
        <p:spPr>
          <a:xfrm>
            <a:off x="8458200" y="2083417"/>
            <a:ext cx="914400" cy="1155223"/>
          </a:xfrm>
          <a:prstGeom prst="rect">
            <a:avLst/>
          </a:prstGeom>
        </p:spPr>
      </p:pic>
      <p:pic>
        <p:nvPicPr>
          <p:cNvPr id="38" name="Picture 37">
            <a:extLst>
              <a:ext uri="{FF2B5EF4-FFF2-40B4-BE49-F238E27FC236}">
                <a16:creationId xmlns:a16="http://schemas.microsoft.com/office/drawing/2014/main" id="{AE9DD243-07CD-A042-9075-CD281FA1B34C}"/>
              </a:ext>
            </a:extLst>
          </p:cNvPr>
          <p:cNvPicPr>
            <a:picLocks noChangeAspect="1"/>
          </p:cNvPicPr>
          <p:nvPr/>
        </p:nvPicPr>
        <p:blipFill rotWithShape="1">
          <a:blip r:embed="rId4"/>
          <a:srcRect b="19030"/>
          <a:stretch/>
        </p:blipFill>
        <p:spPr>
          <a:xfrm>
            <a:off x="4258174" y="5519686"/>
            <a:ext cx="916668" cy="1125579"/>
          </a:xfrm>
          <a:prstGeom prst="rect">
            <a:avLst/>
          </a:prstGeom>
        </p:spPr>
      </p:pic>
      <p:grpSp>
        <p:nvGrpSpPr>
          <p:cNvPr id="46" name="Group 45">
            <a:extLst>
              <a:ext uri="{FF2B5EF4-FFF2-40B4-BE49-F238E27FC236}">
                <a16:creationId xmlns:a16="http://schemas.microsoft.com/office/drawing/2014/main" id="{1916D1F4-A433-8672-8B53-25AD5B85DE1E}"/>
              </a:ext>
            </a:extLst>
          </p:cNvPr>
          <p:cNvGrpSpPr/>
          <p:nvPr/>
        </p:nvGrpSpPr>
        <p:grpSpPr>
          <a:xfrm>
            <a:off x="3414301" y="1943772"/>
            <a:ext cx="4289716" cy="3025678"/>
            <a:chOff x="1890301" y="1943772"/>
            <a:chExt cx="4289716" cy="3025678"/>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77D848D-F0C0-9F10-9424-760560C10C49}"/>
                    </a:ext>
                  </a:extLst>
                </p:cNvPr>
                <p:cNvSpPr txBox="1"/>
                <p:nvPr/>
              </p:nvSpPr>
              <p:spPr>
                <a:xfrm>
                  <a:off x="2576996" y="2203940"/>
                  <a:ext cx="18299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𝑒</m:t>
                        </m:r>
                      </m:oMath>
                    </m:oMathPara>
                  </a14:m>
                  <a:endParaRPr lang="en-US" dirty="0">
                    <a:solidFill>
                      <a:srgbClr val="0000FF"/>
                    </a:solidFill>
                  </a:endParaRPr>
                </a:p>
              </p:txBody>
            </p:sp>
          </mc:Choice>
          <mc:Fallback xmlns="">
            <p:sp>
              <p:nvSpPr>
                <p:cNvPr id="5" name="TextBox 4">
                  <a:extLst>
                    <a:ext uri="{FF2B5EF4-FFF2-40B4-BE49-F238E27FC236}">
                      <a16:creationId xmlns:a16="http://schemas.microsoft.com/office/drawing/2014/main" id="{077D848D-F0C0-9F10-9424-760560C10C49}"/>
                    </a:ext>
                  </a:extLst>
                </p:cNvPr>
                <p:cNvSpPr txBox="1">
                  <a:spLocks noRot="1" noChangeAspect="1" noMove="1" noResize="1" noEditPoints="1" noAdjustHandles="1" noChangeArrowheads="1" noChangeShapeType="1" noTextEdit="1"/>
                </p:cNvSpPr>
                <p:nvPr/>
              </p:nvSpPr>
              <p:spPr>
                <a:xfrm>
                  <a:off x="2576996" y="2203940"/>
                  <a:ext cx="182999" cy="276999"/>
                </a:xfrm>
                <a:prstGeom prst="rect">
                  <a:avLst/>
                </a:prstGeom>
                <a:blipFill>
                  <a:blip r:embed="rId5"/>
                  <a:stretch>
                    <a:fillRect l="-20000" r="-6667"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5A00EF0-7987-6B35-667D-9457BA616EDE}"/>
                    </a:ext>
                  </a:extLst>
                </p:cNvPr>
                <p:cNvSpPr txBox="1"/>
                <p:nvPr/>
              </p:nvSpPr>
              <p:spPr>
                <a:xfrm>
                  <a:off x="38623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𝑠</m:t>
                        </m:r>
                      </m:oMath>
                    </m:oMathPara>
                  </a14:m>
                  <a:endParaRPr lang="en-US" dirty="0">
                    <a:solidFill>
                      <a:srgbClr val="FF0000"/>
                    </a:solidFill>
                  </a:endParaRPr>
                </a:p>
              </p:txBody>
            </p:sp>
          </mc:Choice>
          <mc:Fallback xmlns="">
            <p:sp>
              <p:nvSpPr>
                <p:cNvPr id="6" name="TextBox 5">
                  <a:extLst>
                    <a:ext uri="{FF2B5EF4-FFF2-40B4-BE49-F238E27FC236}">
                      <a16:creationId xmlns:a16="http://schemas.microsoft.com/office/drawing/2014/main" id="{85A00EF0-7987-6B35-667D-9457BA616EDE}"/>
                    </a:ext>
                  </a:extLst>
                </p:cNvPr>
                <p:cNvSpPr txBox="1">
                  <a:spLocks noRot="1" noChangeAspect="1" noMove="1" noResize="1" noEditPoints="1" noAdjustHandles="1" noChangeArrowheads="1" noChangeShapeType="1" noTextEdit="1"/>
                </p:cNvSpPr>
                <p:nvPr/>
              </p:nvSpPr>
              <p:spPr>
                <a:xfrm>
                  <a:off x="3862334" y="1943772"/>
                  <a:ext cx="176266" cy="276999"/>
                </a:xfrm>
                <a:prstGeom prst="rect">
                  <a:avLst/>
                </a:prstGeom>
                <a:blipFill>
                  <a:blip r:embed="rId6"/>
                  <a:stretch>
                    <a:fillRect l="-20000" r="-6667"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6FAACF9-4DA2-3CB9-684E-01A46E167361}"/>
                    </a:ext>
                  </a:extLst>
                </p:cNvPr>
                <p:cNvSpPr txBox="1"/>
                <p:nvPr/>
              </p:nvSpPr>
              <p:spPr>
                <a:xfrm>
                  <a:off x="48529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𝑐</m:t>
                        </m:r>
                      </m:oMath>
                    </m:oMathPara>
                  </a14:m>
                  <a:endParaRPr lang="en-US" dirty="0">
                    <a:solidFill>
                      <a:srgbClr val="FF0000"/>
                    </a:solidFill>
                  </a:endParaRPr>
                </a:p>
              </p:txBody>
            </p:sp>
          </mc:Choice>
          <mc:Fallback xmlns="">
            <p:sp>
              <p:nvSpPr>
                <p:cNvPr id="7" name="TextBox 6">
                  <a:extLst>
                    <a:ext uri="{FF2B5EF4-FFF2-40B4-BE49-F238E27FC236}">
                      <a16:creationId xmlns:a16="http://schemas.microsoft.com/office/drawing/2014/main" id="{66FAACF9-4DA2-3CB9-684E-01A46E167361}"/>
                    </a:ext>
                  </a:extLst>
                </p:cNvPr>
                <p:cNvSpPr txBox="1">
                  <a:spLocks noRot="1" noChangeAspect="1" noMove="1" noResize="1" noEditPoints="1" noAdjustHandles="1" noChangeArrowheads="1" noChangeShapeType="1" noTextEdit="1"/>
                </p:cNvSpPr>
                <p:nvPr/>
              </p:nvSpPr>
              <p:spPr>
                <a:xfrm>
                  <a:off x="4852934" y="1943772"/>
                  <a:ext cx="176266" cy="276999"/>
                </a:xfrm>
                <a:prstGeom prst="rect">
                  <a:avLst/>
                </a:prstGeom>
                <a:blipFill>
                  <a:blip r:embed="rId7"/>
                  <a:stretch>
                    <a:fillRect l="-21429" r="-14286"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DE081A0-79BD-B0A6-0E1C-3B7695CE942B}"/>
                    </a:ext>
                  </a:extLst>
                </p:cNvPr>
                <p:cNvSpPr txBox="1"/>
                <p:nvPr/>
              </p:nvSpPr>
              <p:spPr>
                <a:xfrm>
                  <a:off x="27955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𝑢</m:t>
                        </m:r>
                      </m:oMath>
                    </m:oMathPara>
                  </a14:m>
                  <a:endParaRPr lang="en-US" dirty="0">
                    <a:solidFill>
                      <a:srgbClr val="FF0000"/>
                    </a:solidFill>
                  </a:endParaRPr>
                </a:p>
              </p:txBody>
            </p:sp>
          </mc:Choice>
          <mc:Fallback xmlns="">
            <p:sp>
              <p:nvSpPr>
                <p:cNvPr id="9" name="TextBox 8">
                  <a:extLst>
                    <a:ext uri="{FF2B5EF4-FFF2-40B4-BE49-F238E27FC236}">
                      <a16:creationId xmlns:a16="http://schemas.microsoft.com/office/drawing/2014/main" id="{0DE081A0-79BD-B0A6-0E1C-3B7695CE942B}"/>
                    </a:ext>
                  </a:extLst>
                </p:cNvPr>
                <p:cNvSpPr txBox="1">
                  <a:spLocks noRot="1" noChangeAspect="1" noMove="1" noResize="1" noEditPoints="1" noAdjustHandles="1" noChangeArrowheads="1" noChangeShapeType="1" noTextEdit="1"/>
                </p:cNvSpPr>
                <p:nvPr/>
              </p:nvSpPr>
              <p:spPr>
                <a:xfrm>
                  <a:off x="2795534" y="1943772"/>
                  <a:ext cx="176266" cy="276999"/>
                </a:xfrm>
                <a:prstGeom prst="rect">
                  <a:avLst/>
                </a:prstGeom>
                <a:blipFill>
                  <a:blip r:embed="rId8"/>
                  <a:stretch>
                    <a:fillRect l="-26667" r="-13333"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B74C5AC-2EED-C3E4-3DE9-7AF05FFDB04E}"/>
                    </a:ext>
                  </a:extLst>
                </p:cNvPr>
                <p:cNvSpPr txBox="1"/>
                <p:nvPr/>
              </p:nvSpPr>
              <p:spPr>
                <a:xfrm>
                  <a:off x="29479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𝑑</m:t>
                        </m:r>
                      </m:oMath>
                    </m:oMathPara>
                  </a14:m>
                  <a:endParaRPr lang="en-US" dirty="0">
                    <a:solidFill>
                      <a:srgbClr val="FF0000"/>
                    </a:solidFill>
                  </a:endParaRPr>
                </a:p>
              </p:txBody>
            </p:sp>
          </mc:Choice>
          <mc:Fallback xmlns="">
            <p:sp>
              <p:nvSpPr>
                <p:cNvPr id="11" name="TextBox 10">
                  <a:extLst>
                    <a:ext uri="{FF2B5EF4-FFF2-40B4-BE49-F238E27FC236}">
                      <a16:creationId xmlns:a16="http://schemas.microsoft.com/office/drawing/2014/main" id="{FB74C5AC-2EED-C3E4-3DE9-7AF05FFDB04E}"/>
                    </a:ext>
                  </a:extLst>
                </p:cNvPr>
                <p:cNvSpPr txBox="1">
                  <a:spLocks noRot="1" noChangeAspect="1" noMove="1" noResize="1" noEditPoints="1" noAdjustHandles="1" noChangeArrowheads="1" noChangeShapeType="1" noTextEdit="1"/>
                </p:cNvSpPr>
                <p:nvPr/>
              </p:nvSpPr>
              <p:spPr>
                <a:xfrm>
                  <a:off x="2947934" y="1943772"/>
                  <a:ext cx="176266" cy="276999"/>
                </a:xfrm>
                <a:prstGeom prst="rect">
                  <a:avLst/>
                </a:prstGeom>
                <a:blipFill>
                  <a:blip r:embed="rId9"/>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EA807F8-0F07-1D99-D4EF-CE5ED6D017BB}"/>
                    </a:ext>
                  </a:extLst>
                </p:cNvPr>
                <p:cNvSpPr txBox="1"/>
                <p:nvPr/>
              </p:nvSpPr>
              <p:spPr>
                <a:xfrm>
                  <a:off x="51577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𝑏</m:t>
                        </m:r>
                      </m:oMath>
                    </m:oMathPara>
                  </a14:m>
                  <a:endParaRPr lang="en-US" dirty="0">
                    <a:solidFill>
                      <a:srgbClr val="FF0000"/>
                    </a:solidFill>
                  </a:endParaRPr>
                </a:p>
              </p:txBody>
            </p:sp>
          </mc:Choice>
          <mc:Fallback xmlns="">
            <p:sp>
              <p:nvSpPr>
                <p:cNvPr id="14" name="TextBox 13">
                  <a:extLst>
                    <a:ext uri="{FF2B5EF4-FFF2-40B4-BE49-F238E27FC236}">
                      <a16:creationId xmlns:a16="http://schemas.microsoft.com/office/drawing/2014/main" id="{FEA807F8-0F07-1D99-D4EF-CE5ED6D017BB}"/>
                    </a:ext>
                  </a:extLst>
                </p:cNvPr>
                <p:cNvSpPr txBox="1">
                  <a:spLocks noRot="1" noChangeAspect="1" noMove="1" noResize="1" noEditPoints="1" noAdjustHandles="1" noChangeArrowheads="1" noChangeShapeType="1" noTextEdit="1"/>
                </p:cNvSpPr>
                <p:nvPr/>
              </p:nvSpPr>
              <p:spPr>
                <a:xfrm>
                  <a:off x="5157734" y="1943772"/>
                  <a:ext cx="176266" cy="276999"/>
                </a:xfrm>
                <a:prstGeom prst="rect">
                  <a:avLst/>
                </a:prstGeom>
                <a:blipFill>
                  <a:blip r:embed="rId10"/>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6E3C33A-EF65-8DCC-6C3E-44FA4264F673}"/>
                    </a:ext>
                  </a:extLst>
                </p:cNvPr>
                <p:cNvSpPr txBox="1"/>
                <p:nvPr/>
              </p:nvSpPr>
              <p:spPr>
                <a:xfrm>
                  <a:off x="6003751"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𝑡</m:t>
                        </m:r>
                      </m:oMath>
                    </m:oMathPara>
                  </a14:m>
                  <a:endParaRPr lang="en-US" dirty="0">
                    <a:solidFill>
                      <a:srgbClr val="FF0000"/>
                    </a:solidFill>
                  </a:endParaRPr>
                </a:p>
              </p:txBody>
            </p:sp>
          </mc:Choice>
          <mc:Fallback xmlns="">
            <p:sp>
              <p:nvSpPr>
                <p:cNvPr id="16" name="TextBox 15">
                  <a:extLst>
                    <a:ext uri="{FF2B5EF4-FFF2-40B4-BE49-F238E27FC236}">
                      <a16:creationId xmlns:a16="http://schemas.microsoft.com/office/drawing/2014/main" id="{26E3C33A-EF65-8DCC-6C3E-44FA4264F673}"/>
                    </a:ext>
                  </a:extLst>
                </p:cNvPr>
                <p:cNvSpPr txBox="1">
                  <a:spLocks noRot="1" noChangeAspect="1" noMove="1" noResize="1" noEditPoints="1" noAdjustHandles="1" noChangeArrowheads="1" noChangeShapeType="1" noTextEdit="1"/>
                </p:cNvSpPr>
                <p:nvPr/>
              </p:nvSpPr>
              <p:spPr>
                <a:xfrm>
                  <a:off x="6003751" y="1943772"/>
                  <a:ext cx="176266" cy="276999"/>
                </a:xfrm>
                <a:prstGeom prst="rect">
                  <a:avLst/>
                </a:prstGeom>
                <a:blipFill>
                  <a:blip r:embed="rId11"/>
                  <a:stretch>
                    <a:fillRect l="-20000" r="-13333" b="-90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A43E74B-5D1B-B459-374C-E83DE3AD651D}"/>
                    </a:ext>
                  </a:extLst>
                </p:cNvPr>
                <p:cNvSpPr txBox="1"/>
                <p:nvPr/>
              </p:nvSpPr>
              <p:spPr>
                <a:xfrm>
                  <a:off x="5919734" y="2224538"/>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4" name="TextBox 23">
                  <a:extLst>
                    <a:ext uri="{FF2B5EF4-FFF2-40B4-BE49-F238E27FC236}">
                      <a16:creationId xmlns:a16="http://schemas.microsoft.com/office/drawing/2014/main" id="{1A43E74B-5D1B-B459-374C-E83DE3AD651D}"/>
                    </a:ext>
                  </a:extLst>
                </p:cNvPr>
                <p:cNvSpPr txBox="1">
                  <a:spLocks noRot="1" noChangeAspect="1" noMove="1" noResize="1" noEditPoints="1" noAdjustHandles="1" noChangeArrowheads="1" noChangeShapeType="1" noTextEdit="1"/>
                </p:cNvSpPr>
                <p:nvPr/>
              </p:nvSpPr>
              <p:spPr>
                <a:xfrm>
                  <a:off x="5919734" y="2224538"/>
                  <a:ext cx="176266" cy="276999"/>
                </a:xfrm>
                <a:prstGeom prst="rect">
                  <a:avLst/>
                </a:prstGeom>
                <a:blipFill>
                  <a:blip r:embed="rId12"/>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E224529-7B45-4289-82BE-64E14B85D88C}"/>
                    </a:ext>
                  </a:extLst>
                </p:cNvPr>
                <p:cNvSpPr txBox="1"/>
                <p:nvPr/>
              </p:nvSpPr>
              <p:spPr>
                <a:xfrm>
                  <a:off x="3812820" y="2203939"/>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𝜇</m:t>
                        </m:r>
                      </m:oMath>
                    </m:oMathPara>
                  </a14:m>
                  <a:endParaRPr lang="en-US" dirty="0">
                    <a:solidFill>
                      <a:srgbClr val="FF0000"/>
                    </a:solidFill>
                  </a:endParaRPr>
                </a:p>
              </p:txBody>
            </p:sp>
          </mc:Choice>
          <mc:Fallback xmlns="">
            <p:sp>
              <p:nvSpPr>
                <p:cNvPr id="30" name="TextBox 29">
                  <a:extLst>
                    <a:ext uri="{FF2B5EF4-FFF2-40B4-BE49-F238E27FC236}">
                      <a16:creationId xmlns:a16="http://schemas.microsoft.com/office/drawing/2014/main" id="{CE224529-7B45-4289-82BE-64E14B85D88C}"/>
                    </a:ext>
                  </a:extLst>
                </p:cNvPr>
                <p:cNvSpPr txBox="1">
                  <a:spLocks noRot="1" noChangeAspect="1" noMove="1" noResize="1" noEditPoints="1" noAdjustHandles="1" noChangeArrowheads="1" noChangeShapeType="1" noTextEdit="1"/>
                </p:cNvSpPr>
                <p:nvPr/>
              </p:nvSpPr>
              <p:spPr>
                <a:xfrm>
                  <a:off x="3812820" y="2203939"/>
                  <a:ext cx="176266" cy="276999"/>
                </a:xfrm>
                <a:prstGeom prst="rect">
                  <a:avLst/>
                </a:prstGeom>
                <a:blipFill>
                  <a:blip r:embed="rId13"/>
                  <a:stretch>
                    <a:fillRect l="-35714" r="-35714"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FE334358-D101-F0E9-89F2-435D5A89FA2E}"/>
                    </a:ext>
                  </a:extLst>
                </p:cNvPr>
                <p:cNvSpPr txBox="1"/>
                <p:nvPr/>
              </p:nvSpPr>
              <p:spPr>
                <a:xfrm>
                  <a:off x="4876800" y="2203938"/>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ea typeface="Cambria Math" panose="02040503050406030204" pitchFamily="18" charset="0"/>
                          </a:rPr>
                          <m:t>𝜏</m:t>
                        </m:r>
                      </m:oMath>
                    </m:oMathPara>
                  </a14:m>
                  <a:endParaRPr lang="en-US" dirty="0">
                    <a:solidFill>
                      <a:srgbClr val="FF0000"/>
                    </a:solidFill>
                  </a:endParaRPr>
                </a:p>
              </p:txBody>
            </p:sp>
          </mc:Choice>
          <mc:Fallback xmlns="">
            <p:sp>
              <p:nvSpPr>
                <p:cNvPr id="31" name="TextBox 30">
                  <a:extLst>
                    <a:ext uri="{FF2B5EF4-FFF2-40B4-BE49-F238E27FC236}">
                      <a16:creationId xmlns:a16="http://schemas.microsoft.com/office/drawing/2014/main" id="{FE334358-D101-F0E9-89F2-435D5A89FA2E}"/>
                    </a:ext>
                  </a:extLst>
                </p:cNvPr>
                <p:cNvSpPr txBox="1">
                  <a:spLocks noRot="1" noChangeAspect="1" noMove="1" noResize="1" noEditPoints="1" noAdjustHandles="1" noChangeArrowheads="1" noChangeShapeType="1" noTextEdit="1"/>
                </p:cNvSpPr>
                <p:nvPr/>
              </p:nvSpPr>
              <p:spPr>
                <a:xfrm>
                  <a:off x="4876800" y="2203938"/>
                  <a:ext cx="176266" cy="276999"/>
                </a:xfrm>
                <a:prstGeom prst="rect">
                  <a:avLst/>
                </a:prstGeom>
                <a:blipFill>
                  <a:blip r:embed="rId14"/>
                  <a:stretch>
                    <a:fillRect l="-14286" r="-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54C1D59C-151B-DDA5-F968-A40280F854A4}"/>
                    </a:ext>
                  </a:extLst>
                </p:cNvPr>
                <p:cNvSpPr txBox="1"/>
                <p:nvPr/>
              </p:nvSpPr>
              <p:spPr>
                <a:xfrm>
                  <a:off x="2262134" y="2203941"/>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𝛾</m:t>
                        </m:r>
                      </m:oMath>
                    </m:oMathPara>
                  </a14:m>
                  <a:endParaRPr lang="en-US" dirty="0">
                    <a:solidFill>
                      <a:srgbClr val="FF0000"/>
                    </a:solidFill>
                  </a:endParaRPr>
                </a:p>
              </p:txBody>
            </p:sp>
          </mc:Choice>
          <mc:Fallback xmlns="">
            <p:sp>
              <p:nvSpPr>
                <p:cNvPr id="32" name="TextBox 31">
                  <a:extLst>
                    <a:ext uri="{FF2B5EF4-FFF2-40B4-BE49-F238E27FC236}">
                      <a16:creationId xmlns:a16="http://schemas.microsoft.com/office/drawing/2014/main" id="{54C1D59C-151B-DDA5-F968-A40280F854A4}"/>
                    </a:ext>
                  </a:extLst>
                </p:cNvPr>
                <p:cNvSpPr txBox="1">
                  <a:spLocks noRot="1" noChangeAspect="1" noMove="1" noResize="1" noEditPoints="1" noAdjustHandles="1" noChangeArrowheads="1" noChangeShapeType="1" noTextEdit="1"/>
                </p:cNvSpPr>
                <p:nvPr/>
              </p:nvSpPr>
              <p:spPr>
                <a:xfrm>
                  <a:off x="2262134" y="2203941"/>
                  <a:ext cx="176266" cy="276999"/>
                </a:xfrm>
                <a:prstGeom prst="rect">
                  <a:avLst/>
                </a:prstGeom>
                <a:blipFill>
                  <a:blip r:embed="rId15"/>
                  <a:stretch>
                    <a:fillRect l="-35714" r="-35714" b="-304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CB7C414B-B47A-0234-E802-35333513F2A2}"/>
                    </a:ext>
                  </a:extLst>
                </p:cNvPr>
                <p:cNvSpPr txBox="1"/>
                <p:nvPr/>
              </p:nvSpPr>
              <p:spPr>
                <a:xfrm>
                  <a:off x="2261041"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𝑔</m:t>
                        </m:r>
                      </m:oMath>
                    </m:oMathPara>
                  </a14:m>
                  <a:endParaRPr lang="en-US" dirty="0">
                    <a:solidFill>
                      <a:srgbClr val="FF0000"/>
                    </a:solidFill>
                  </a:endParaRPr>
                </a:p>
              </p:txBody>
            </p:sp>
          </mc:Choice>
          <mc:Fallback xmlns="">
            <p:sp>
              <p:nvSpPr>
                <p:cNvPr id="33" name="TextBox 32">
                  <a:extLst>
                    <a:ext uri="{FF2B5EF4-FFF2-40B4-BE49-F238E27FC236}">
                      <a16:creationId xmlns:a16="http://schemas.microsoft.com/office/drawing/2014/main" id="{CB7C414B-B47A-0234-E802-35333513F2A2}"/>
                    </a:ext>
                  </a:extLst>
                </p:cNvPr>
                <p:cNvSpPr txBox="1">
                  <a:spLocks noRot="1" noChangeAspect="1" noMove="1" noResize="1" noEditPoints="1" noAdjustHandles="1" noChangeArrowheads="1" noChangeShapeType="1" noTextEdit="1"/>
                </p:cNvSpPr>
                <p:nvPr/>
              </p:nvSpPr>
              <p:spPr>
                <a:xfrm>
                  <a:off x="2261041" y="1943772"/>
                  <a:ext cx="176266" cy="276999"/>
                </a:xfrm>
                <a:prstGeom prst="rect">
                  <a:avLst/>
                </a:prstGeom>
                <a:blipFill>
                  <a:blip r:embed="rId16"/>
                  <a:stretch>
                    <a:fillRect l="-42857" r="-42857" b="-3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6D1915D0-50E0-10A6-09BF-03BFFB2B9BF1}"/>
                    </a:ext>
                  </a:extLst>
                </p:cNvPr>
                <p:cNvSpPr txBox="1"/>
                <p:nvPr/>
              </p:nvSpPr>
              <p:spPr>
                <a:xfrm>
                  <a:off x="5722578" y="222453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𝑍</m:t>
                        </m:r>
                      </m:oMath>
                    </m:oMathPara>
                  </a14:m>
                  <a:endParaRPr lang="en-US" dirty="0">
                    <a:solidFill>
                      <a:srgbClr val="FF0000"/>
                    </a:solidFill>
                  </a:endParaRPr>
                </a:p>
              </p:txBody>
            </p:sp>
          </mc:Choice>
          <mc:Fallback xmlns="">
            <p:sp>
              <p:nvSpPr>
                <p:cNvPr id="34" name="TextBox 33">
                  <a:extLst>
                    <a:ext uri="{FF2B5EF4-FFF2-40B4-BE49-F238E27FC236}">
                      <a16:creationId xmlns:a16="http://schemas.microsoft.com/office/drawing/2014/main" id="{6D1915D0-50E0-10A6-09BF-03BFFB2B9BF1}"/>
                    </a:ext>
                  </a:extLst>
                </p:cNvPr>
                <p:cNvSpPr txBox="1">
                  <a:spLocks noRot="1" noChangeAspect="1" noMove="1" noResize="1" noEditPoints="1" noAdjustHandles="1" noChangeArrowheads="1" noChangeShapeType="1" noTextEdit="1"/>
                </p:cNvSpPr>
                <p:nvPr/>
              </p:nvSpPr>
              <p:spPr>
                <a:xfrm>
                  <a:off x="5722578" y="2224537"/>
                  <a:ext cx="176266" cy="276999"/>
                </a:xfrm>
                <a:prstGeom prst="rect">
                  <a:avLst/>
                </a:prstGeom>
                <a:blipFill>
                  <a:blip r:embed="rId17"/>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A3ACCCC3-83DC-BABA-7075-5DA6FB816B49}"/>
                    </a:ext>
                  </a:extLst>
                </p:cNvPr>
                <p:cNvSpPr txBox="1"/>
                <p:nvPr/>
              </p:nvSpPr>
              <p:spPr>
                <a:xfrm>
                  <a:off x="5486400" y="2237601"/>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𝑊</m:t>
                        </m:r>
                      </m:oMath>
                    </m:oMathPara>
                  </a14:m>
                  <a:endParaRPr lang="en-US" dirty="0">
                    <a:solidFill>
                      <a:srgbClr val="FF0000"/>
                    </a:solidFill>
                  </a:endParaRPr>
                </a:p>
              </p:txBody>
            </p:sp>
          </mc:Choice>
          <mc:Fallback xmlns="">
            <p:sp>
              <p:nvSpPr>
                <p:cNvPr id="35" name="TextBox 34">
                  <a:extLst>
                    <a:ext uri="{FF2B5EF4-FFF2-40B4-BE49-F238E27FC236}">
                      <a16:creationId xmlns:a16="http://schemas.microsoft.com/office/drawing/2014/main" id="{A3ACCCC3-83DC-BABA-7075-5DA6FB816B49}"/>
                    </a:ext>
                  </a:extLst>
                </p:cNvPr>
                <p:cNvSpPr txBox="1">
                  <a:spLocks noRot="1" noChangeAspect="1" noMove="1" noResize="1" noEditPoints="1" noAdjustHandles="1" noChangeArrowheads="1" noChangeShapeType="1" noTextEdit="1"/>
                </p:cNvSpPr>
                <p:nvPr/>
              </p:nvSpPr>
              <p:spPr>
                <a:xfrm>
                  <a:off x="5486400" y="2237601"/>
                  <a:ext cx="176266" cy="276999"/>
                </a:xfrm>
                <a:prstGeom prst="rect">
                  <a:avLst/>
                </a:prstGeom>
                <a:blipFill>
                  <a:blip r:embed="rId18"/>
                  <a:stretch>
                    <a:fillRect l="-50000" r="-71429"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03778C26-030D-D899-C6D0-534D235FC1C7}"/>
                    </a:ext>
                  </a:extLst>
                </p:cNvPr>
                <p:cNvSpPr txBox="1"/>
                <p:nvPr/>
              </p:nvSpPr>
              <p:spPr>
                <a:xfrm>
                  <a:off x="2512528" y="4501287"/>
                  <a:ext cx="176266" cy="29931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𝜇</m:t>
                            </m:r>
                          </m:sub>
                        </m:sSub>
                      </m:oMath>
                    </m:oMathPara>
                  </a14:m>
                  <a:endParaRPr lang="en-US" dirty="0">
                    <a:solidFill>
                      <a:srgbClr val="FF0000"/>
                    </a:solidFill>
                  </a:endParaRPr>
                </a:p>
              </p:txBody>
            </p:sp>
          </mc:Choice>
          <mc:Fallback xmlns="">
            <p:sp>
              <p:nvSpPr>
                <p:cNvPr id="36" name="TextBox 35">
                  <a:extLst>
                    <a:ext uri="{FF2B5EF4-FFF2-40B4-BE49-F238E27FC236}">
                      <a16:creationId xmlns:a16="http://schemas.microsoft.com/office/drawing/2014/main" id="{03778C26-030D-D899-C6D0-534D235FC1C7}"/>
                    </a:ext>
                  </a:extLst>
                </p:cNvPr>
                <p:cNvSpPr txBox="1">
                  <a:spLocks noRot="1" noChangeAspect="1" noMove="1" noResize="1" noEditPoints="1" noAdjustHandles="1" noChangeArrowheads="1" noChangeShapeType="1" noTextEdit="1"/>
                </p:cNvSpPr>
                <p:nvPr/>
              </p:nvSpPr>
              <p:spPr>
                <a:xfrm>
                  <a:off x="2512528" y="4501287"/>
                  <a:ext cx="176266" cy="299313"/>
                </a:xfrm>
                <a:prstGeom prst="rect">
                  <a:avLst/>
                </a:prstGeom>
                <a:blipFill>
                  <a:blip r:embed="rId19"/>
                  <a:stretch>
                    <a:fillRect l="-33333" r="-46667"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C2BBE9E1-8AA3-A825-49C3-4071724C30E1}"/>
                    </a:ext>
                  </a:extLst>
                </p:cNvPr>
                <p:cNvSpPr txBox="1"/>
                <p:nvPr/>
              </p:nvSpPr>
              <p:spPr>
                <a:xfrm>
                  <a:off x="2795534" y="450128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𝜏</m:t>
                            </m:r>
                          </m:sub>
                        </m:sSub>
                      </m:oMath>
                    </m:oMathPara>
                  </a14:m>
                  <a:endParaRPr lang="en-US" dirty="0">
                    <a:solidFill>
                      <a:srgbClr val="FF0000"/>
                    </a:solidFill>
                  </a:endParaRPr>
                </a:p>
              </p:txBody>
            </p:sp>
          </mc:Choice>
          <mc:Fallback xmlns="">
            <p:sp>
              <p:nvSpPr>
                <p:cNvPr id="39" name="TextBox 38">
                  <a:extLst>
                    <a:ext uri="{FF2B5EF4-FFF2-40B4-BE49-F238E27FC236}">
                      <a16:creationId xmlns:a16="http://schemas.microsoft.com/office/drawing/2014/main" id="{C2BBE9E1-8AA3-A825-49C3-4071724C30E1}"/>
                    </a:ext>
                  </a:extLst>
                </p:cNvPr>
                <p:cNvSpPr txBox="1">
                  <a:spLocks noRot="1" noChangeAspect="1" noMove="1" noResize="1" noEditPoints="1" noAdjustHandles="1" noChangeArrowheads="1" noChangeShapeType="1" noTextEdit="1"/>
                </p:cNvSpPr>
                <p:nvPr/>
              </p:nvSpPr>
              <p:spPr>
                <a:xfrm>
                  <a:off x="2795534" y="4501287"/>
                  <a:ext cx="176266" cy="276999"/>
                </a:xfrm>
                <a:prstGeom prst="rect">
                  <a:avLst/>
                </a:prstGeom>
                <a:blipFill>
                  <a:blip r:embed="rId20"/>
                  <a:stretch>
                    <a:fillRect l="-33333" r="-26667"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B80C0173-6776-7FF7-0938-925563513A92}"/>
                    </a:ext>
                  </a:extLst>
                </p:cNvPr>
                <p:cNvSpPr txBox="1"/>
                <p:nvPr/>
              </p:nvSpPr>
              <p:spPr>
                <a:xfrm>
                  <a:off x="2243459" y="450128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𝑒</m:t>
                            </m:r>
                          </m:sub>
                        </m:sSub>
                      </m:oMath>
                    </m:oMathPara>
                  </a14:m>
                  <a:endParaRPr lang="en-US" dirty="0">
                    <a:solidFill>
                      <a:srgbClr val="FF0000"/>
                    </a:solidFill>
                  </a:endParaRPr>
                </a:p>
              </p:txBody>
            </p:sp>
          </mc:Choice>
          <mc:Fallback xmlns="">
            <p:sp>
              <p:nvSpPr>
                <p:cNvPr id="40" name="TextBox 39">
                  <a:extLst>
                    <a:ext uri="{FF2B5EF4-FFF2-40B4-BE49-F238E27FC236}">
                      <a16:creationId xmlns:a16="http://schemas.microsoft.com/office/drawing/2014/main" id="{B80C0173-6776-7FF7-0938-925563513A92}"/>
                    </a:ext>
                  </a:extLst>
                </p:cNvPr>
                <p:cNvSpPr txBox="1">
                  <a:spLocks noRot="1" noChangeAspect="1" noMove="1" noResize="1" noEditPoints="1" noAdjustHandles="1" noChangeArrowheads="1" noChangeShapeType="1" noTextEdit="1"/>
                </p:cNvSpPr>
                <p:nvPr/>
              </p:nvSpPr>
              <p:spPr>
                <a:xfrm>
                  <a:off x="2243459" y="4501287"/>
                  <a:ext cx="176266" cy="276999"/>
                </a:xfrm>
                <a:prstGeom prst="rect">
                  <a:avLst/>
                </a:prstGeom>
                <a:blipFill>
                  <a:blip r:embed="rId21"/>
                  <a:stretch>
                    <a:fillRect l="-33333" r="-33333"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310C2B31-4138-FC89-3B6D-872DFC37457B}"/>
                    </a:ext>
                  </a:extLst>
                </p:cNvPr>
                <p:cNvSpPr txBox="1"/>
                <p:nvPr/>
              </p:nvSpPr>
              <p:spPr>
                <a:xfrm>
                  <a:off x="2022106" y="1943772"/>
                  <a:ext cx="25808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1" name="TextBox 40">
                  <a:extLst>
                    <a:ext uri="{FF2B5EF4-FFF2-40B4-BE49-F238E27FC236}">
                      <a16:creationId xmlns:a16="http://schemas.microsoft.com/office/drawing/2014/main" id="{310C2B31-4138-FC89-3B6D-872DFC37457B}"/>
                    </a:ext>
                  </a:extLst>
                </p:cNvPr>
                <p:cNvSpPr txBox="1">
                  <a:spLocks noRot="1" noChangeAspect="1" noMove="1" noResize="1" noEditPoints="1" noAdjustHandles="1" noChangeArrowheads="1" noChangeShapeType="1" noTextEdit="1"/>
                </p:cNvSpPr>
                <p:nvPr/>
              </p:nvSpPr>
              <p:spPr>
                <a:xfrm>
                  <a:off x="2022106" y="1943772"/>
                  <a:ext cx="258083" cy="276999"/>
                </a:xfrm>
                <a:prstGeom prst="rect">
                  <a:avLst/>
                </a:prstGeom>
                <a:blipFill>
                  <a:blip r:embed="rId22"/>
                  <a:stretch>
                    <a:fillRect l="-14286" r="-9524"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B6760860-78F1-29F7-CD77-C0B1A0C8FF1E}"/>
                    </a:ext>
                  </a:extLst>
                </p:cNvPr>
                <p:cNvSpPr txBox="1"/>
                <p:nvPr/>
              </p:nvSpPr>
              <p:spPr>
                <a:xfrm>
                  <a:off x="2022106" y="2222809"/>
                  <a:ext cx="258083"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2" name="TextBox 41">
                  <a:extLst>
                    <a:ext uri="{FF2B5EF4-FFF2-40B4-BE49-F238E27FC236}">
                      <a16:creationId xmlns:a16="http://schemas.microsoft.com/office/drawing/2014/main" id="{B6760860-78F1-29F7-CD77-C0B1A0C8FF1E}"/>
                    </a:ext>
                  </a:extLst>
                </p:cNvPr>
                <p:cNvSpPr txBox="1">
                  <a:spLocks noRot="1" noChangeAspect="1" noMove="1" noResize="1" noEditPoints="1" noAdjustHandles="1" noChangeArrowheads="1" noChangeShapeType="1" noTextEdit="1"/>
                </p:cNvSpPr>
                <p:nvPr/>
              </p:nvSpPr>
              <p:spPr>
                <a:xfrm>
                  <a:off x="2022106" y="2222809"/>
                  <a:ext cx="258083" cy="276999"/>
                </a:xfrm>
                <a:prstGeom prst="rect">
                  <a:avLst/>
                </a:prstGeom>
                <a:blipFill>
                  <a:blip r:embed="rId22"/>
                  <a:stretch>
                    <a:fillRect l="-14286" r="-9524"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DAD8CF09-2B02-5A8E-3E4C-FAF0183C69EA}"/>
                    </a:ext>
                  </a:extLst>
                </p:cNvPr>
                <p:cNvSpPr txBox="1"/>
                <p:nvPr/>
              </p:nvSpPr>
              <p:spPr>
                <a:xfrm rot="19167046">
                  <a:off x="1890301" y="4692451"/>
                  <a:ext cx="520568"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3" name="TextBox 42">
                  <a:extLst>
                    <a:ext uri="{FF2B5EF4-FFF2-40B4-BE49-F238E27FC236}">
                      <a16:creationId xmlns:a16="http://schemas.microsoft.com/office/drawing/2014/main" id="{DAD8CF09-2B02-5A8E-3E4C-FAF0183C69EA}"/>
                    </a:ext>
                  </a:extLst>
                </p:cNvPr>
                <p:cNvSpPr txBox="1">
                  <a:spLocks noRot="1" noChangeAspect="1" noMove="1" noResize="1" noEditPoints="1" noAdjustHandles="1" noChangeArrowheads="1" noChangeShapeType="1" noTextEdit="1"/>
                </p:cNvSpPr>
                <p:nvPr/>
              </p:nvSpPr>
              <p:spPr>
                <a:xfrm rot="19167046">
                  <a:off x="1890301" y="4692451"/>
                  <a:ext cx="520568" cy="276999"/>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8F1EDB38-F19E-FB96-D7F0-1075C085F4F0}"/>
                    </a:ext>
                  </a:extLst>
                </p:cNvPr>
                <p:cNvSpPr txBox="1"/>
                <p:nvPr/>
              </p:nvSpPr>
              <p:spPr>
                <a:xfrm>
                  <a:off x="4495800"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𝑝</m:t>
                        </m:r>
                      </m:oMath>
                    </m:oMathPara>
                  </a14:m>
                  <a:endParaRPr lang="en-US" dirty="0">
                    <a:solidFill>
                      <a:srgbClr val="0000FF"/>
                    </a:solidFill>
                  </a:endParaRPr>
                </a:p>
              </p:txBody>
            </p:sp>
          </mc:Choice>
          <mc:Fallback xmlns="">
            <p:sp>
              <p:nvSpPr>
                <p:cNvPr id="44" name="TextBox 43">
                  <a:extLst>
                    <a:ext uri="{FF2B5EF4-FFF2-40B4-BE49-F238E27FC236}">
                      <a16:creationId xmlns:a16="http://schemas.microsoft.com/office/drawing/2014/main" id="{8F1EDB38-F19E-FB96-D7F0-1075C085F4F0}"/>
                    </a:ext>
                  </a:extLst>
                </p:cNvPr>
                <p:cNvSpPr txBox="1">
                  <a:spLocks noRot="1" noChangeAspect="1" noMove="1" noResize="1" noEditPoints="1" noAdjustHandles="1" noChangeArrowheads="1" noChangeShapeType="1" noTextEdit="1"/>
                </p:cNvSpPr>
                <p:nvPr/>
              </p:nvSpPr>
              <p:spPr>
                <a:xfrm>
                  <a:off x="4495800" y="1943772"/>
                  <a:ext cx="176266" cy="276999"/>
                </a:xfrm>
                <a:prstGeom prst="rect">
                  <a:avLst/>
                </a:prstGeom>
                <a:blipFill>
                  <a:blip r:embed="rId24"/>
                  <a:stretch>
                    <a:fillRect l="-42857" r="-35714" b="-3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80A9C86D-B8F4-7D2C-61D7-FE5BA1540A14}"/>
                    </a:ext>
                  </a:extLst>
                </p:cNvPr>
                <p:cNvSpPr txBox="1"/>
                <p:nvPr/>
              </p:nvSpPr>
              <p:spPr>
                <a:xfrm>
                  <a:off x="46448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𝑛</m:t>
                        </m:r>
                      </m:oMath>
                    </m:oMathPara>
                  </a14:m>
                  <a:endParaRPr lang="en-US" dirty="0">
                    <a:solidFill>
                      <a:srgbClr val="0000FF"/>
                    </a:solidFill>
                  </a:endParaRPr>
                </a:p>
              </p:txBody>
            </p:sp>
          </mc:Choice>
          <mc:Fallback xmlns="">
            <p:sp>
              <p:nvSpPr>
                <p:cNvPr id="45" name="TextBox 44">
                  <a:extLst>
                    <a:ext uri="{FF2B5EF4-FFF2-40B4-BE49-F238E27FC236}">
                      <a16:creationId xmlns:a16="http://schemas.microsoft.com/office/drawing/2014/main" id="{80A9C86D-B8F4-7D2C-61D7-FE5BA1540A14}"/>
                    </a:ext>
                  </a:extLst>
                </p:cNvPr>
                <p:cNvSpPr txBox="1">
                  <a:spLocks noRot="1" noChangeAspect="1" noMove="1" noResize="1" noEditPoints="1" noAdjustHandles="1" noChangeArrowheads="1" noChangeShapeType="1" noTextEdit="1"/>
                </p:cNvSpPr>
                <p:nvPr/>
              </p:nvSpPr>
              <p:spPr>
                <a:xfrm>
                  <a:off x="4644834" y="1943772"/>
                  <a:ext cx="176266" cy="276999"/>
                </a:xfrm>
                <a:prstGeom prst="rect">
                  <a:avLst/>
                </a:prstGeom>
                <a:blipFill>
                  <a:blip r:embed="rId25"/>
                  <a:stretch>
                    <a:fillRect l="-20000" r="-20000" b="-4545"/>
                  </a:stretch>
                </a:blipFill>
              </p:spPr>
              <p:txBody>
                <a:bodyPr/>
                <a:lstStyle/>
                <a:p>
                  <a:r>
                    <a:rPr lang="en-US">
                      <a:noFill/>
                    </a:rPr>
                    <a:t> </a:t>
                  </a:r>
                </a:p>
              </p:txBody>
            </p:sp>
          </mc:Fallback>
        </mc:AlternateContent>
      </p:grpSp>
      <p:pic>
        <p:nvPicPr>
          <p:cNvPr id="4" name="Picture 3">
            <a:extLst>
              <a:ext uri="{FF2B5EF4-FFF2-40B4-BE49-F238E27FC236}">
                <a16:creationId xmlns:a16="http://schemas.microsoft.com/office/drawing/2014/main" id="{2B359C75-629C-9EBF-73C4-0D5CF7BB3209}"/>
              </a:ext>
            </a:extLst>
          </p:cNvPr>
          <p:cNvPicPr>
            <a:picLocks noChangeAspect="1"/>
          </p:cNvPicPr>
          <p:nvPr/>
        </p:nvPicPr>
        <p:blipFill>
          <a:blip r:embed="rId26"/>
          <a:stretch>
            <a:fillRect/>
          </a:stretch>
        </p:blipFill>
        <p:spPr>
          <a:xfrm>
            <a:off x="8458811" y="3447792"/>
            <a:ext cx="888111" cy="1353312"/>
          </a:xfrm>
          <a:prstGeom prst="rect">
            <a:avLst/>
          </a:prstGeom>
        </p:spPr>
      </p:pic>
    </p:spTree>
    <p:extLst>
      <p:ext uri="{BB962C8B-B14F-4D97-AF65-F5344CB8AC3E}">
        <p14:creationId xmlns:p14="http://schemas.microsoft.com/office/powerpoint/2010/main" val="3920942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solidFill>
                  <a:schemeClr val="bg1"/>
                </a:solidFill>
                <a:latin typeface="Arial" charset="0"/>
              </a:rPr>
              <a:t>THE DARK MATTER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2514600" y="833736"/>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grpSp>
        <p:nvGrpSpPr>
          <p:cNvPr id="7" name="Group 6">
            <a:extLst>
              <a:ext uri="{FF2B5EF4-FFF2-40B4-BE49-F238E27FC236}">
                <a16:creationId xmlns:a16="http://schemas.microsoft.com/office/drawing/2014/main" id="{0F367235-3EB3-FB56-C14B-8152F74FE0D1}"/>
              </a:ext>
            </a:extLst>
          </p:cNvPr>
          <p:cNvGrpSpPr/>
          <p:nvPr/>
        </p:nvGrpSpPr>
        <p:grpSpPr>
          <a:xfrm>
            <a:off x="2235526" y="42560"/>
            <a:ext cx="7137075" cy="6586840"/>
            <a:chOff x="711525" y="42560"/>
            <a:chExt cx="7137075" cy="6586840"/>
          </a:xfrm>
        </p:grpSpPr>
        <p:sp>
          <p:nvSpPr>
            <p:cNvPr id="6" name="Rectangle 5">
              <a:extLst>
                <a:ext uri="{FF2B5EF4-FFF2-40B4-BE49-F238E27FC236}">
                  <a16:creationId xmlns:a16="http://schemas.microsoft.com/office/drawing/2014/main" id="{EDEB2FD5-52B5-A2B0-069B-A9F2C6C83BAC}"/>
                </a:ext>
              </a:extLst>
            </p:cNvPr>
            <p:cNvSpPr/>
            <p:nvPr/>
          </p:nvSpPr>
          <p:spPr>
            <a:xfrm>
              <a:off x="1981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3"/>
            <a:srcRect t="4414"/>
            <a:stretch/>
          </p:blipFill>
          <p:spPr>
            <a:xfrm>
              <a:off x="711525" y="42560"/>
              <a:ext cx="4851436" cy="4402466"/>
            </a:xfrm>
            <a:prstGeom prst="rect">
              <a:avLst/>
            </a:prstGeom>
          </p:spPr>
        </p:pic>
      </p:grpSp>
      <p:sp>
        <p:nvSpPr>
          <p:cNvPr id="17" name="TextBox 16">
            <a:extLst>
              <a:ext uri="{FF2B5EF4-FFF2-40B4-BE49-F238E27FC236}">
                <a16:creationId xmlns:a16="http://schemas.microsoft.com/office/drawing/2014/main" id="{AA09995B-3F52-3C4C-A3E5-CF7222EBEFED}"/>
              </a:ext>
            </a:extLst>
          </p:cNvPr>
          <p:cNvSpPr txBox="1"/>
          <p:nvPr/>
        </p:nvSpPr>
        <p:spPr>
          <a:xfrm rot="3089523">
            <a:off x="2471973" y="311105"/>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4103776" y="2303503"/>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2" name="TextBox 21"/>
          <p:cNvSpPr txBox="1"/>
          <p:nvPr/>
        </p:nvSpPr>
        <p:spPr>
          <a:xfrm>
            <a:off x="6391645" y="4797155"/>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sp>
        <p:nvSpPr>
          <p:cNvPr id="31" name="TextBox 30">
            <a:extLst>
              <a:ext uri="{FF2B5EF4-FFF2-40B4-BE49-F238E27FC236}">
                <a16:creationId xmlns:a16="http://schemas.microsoft.com/office/drawing/2014/main" id="{FE738B09-448A-E241-AA72-04A4B7F5334F}"/>
              </a:ext>
            </a:extLst>
          </p:cNvPr>
          <p:cNvSpPr txBox="1"/>
          <p:nvPr/>
        </p:nvSpPr>
        <p:spPr>
          <a:xfrm>
            <a:off x="3930844" y="2965698"/>
            <a:ext cx="1685141" cy="646331"/>
          </a:xfrm>
          <a:prstGeom prst="rect">
            <a:avLst/>
          </a:prstGeom>
          <a:noFill/>
        </p:spPr>
        <p:txBody>
          <a:bodyPr wrap="none" rtlCol="0">
            <a:spAutoFit/>
          </a:bodyPr>
          <a:lstStyle/>
          <a:p>
            <a:pPr algn="ctr"/>
            <a:r>
              <a:rPr lang="en-US" dirty="0">
                <a:solidFill>
                  <a:srgbClr val="FF0000"/>
                </a:solidFill>
              </a:rPr>
              <a:t>Too Little to be</a:t>
            </a:r>
          </a:p>
          <a:p>
            <a:pPr algn="ctr"/>
            <a:r>
              <a:rPr lang="en-US" dirty="0">
                <a:solidFill>
                  <a:srgbClr val="FF0000"/>
                </a:solidFill>
              </a:rPr>
              <a:t>Dark Matter</a:t>
            </a:r>
          </a:p>
        </p:txBody>
      </p:sp>
      <p:sp>
        <p:nvSpPr>
          <p:cNvPr id="32" name="TextBox 31">
            <a:extLst>
              <a:ext uri="{FF2B5EF4-FFF2-40B4-BE49-F238E27FC236}">
                <a16:creationId xmlns:a16="http://schemas.microsoft.com/office/drawing/2014/main" id="{17A3BD6D-4186-C643-8EBA-7972391D0856}"/>
              </a:ext>
            </a:extLst>
          </p:cNvPr>
          <p:cNvSpPr txBox="1"/>
          <p:nvPr/>
        </p:nvSpPr>
        <p:spPr>
          <a:xfrm>
            <a:off x="6086543" y="5490845"/>
            <a:ext cx="2195896" cy="669827"/>
          </a:xfrm>
          <a:prstGeom prst="rect">
            <a:avLst/>
          </a:prstGeom>
          <a:noFill/>
        </p:spPr>
        <p:txBody>
          <a:bodyPr wrap="square" rtlCol="0">
            <a:spAutoFit/>
          </a:bodyPr>
          <a:lstStyle/>
          <a:p>
            <a:pPr algn="ctr"/>
            <a:r>
              <a:rPr lang="en-US" dirty="0">
                <a:solidFill>
                  <a:srgbClr val="FF0000"/>
                </a:solidFill>
              </a:rPr>
              <a:t>Too Much to be</a:t>
            </a:r>
          </a:p>
          <a:p>
            <a:pPr algn="ctr"/>
            <a:r>
              <a:rPr lang="en-US" dirty="0">
                <a:solidFill>
                  <a:srgbClr val="FF0000"/>
                </a:solidFill>
              </a:rPr>
              <a:t>Dark Matter</a:t>
            </a:r>
          </a:p>
        </p:txBody>
      </p:sp>
      <p:grpSp>
        <p:nvGrpSpPr>
          <p:cNvPr id="37" name="Group 36">
            <a:extLst>
              <a:ext uri="{FF2B5EF4-FFF2-40B4-BE49-F238E27FC236}">
                <a16:creationId xmlns:a16="http://schemas.microsoft.com/office/drawing/2014/main" id="{7BA2D2B3-89CE-0548-902C-8407E5351171}"/>
              </a:ext>
            </a:extLst>
          </p:cNvPr>
          <p:cNvGrpSpPr/>
          <p:nvPr/>
        </p:nvGrpSpPr>
        <p:grpSpPr>
          <a:xfrm>
            <a:off x="3728583" y="1841087"/>
            <a:ext cx="4352402" cy="4315140"/>
            <a:chOff x="2204583" y="1841087"/>
            <a:chExt cx="4352402" cy="4315140"/>
          </a:xfrm>
        </p:grpSpPr>
        <p:sp>
          <p:nvSpPr>
            <p:cNvPr id="4" name="TextBox 3">
              <a:extLst>
                <a:ext uri="{FF2B5EF4-FFF2-40B4-BE49-F238E27FC236}">
                  <a16:creationId xmlns:a16="http://schemas.microsoft.com/office/drawing/2014/main" id="{6F85183C-88D4-4146-BE57-52E2815E79DB}"/>
                </a:ext>
              </a:extLst>
            </p:cNvPr>
            <p:cNvSpPr txBox="1"/>
            <p:nvPr/>
          </p:nvSpPr>
          <p:spPr>
            <a:xfrm rot="18841872">
              <a:off x="3691586" y="3520560"/>
              <a:ext cx="1800678" cy="646331"/>
            </a:xfrm>
            <a:prstGeom prst="rect">
              <a:avLst/>
            </a:prstGeom>
            <a:noFill/>
            <a:ln>
              <a:noFill/>
            </a:ln>
          </p:spPr>
          <p:txBody>
            <a:bodyPr wrap="square" rtlCol="0">
              <a:spAutoFit/>
            </a:bodyPr>
            <a:lstStyle/>
            <a:p>
              <a:pPr algn="ctr"/>
              <a:r>
                <a:rPr lang="en-US" dirty="0">
                  <a:solidFill>
                    <a:srgbClr val="00B050"/>
                  </a:solidFill>
                </a:rPr>
                <a:t>Just Right to </a:t>
              </a:r>
            </a:p>
            <a:p>
              <a:pPr algn="ctr"/>
              <a:r>
                <a:rPr lang="en-US" dirty="0">
                  <a:solidFill>
                    <a:srgbClr val="00B050"/>
                  </a:solidFill>
                </a:rPr>
                <a:t>be Dark Matter</a:t>
              </a:r>
            </a:p>
          </p:txBody>
        </p:sp>
        <p:cxnSp>
          <p:nvCxnSpPr>
            <p:cNvPr id="5" name="Straight Arrow Connector 4">
              <a:extLst>
                <a:ext uri="{FF2B5EF4-FFF2-40B4-BE49-F238E27FC236}">
                  <a16:creationId xmlns:a16="http://schemas.microsoft.com/office/drawing/2014/main" id="{1BCB9AF3-D2F7-3941-8E51-E3BBC6BF9FC9}"/>
                </a:ext>
              </a:extLst>
            </p:cNvPr>
            <p:cNvCxnSpPr>
              <a:cxnSpLocks/>
              <a:stCxn id="4" idx="1"/>
            </p:cNvCxnSpPr>
            <p:nvPr/>
          </p:nvCxnSpPr>
          <p:spPr>
            <a:xfrm flipH="1">
              <a:off x="2204583" y="4491035"/>
              <a:ext cx="1761562" cy="1665192"/>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5C267067-7A89-4049-A264-52F8ADB0DE4C}"/>
                </a:ext>
              </a:extLst>
            </p:cNvPr>
            <p:cNvCxnSpPr>
              <a:cxnSpLocks/>
              <a:stCxn id="4" idx="3"/>
            </p:cNvCxnSpPr>
            <p:nvPr/>
          </p:nvCxnSpPr>
          <p:spPr>
            <a:xfrm flipV="1">
              <a:off x="5217706" y="1841087"/>
              <a:ext cx="1339279" cy="1355330"/>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grpSp>
      <p:sp>
        <p:nvSpPr>
          <p:cNvPr id="21" name="TextBox 20"/>
          <p:cNvSpPr txBox="1"/>
          <p:nvPr/>
        </p:nvSpPr>
        <p:spPr>
          <a:xfrm>
            <a:off x="6108985" y="2303503"/>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0" name="TextBox 19"/>
          <p:cNvSpPr txBox="1"/>
          <p:nvPr/>
        </p:nvSpPr>
        <p:spPr>
          <a:xfrm>
            <a:off x="3733800" y="4797155"/>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 name="TextBox 1">
            <a:extLst>
              <a:ext uri="{FF2B5EF4-FFF2-40B4-BE49-F238E27FC236}">
                <a16:creationId xmlns:a16="http://schemas.microsoft.com/office/drawing/2014/main" id="{E40FBABD-E46A-6044-AF30-3D387C43BF03}"/>
              </a:ext>
            </a:extLst>
          </p:cNvPr>
          <p:cNvSpPr txBox="1"/>
          <p:nvPr/>
        </p:nvSpPr>
        <p:spPr>
          <a:xfrm>
            <a:off x="8820403" y="5091952"/>
            <a:ext cx="2304797" cy="646331"/>
          </a:xfrm>
          <a:prstGeom prst="rect">
            <a:avLst/>
          </a:prstGeom>
          <a:noFill/>
        </p:spPr>
        <p:txBody>
          <a:bodyPr wrap="none" rtlCol="0">
            <a:spAutoFit/>
          </a:bodyPr>
          <a:lstStyle/>
          <a:p>
            <a:pPr algn="r"/>
            <a:r>
              <a:rPr lang="en-US" sz="1200" dirty="0">
                <a:solidFill>
                  <a:schemeClr val="bg1">
                    <a:lumMod val="65000"/>
                  </a:schemeClr>
                </a:solidFill>
              </a:rPr>
              <a:t>Boehm, </a:t>
            </a:r>
            <a:r>
              <a:rPr lang="en-US" sz="1200" dirty="0" err="1">
                <a:solidFill>
                  <a:schemeClr val="bg1">
                    <a:lumMod val="65000"/>
                  </a:schemeClr>
                </a:solidFill>
              </a:rPr>
              <a:t>Fayet</a:t>
            </a:r>
            <a:r>
              <a:rPr lang="en-US" sz="1200" dirty="0">
                <a:solidFill>
                  <a:schemeClr val="bg1">
                    <a:lumMod val="65000"/>
                  </a:schemeClr>
                </a:solidFill>
              </a:rPr>
              <a:t> (2003)</a:t>
            </a:r>
          </a:p>
          <a:p>
            <a:pPr algn="r"/>
            <a:r>
              <a:rPr lang="en-US" sz="1200" dirty="0" err="1">
                <a:solidFill>
                  <a:schemeClr val="bg1">
                    <a:lumMod val="65000"/>
                  </a:schemeClr>
                </a:solidFill>
              </a:rPr>
              <a:t>Pospelov</a:t>
            </a:r>
            <a:r>
              <a:rPr lang="en-US" sz="1200" dirty="0">
                <a:solidFill>
                  <a:schemeClr val="bg1">
                    <a:lumMod val="65000"/>
                  </a:schemeClr>
                </a:solidFill>
              </a:rPr>
              <a:t>, Ritz, Voloshin (2007)</a:t>
            </a:r>
          </a:p>
          <a:p>
            <a:pPr algn="r"/>
            <a:r>
              <a:rPr lang="en-US" sz="1200" dirty="0">
                <a:solidFill>
                  <a:schemeClr val="bg1">
                    <a:lumMod val="65000"/>
                  </a:schemeClr>
                </a:solidFill>
              </a:rPr>
              <a:t>Feng, Kumar (2008)</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B275D31-3801-DB43-BCE6-19A0CF54C810}"/>
                  </a:ext>
                </a:extLst>
              </p:cNvPr>
              <p:cNvSpPr txBox="1"/>
              <p:nvPr/>
            </p:nvSpPr>
            <p:spPr>
              <a:xfrm>
                <a:off x="10177695" y="2951891"/>
                <a:ext cx="41883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ea typeface="Cambria Math" panose="02040503050406030204" pitchFamily="18" charset="0"/>
                        </a:rPr>
                        <m:t>𝜀</m:t>
                      </m:r>
                    </m:oMath>
                  </m:oMathPara>
                </a14:m>
                <a:endParaRPr lang="en-US" sz="2400" dirty="0"/>
              </a:p>
            </p:txBody>
          </p:sp>
        </mc:Choice>
        <mc:Fallback xmlns="">
          <p:sp>
            <p:nvSpPr>
              <p:cNvPr id="14" name="TextBox 13">
                <a:extLst>
                  <a:ext uri="{FF2B5EF4-FFF2-40B4-BE49-F238E27FC236}">
                    <a16:creationId xmlns:a16="http://schemas.microsoft.com/office/drawing/2014/main" id="{CB275D31-3801-DB43-BCE6-19A0CF54C810}"/>
                  </a:ext>
                </a:extLst>
              </p:cNvPr>
              <p:cNvSpPr txBox="1">
                <a:spLocks noRot="1" noChangeAspect="1" noMove="1" noResize="1" noEditPoints="1" noAdjustHandles="1" noChangeArrowheads="1" noChangeShapeType="1" noTextEdit="1"/>
              </p:cNvSpPr>
              <p:nvPr/>
            </p:nvSpPr>
            <p:spPr>
              <a:xfrm>
                <a:off x="10177695" y="2951891"/>
                <a:ext cx="418833" cy="461665"/>
              </a:xfrm>
              <a:prstGeom prst="rect">
                <a:avLst/>
              </a:prstGeom>
              <a:blipFill>
                <a:blip r:embed="rId4"/>
                <a:stretch>
                  <a:fillRect/>
                </a:stretch>
              </a:blipFill>
            </p:spPr>
            <p:txBody>
              <a:bodyPr/>
              <a:lstStyle/>
              <a:p>
                <a:r>
                  <a:rPr lang="en-US">
                    <a:noFill/>
                  </a:rPr>
                  <a:t> </a:t>
                </a:r>
              </a:p>
            </p:txBody>
          </p:sp>
        </mc:Fallback>
      </mc:AlternateContent>
      <p:sp>
        <p:nvSpPr>
          <p:cNvPr id="36" name="Rectangle 35">
            <a:extLst>
              <a:ext uri="{FF2B5EF4-FFF2-40B4-BE49-F238E27FC236}">
                <a16:creationId xmlns:a16="http://schemas.microsoft.com/office/drawing/2014/main" id="{AAF78752-AB30-F447-8234-B11B7AF5C9EF}"/>
              </a:ext>
            </a:extLst>
          </p:cNvPr>
          <p:cNvSpPr/>
          <p:nvPr/>
        </p:nvSpPr>
        <p:spPr>
          <a:xfrm>
            <a:off x="8997359" y="2667000"/>
            <a:ext cx="2056368" cy="15256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C6B3C8AA-C3F1-5546-9DD3-F814CE82D9EC}"/>
              </a:ext>
            </a:extLst>
          </p:cNvPr>
          <p:cNvGrpSpPr/>
          <p:nvPr/>
        </p:nvGrpSpPr>
        <p:grpSpPr>
          <a:xfrm>
            <a:off x="9102262" y="2673105"/>
            <a:ext cx="1929369" cy="1600199"/>
            <a:chOff x="5752258" y="2166865"/>
            <a:chExt cx="2746652" cy="1722643"/>
          </a:xfrm>
          <a:solidFill>
            <a:schemeClr val="bg1"/>
          </a:solidFill>
        </p:grpSpPr>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F84A6467-98FC-5342-929C-BC9B45B10FEB}"/>
                    </a:ext>
                  </a:extLst>
                </p:cNvPr>
                <p:cNvSpPr txBox="1"/>
                <p:nvPr/>
              </p:nvSpPr>
              <p:spPr>
                <a:xfrm>
                  <a:off x="7879296" y="3315294"/>
                  <a:ext cx="610217" cy="496991"/>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rPr>
                          <m:t>𝑒</m:t>
                        </m:r>
                      </m:oMath>
                    </m:oMathPara>
                  </a14:m>
                  <a:endParaRPr lang="en-US" sz="2400" dirty="0"/>
                </a:p>
              </p:txBody>
            </p:sp>
          </mc:Choice>
          <mc:Fallback xmlns="">
            <p:sp>
              <p:nvSpPr>
                <p:cNvPr id="39" name="TextBox 38">
                  <a:extLst>
                    <a:ext uri="{FF2B5EF4-FFF2-40B4-BE49-F238E27FC236}">
                      <a16:creationId xmlns:a16="http://schemas.microsoft.com/office/drawing/2014/main" id="{F84A6467-98FC-5342-929C-BC9B45B10FEB}"/>
                    </a:ext>
                  </a:extLst>
                </p:cNvPr>
                <p:cNvSpPr txBox="1">
                  <a:spLocks noRot="1" noChangeAspect="1" noMove="1" noResize="1" noEditPoints="1" noAdjustHandles="1" noChangeArrowheads="1" noChangeShapeType="1" noTextEdit="1"/>
                </p:cNvSpPr>
                <p:nvPr/>
              </p:nvSpPr>
              <p:spPr>
                <a:xfrm>
                  <a:off x="7879296" y="3315294"/>
                  <a:ext cx="610217" cy="49699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4C564436-9A1A-2C48-A182-E063F864613F}"/>
                    </a:ext>
                  </a:extLst>
                </p:cNvPr>
                <p:cNvSpPr txBox="1"/>
                <p:nvPr/>
              </p:nvSpPr>
              <p:spPr>
                <a:xfrm>
                  <a:off x="7888693" y="2166865"/>
                  <a:ext cx="610217" cy="496991"/>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rPr>
                          <m:t>𝑒</m:t>
                        </m:r>
                      </m:oMath>
                    </m:oMathPara>
                  </a14:m>
                  <a:endParaRPr lang="en-US" sz="2400" dirty="0"/>
                </a:p>
              </p:txBody>
            </p:sp>
          </mc:Choice>
          <mc:Fallback xmlns="">
            <p:sp>
              <p:nvSpPr>
                <p:cNvPr id="40" name="TextBox 39">
                  <a:extLst>
                    <a:ext uri="{FF2B5EF4-FFF2-40B4-BE49-F238E27FC236}">
                      <a16:creationId xmlns:a16="http://schemas.microsoft.com/office/drawing/2014/main" id="{4C564436-9A1A-2C48-A182-E063F864613F}"/>
                    </a:ext>
                  </a:extLst>
                </p:cNvPr>
                <p:cNvSpPr txBox="1">
                  <a:spLocks noRot="1" noChangeAspect="1" noMove="1" noResize="1" noEditPoints="1" noAdjustHandles="1" noChangeArrowheads="1" noChangeShapeType="1" noTextEdit="1"/>
                </p:cNvSpPr>
                <p:nvPr/>
              </p:nvSpPr>
              <p:spPr>
                <a:xfrm>
                  <a:off x="7888693" y="2166865"/>
                  <a:ext cx="610217" cy="496991"/>
                </a:xfrm>
                <a:prstGeom prst="rect">
                  <a:avLst/>
                </a:prstGeom>
                <a:blipFill>
                  <a:blip r:embed="rId6"/>
                  <a:stretch>
                    <a:fillRect/>
                  </a:stretch>
                </a:blipFill>
              </p:spPr>
              <p:txBody>
                <a:bodyPr/>
                <a:lstStyle/>
                <a:p>
                  <a:r>
                    <a:rPr lang="en-US">
                      <a:noFill/>
                    </a:rPr>
                    <a:t> </a:t>
                  </a:r>
                </a:p>
              </p:txBody>
            </p:sp>
          </mc:Fallback>
        </mc:AlternateContent>
        <p:sp>
          <p:nvSpPr>
            <p:cNvPr id="42" name="TextBox 41">
              <a:extLst>
                <a:ext uri="{FF2B5EF4-FFF2-40B4-BE49-F238E27FC236}">
                  <a16:creationId xmlns:a16="http://schemas.microsoft.com/office/drawing/2014/main" id="{1B635146-182F-6D4E-823A-456F50F56BDE}"/>
                </a:ext>
              </a:extLst>
            </p:cNvPr>
            <p:cNvSpPr txBox="1"/>
            <p:nvPr/>
          </p:nvSpPr>
          <p:spPr>
            <a:xfrm>
              <a:off x="5787411" y="2248896"/>
              <a:ext cx="717017" cy="364459"/>
            </a:xfrm>
            <a:prstGeom prst="rect">
              <a:avLst/>
            </a:prstGeom>
            <a:grpFill/>
          </p:spPr>
          <p:txBody>
            <a:bodyPr wrap="none" rtlCol="0">
              <a:spAutoFit/>
            </a:bodyPr>
            <a:lstStyle/>
            <a:p>
              <a:r>
                <a:rPr lang="en-US" sz="1600" dirty="0"/>
                <a:t>DM</a:t>
              </a:r>
            </a:p>
          </p:txBody>
        </p:sp>
        <p:sp>
          <p:nvSpPr>
            <p:cNvPr id="43" name="TextBox 42">
              <a:extLst>
                <a:ext uri="{FF2B5EF4-FFF2-40B4-BE49-F238E27FC236}">
                  <a16:creationId xmlns:a16="http://schemas.microsoft.com/office/drawing/2014/main" id="{08717FE1-507F-9C46-BFD6-2AB808A55DBF}"/>
                </a:ext>
              </a:extLst>
            </p:cNvPr>
            <p:cNvSpPr txBox="1"/>
            <p:nvPr/>
          </p:nvSpPr>
          <p:spPr>
            <a:xfrm>
              <a:off x="5752258" y="3525049"/>
              <a:ext cx="717017" cy="364459"/>
            </a:xfrm>
            <a:prstGeom prst="rect">
              <a:avLst/>
            </a:prstGeom>
            <a:grpFill/>
          </p:spPr>
          <p:txBody>
            <a:bodyPr wrap="none" rtlCol="0">
              <a:spAutoFit/>
            </a:bodyPr>
            <a:lstStyle/>
            <a:p>
              <a:r>
                <a:rPr lang="en-US" sz="1600" dirty="0"/>
                <a:t>DM</a:t>
              </a:r>
            </a:p>
          </p:txBody>
        </p:sp>
        <p:grpSp>
          <p:nvGrpSpPr>
            <p:cNvPr id="41" name="Group 40">
              <a:extLst>
                <a:ext uri="{FF2B5EF4-FFF2-40B4-BE49-F238E27FC236}">
                  <a16:creationId xmlns:a16="http://schemas.microsoft.com/office/drawing/2014/main" id="{340489ED-921A-164D-9B47-EEEE35B6B6CB}"/>
                </a:ext>
              </a:extLst>
            </p:cNvPr>
            <p:cNvGrpSpPr/>
            <p:nvPr/>
          </p:nvGrpSpPr>
          <p:grpSpPr>
            <a:xfrm>
              <a:off x="6252318" y="2537419"/>
              <a:ext cx="1653437" cy="1038988"/>
              <a:chOff x="2954057" y="2514604"/>
              <a:chExt cx="2743200" cy="1981200"/>
            </a:xfrm>
            <a:grpFill/>
          </p:grpSpPr>
          <p:pic>
            <p:nvPicPr>
              <p:cNvPr id="45" name="Picture 44">
                <a:extLst>
                  <a:ext uri="{FF2B5EF4-FFF2-40B4-BE49-F238E27FC236}">
                    <a16:creationId xmlns:a16="http://schemas.microsoft.com/office/drawing/2014/main" id="{FC93FE1D-F17E-B34F-B690-0AA2D1DEF1B0}"/>
                  </a:ext>
                </a:extLst>
              </p:cNvPr>
              <p:cNvPicPr>
                <a:picLocks noChangeAspect="1"/>
              </p:cNvPicPr>
              <p:nvPr/>
            </p:nvPicPr>
            <p:blipFill rotWithShape="1">
              <a:blip r:embed="rId7"/>
              <a:srcRect l="34765" t="23437" r="34766" b="20312"/>
              <a:stretch/>
            </p:blipFill>
            <p:spPr>
              <a:xfrm rot="16200000">
                <a:off x="3335057" y="2133604"/>
                <a:ext cx="1981200" cy="2743200"/>
              </a:xfrm>
              <a:prstGeom prst="rect">
                <a:avLst/>
              </a:prstGeom>
              <a:grpFill/>
            </p:spPr>
          </p:pic>
          <p:sp>
            <p:nvSpPr>
              <p:cNvPr id="46" name="Rectangle 45">
                <a:extLst>
                  <a:ext uri="{FF2B5EF4-FFF2-40B4-BE49-F238E27FC236}">
                    <a16:creationId xmlns:a16="http://schemas.microsoft.com/office/drawing/2014/main" id="{C2D301F5-962A-FC4F-9221-2ED78B8AF48B}"/>
                  </a:ext>
                </a:extLst>
              </p:cNvPr>
              <p:cNvSpPr/>
              <p:nvPr/>
            </p:nvSpPr>
            <p:spPr>
              <a:xfrm>
                <a:off x="3964238" y="2590801"/>
                <a:ext cx="609599" cy="762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4B511530-DEA3-8946-A8B8-EF64012816E0}"/>
                  </a:ext>
                </a:extLst>
              </p:cNvPr>
              <p:cNvSpPr txBox="1"/>
              <p:nvPr/>
            </p:nvSpPr>
            <p:spPr>
              <a:xfrm>
                <a:off x="10139328" y="3083921"/>
                <a:ext cx="380361"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dirty="0">
                          <a:latin typeface="Cambria Math" panose="02040503050406030204" pitchFamily="18" charset="0"/>
                          <a:ea typeface="Cambria Math" panose="02040503050406030204" pitchFamily="18" charset="0"/>
                        </a:rPr>
                        <m:t>𝜀</m:t>
                      </m:r>
                    </m:oMath>
                  </m:oMathPara>
                </a14:m>
                <a:endParaRPr lang="en-US" sz="2000" dirty="0"/>
              </a:p>
            </p:txBody>
          </p:sp>
        </mc:Choice>
        <mc:Fallback xmlns="">
          <p:sp>
            <p:nvSpPr>
              <p:cNvPr id="47" name="TextBox 46">
                <a:extLst>
                  <a:ext uri="{FF2B5EF4-FFF2-40B4-BE49-F238E27FC236}">
                    <a16:creationId xmlns:a16="http://schemas.microsoft.com/office/drawing/2014/main" id="{4B511530-DEA3-8946-A8B8-EF64012816E0}"/>
                  </a:ext>
                </a:extLst>
              </p:cNvPr>
              <p:cNvSpPr txBox="1">
                <a:spLocks noRot="1" noChangeAspect="1" noMove="1" noResize="1" noEditPoints="1" noAdjustHandles="1" noChangeArrowheads="1" noChangeShapeType="1" noTextEdit="1"/>
              </p:cNvSpPr>
              <p:nvPr/>
            </p:nvSpPr>
            <p:spPr>
              <a:xfrm>
                <a:off x="10139328" y="3083921"/>
                <a:ext cx="380361" cy="40011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65146758-45E8-521E-216A-A9DA84E0EF5F}"/>
                  </a:ext>
                </a:extLst>
              </p:cNvPr>
              <p:cNvSpPr txBox="1"/>
              <p:nvPr/>
            </p:nvSpPr>
            <p:spPr>
              <a:xfrm>
                <a:off x="9896602" y="3561838"/>
                <a:ext cx="37151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oMath>
                  </m:oMathPara>
                </a14:m>
                <a:endParaRPr lang="en-US" dirty="0"/>
              </a:p>
            </p:txBody>
          </p:sp>
        </mc:Choice>
        <mc:Fallback xmlns="">
          <p:sp>
            <p:nvSpPr>
              <p:cNvPr id="48" name="TextBox 47">
                <a:extLst>
                  <a:ext uri="{FF2B5EF4-FFF2-40B4-BE49-F238E27FC236}">
                    <a16:creationId xmlns:a16="http://schemas.microsoft.com/office/drawing/2014/main" id="{65146758-45E8-521E-216A-A9DA84E0EF5F}"/>
                  </a:ext>
                </a:extLst>
              </p:cNvPr>
              <p:cNvSpPr txBox="1">
                <a:spLocks noRot="1" noChangeAspect="1" noMove="1" noResize="1" noEditPoints="1" noAdjustHandles="1" noChangeArrowheads="1" noChangeShapeType="1" noTextEdit="1"/>
              </p:cNvSpPr>
              <p:nvPr/>
            </p:nvSpPr>
            <p:spPr>
              <a:xfrm>
                <a:off x="9896602" y="3561838"/>
                <a:ext cx="371519" cy="276999"/>
              </a:xfrm>
              <a:prstGeom prst="rect">
                <a:avLst/>
              </a:prstGeom>
              <a:blipFill>
                <a:blip r:embed="rId9"/>
                <a:stretch>
                  <a:fillRect l="-3333" r="-3333" b="-13043"/>
                </a:stretch>
              </a:blipFill>
            </p:spPr>
            <p:txBody>
              <a:bodyPr/>
              <a:lstStyle/>
              <a:p>
                <a:r>
                  <a:rPr lang="en-US">
                    <a:noFill/>
                  </a:rPr>
                  <a:t> </a:t>
                </a:r>
              </a:p>
            </p:txBody>
          </p:sp>
        </mc:Fallback>
      </mc:AlternateContent>
      <p:sp>
        <p:nvSpPr>
          <p:cNvPr id="49" name="Rectangle 48">
            <a:extLst>
              <a:ext uri="{FF2B5EF4-FFF2-40B4-BE49-F238E27FC236}">
                <a16:creationId xmlns:a16="http://schemas.microsoft.com/office/drawing/2014/main" id="{5615625A-EB6C-A729-A3A3-4E864F934136}"/>
              </a:ext>
            </a:extLst>
          </p:cNvPr>
          <p:cNvSpPr/>
          <p:nvPr/>
        </p:nvSpPr>
        <p:spPr>
          <a:xfrm>
            <a:off x="8996326" y="4186967"/>
            <a:ext cx="2056369" cy="78129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AD9AAE1-C50F-549F-353A-DFAE375E98B2}"/>
                  </a:ext>
                </a:extLst>
              </p:cNvPr>
              <p:cNvSpPr txBox="1"/>
              <p:nvPr/>
            </p:nvSpPr>
            <p:spPr>
              <a:xfrm>
                <a:off x="9632224" y="4197105"/>
                <a:ext cx="954364" cy="6448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𝑣</m:t>
                      </m:r>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𝜀</m:t>
                              </m:r>
                            </m:e>
                            <m:sup>
                              <m:r>
                                <a:rPr lang="en-US" b="0" i="1" smtClean="0">
                                  <a:latin typeface="Cambria Math" panose="02040503050406030204" pitchFamily="18" charset="0"/>
                                  <a:ea typeface="Cambria Math" panose="02040503050406030204" pitchFamily="18" charset="0"/>
                                </a:rPr>
                                <m:t>2</m:t>
                              </m:r>
                            </m:sup>
                          </m:sSup>
                        </m:num>
                        <m:den>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𝑚</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𝐴</m:t>
                                  </m:r>
                                </m:e>
                                <m:sup>
                                  <m:r>
                                    <a:rPr lang="en-US" b="0" i="1" smtClean="0">
                                      <a:latin typeface="Cambria Math" panose="02040503050406030204" pitchFamily="18" charset="0"/>
                                      <a:ea typeface="Cambria Math" panose="02040503050406030204" pitchFamily="18" charset="0"/>
                                    </a:rPr>
                                    <m:t>′</m:t>
                                  </m:r>
                                </m:sup>
                              </m:sSup>
                            </m:sub>
                            <m:sup>
                              <m:r>
                                <a:rPr lang="en-US" b="0" i="1" smtClean="0">
                                  <a:latin typeface="Cambria Math" panose="02040503050406030204" pitchFamily="18" charset="0"/>
                                  <a:ea typeface="Cambria Math" panose="02040503050406030204" pitchFamily="18" charset="0"/>
                                </a:rPr>
                                <m:t>2</m:t>
                              </m:r>
                            </m:sup>
                          </m:sSubSup>
                        </m:den>
                      </m:f>
                    </m:oMath>
                  </m:oMathPara>
                </a14:m>
                <a:endParaRPr lang="en-US" dirty="0"/>
              </a:p>
            </p:txBody>
          </p:sp>
        </mc:Choice>
        <mc:Fallback xmlns="">
          <p:sp>
            <p:nvSpPr>
              <p:cNvPr id="24" name="TextBox 23">
                <a:extLst>
                  <a:ext uri="{FF2B5EF4-FFF2-40B4-BE49-F238E27FC236}">
                    <a16:creationId xmlns:a16="http://schemas.microsoft.com/office/drawing/2014/main" id="{4AD9AAE1-C50F-549F-353A-DFAE375E98B2}"/>
                  </a:ext>
                </a:extLst>
              </p:cNvPr>
              <p:cNvSpPr txBox="1">
                <a:spLocks noRot="1" noChangeAspect="1" noMove="1" noResize="1" noEditPoints="1" noAdjustHandles="1" noChangeArrowheads="1" noChangeShapeType="1" noTextEdit="1"/>
              </p:cNvSpPr>
              <p:nvPr/>
            </p:nvSpPr>
            <p:spPr>
              <a:xfrm>
                <a:off x="9632224" y="4197105"/>
                <a:ext cx="954364" cy="644857"/>
              </a:xfrm>
              <a:prstGeom prst="rect">
                <a:avLst/>
              </a:prstGeom>
              <a:blipFill>
                <a:blip r:embed="rId10"/>
                <a:stretch>
                  <a:fillRect l="-2632" b="-7692"/>
                </a:stretch>
              </a:blipFill>
            </p:spPr>
            <p:txBody>
              <a:bodyPr/>
              <a:lstStyle/>
              <a:p>
                <a:r>
                  <a:rPr lang="en-US">
                    <a:noFill/>
                  </a:rPr>
                  <a:t> </a:t>
                </a:r>
              </a:p>
            </p:txBody>
          </p:sp>
        </mc:Fallback>
      </mc:AlternateContent>
    </p:spTree>
    <p:extLst>
      <p:ext uri="{BB962C8B-B14F-4D97-AF65-F5344CB8AC3E}">
        <p14:creationId xmlns:p14="http://schemas.microsoft.com/office/powerpoint/2010/main" val="265077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 calcmode="lin" valueType="num">
                                      <p:cBhvr>
                                        <p:cTn id="9" dur="1000" fill="hold"/>
                                        <p:tgtEl>
                                          <p:spTgt spid="31"/>
                                        </p:tgtEl>
                                        <p:attrNameLst>
                                          <p:attrName>style.rotation</p:attrName>
                                        </p:attrNameLst>
                                      </p:cBhvr>
                                      <p:tavLst>
                                        <p:tav tm="0">
                                          <p:val>
                                            <p:fltVal val="90"/>
                                          </p:val>
                                        </p:tav>
                                        <p:tav tm="100000">
                                          <p:val>
                                            <p:fltVal val="0"/>
                                          </p:val>
                                        </p:tav>
                                      </p:tavLst>
                                    </p:anim>
                                    <p:animEffect transition="in" filter="fade">
                                      <p:cBhvr>
                                        <p:cTn id="10" dur="10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p:cTn id="15" dur="1000" fill="hold"/>
                                        <p:tgtEl>
                                          <p:spTgt spid="32"/>
                                        </p:tgtEl>
                                        <p:attrNameLst>
                                          <p:attrName>ppt_w</p:attrName>
                                        </p:attrNameLst>
                                      </p:cBhvr>
                                      <p:tavLst>
                                        <p:tav tm="0">
                                          <p:val>
                                            <p:fltVal val="0"/>
                                          </p:val>
                                        </p:tav>
                                        <p:tav tm="100000">
                                          <p:val>
                                            <p:strVal val="#ppt_w"/>
                                          </p:val>
                                        </p:tav>
                                      </p:tavLst>
                                    </p:anim>
                                    <p:anim calcmode="lin" valueType="num">
                                      <p:cBhvr>
                                        <p:cTn id="16" dur="1000" fill="hold"/>
                                        <p:tgtEl>
                                          <p:spTgt spid="32"/>
                                        </p:tgtEl>
                                        <p:attrNameLst>
                                          <p:attrName>ppt_h</p:attrName>
                                        </p:attrNameLst>
                                      </p:cBhvr>
                                      <p:tavLst>
                                        <p:tav tm="0">
                                          <p:val>
                                            <p:fltVal val="0"/>
                                          </p:val>
                                        </p:tav>
                                        <p:tav tm="100000">
                                          <p:val>
                                            <p:strVal val="#ppt_h"/>
                                          </p:val>
                                        </p:tav>
                                      </p:tavLst>
                                    </p:anim>
                                    <p:anim calcmode="lin" valueType="num">
                                      <p:cBhvr>
                                        <p:cTn id="17" dur="1000" fill="hold"/>
                                        <p:tgtEl>
                                          <p:spTgt spid="32"/>
                                        </p:tgtEl>
                                        <p:attrNameLst>
                                          <p:attrName>style.rotation</p:attrName>
                                        </p:attrNameLst>
                                      </p:cBhvr>
                                      <p:tavLst>
                                        <p:tav tm="0">
                                          <p:val>
                                            <p:fltVal val="90"/>
                                          </p:val>
                                        </p:tav>
                                        <p:tav tm="100000">
                                          <p:val>
                                            <p:fltVal val="0"/>
                                          </p:val>
                                        </p:tav>
                                      </p:tavLst>
                                    </p:anim>
                                    <p:animEffect transition="in" filter="fade">
                                      <p:cBhvr>
                                        <p:cTn id="18" dur="10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p:cTn id="23" dur="1000" fill="hold"/>
                                        <p:tgtEl>
                                          <p:spTgt spid="37"/>
                                        </p:tgtEl>
                                        <p:attrNameLst>
                                          <p:attrName>ppt_w</p:attrName>
                                        </p:attrNameLst>
                                      </p:cBhvr>
                                      <p:tavLst>
                                        <p:tav tm="0">
                                          <p:val>
                                            <p:fltVal val="0"/>
                                          </p:val>
                                        </p:tav>
                                        <p:tav tm="100000">
                                          <p:val>
                                            <p:strVal val="#ppt_w"/>
                                          </p:val>
                                        </p:tav>
                                      </p:tavLst>
                                    </p:anim>
                                    <p:anim calcmode="lin" valueType="num">
                                      <p:cBhvr>
                                        <p:cTn id="24" dur="1000" fill="hold"/>
                                        <p:tgtEl>
                                          <p:spTgt spid="37"/>
                                        </p:tgtEl>
                                        <p:attrNameLst>
                                          <p:attrName>ppt_h</p:attrName>
                                        </p:attrNameLst>
                                      </p:cBhvr>
                                      <p:tavLst>
                                        <p:tav tm="0">
                                          <p:val>
                                            <p:fltVal val="0"/>
                                          </p:val>
                                        </p:tav>
                                        <p:tav tm="100000">
                                          <p:val>
                                            <p:strVal val="#ppt_h"/>
                                          </p:val>
                                        </p:tav>
                                      </p:tavLst>
                                    </p:anim>
                                    <p:anim calcmode="lin" valueType="num">
                                      <p:cBhvr>
                                        <p:cTn id="25" dur="1000" fill="hold"/>
                                        <p:tgtEl>
                                          <p:spTgt spid="37"/>
                                        </p:tgtEl>
                                        <p:attrNameLst>
                                          <p:attrName>style.rotation</p:attrName>
                                        </p:attrNameLst>
                                      </p:cBhvr>
                                      <p:tavLst>
                                        <p:tav tm="0">
                                          <p:val>
                                            <p:fltVal val="90"/>
                                          </p:val>
                                        </p:tav>
                                        <p:tav tm="100000">
                                          <p:val>
                                            <p:fltVal val="0"/>
                                          </p:val>
                                        </p:tav>
                                      </p:tavLst>
                                    </p:anim>
                                    <p:animEffect transition="in" filter="fade">
                                      <p:cBhvr>
                                        <p:cTn id="2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FORWARD PHYSICS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685800" y="762000"/>
            <a:ext cx="10820400" cy="59436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In 2017, we realized that the large LHC detectors, while beautifully optimized to discover new heavy particles, are also</a:t>
            </a:r>
            <a:r>
              <a:rPr lang="en-US" sz="2000" dirty="0">
                <a:solidFill>
                  <a:srgbClr val="FF0000"/>
                </a:solidFill>
              </a:rPr>
              <a:t> almost optimally configured to miss new light particles. </a:t>
            </a:r>
          </a:p>
          <a:p>
            <a:endParaRPr lang="en-US" sz="1200" dirty="0"/>
          </a:p>
          <a:p>
            <a:endParaRPr lang="en-US" sz="1200" dirty="0"/>
          </a:p>
          <a:p>
            <a:r>
              <a:rPr lang="en-US" sz="2000" dirty="0"/>
              <a:t>Heavy particles (</a:t>
            </a:r>
            <a:r>
              <a:rPr lang="en-US" sz="2000" i="1" dirty="0">
                <a:latin typeface="+mj-lt"/>
                <a:ea typeface="Cambria Math" panose="02040503050406030204" pitchFamily="18" charset="0"/>
              </a:rPr>
              <a:t>W</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Z</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t</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h</a:t>
            </a:r>
            <a:r>
              <a:rPr lang="en-US" sz="2000" dirty="0">
                <a:latin typeface="+mj-lt"/>
                <a:ea typeface="Cambria Math" panose="02040503050406030204" pitchFamily="18" charset="0"/>
              </a:rPr>
              <a:t>, </a:t>
            </a:r>
            <a:r>
              <a:rPr lang="en-US" sz="2000" dirty="0"/>
              <a:t>…) are produced at low velocity and decay roughly </a:t>
            </a:r>
            <a:r>
              <a:rPr lang="en-US" sz="2000" dirty="0" err="1"/>
              <a:t>isotropically</a:t>
            </a:r>
            <a:r>
              <a:rPr lang="en-US" sz="2000" dirty="0"/>
              <a:t> to other particles.  </a:t>
            </a:r>
          </a:p>
          <a:p>
            <a:endParaRPr lang="en-US" sz="2000" dirty="0"/>
          </a:p>
          <a:p>
            <a:endParaRPr lang="en-US" sz="2000" dirty="0"/>
          </a:p>
          <a:p>
            <a:endParaRPr lang="en-US" sz="2000" dirty="0"/>
          </a:p>
          <a:p>
            <a:endParaRPr lang="en-US" sz="2000" dirty="0"/>
          </a:p>
          <a:p>
            <a:pPr marL="0" indent="0">
              <a:buNone/>
            </a:pPr>
            <a:endParaRPr lang="en-US" sz="2000" dirty="0"/>
          </a:p>
          <a:p>
            <a:r>
              <a:rPr lang="en-US" sz="2000" dirty="0"/>
              <a:t>But high-energy light particles are dominantly produced in the </a:t>
            </a:r>
            <a:r>
              <a:rPr lang="en-US" sz="2000" dirty="0">
                <a:solidFill>
                  <a:srgbClr val="FF0000"/>
                </a:solidFill>
              </a:rPr>
              <a:t>forward (and far-forward) direction (parallel to the beamline) </a:t>
            </a:r>
            <a:r>
              <a:rPr lang="en-US" sz="2000" dirty="0"/>
              <a:t>and escape through the blind spots of these detectors.</a:t>
            </a:r>
          </a:p>
          <a:p>
            <a:pPr lvl="1"/>
            <a:r>
              <a:rPr lang="en-US" sz="1800" dirty="0"/>
              <a:t>This is true for all known light particles: </a:t>
            </a:r>
            <a:r>
              <a:rPr lang="en-US" sz="1800" dirty="0" err="1"/>
              <a:t>pions</a:t>
            </a:r>
            <a:r>
              <a:rPr lang="en-US" sz="1800" dirty="0"/>
              <a:t>, kaons, </a:t>
            </a:r>
            <a:r>
              <a:rPr lang="en-US" sz="1800" i="1" dirty="0"/>
              <a:t>D</a:t>
            </a:r>
            <a:r>
              <a:rPr lang="en-US" sz="1800" dirty="0"/>
              <a:t> mesons, all neutrinos.</a:t>
            </a:r>
          </a:p>
          <a:p>
            <a:pPr lvl="1"/>
            <a:r>
              <a:rPr lang="en-US" sz="1800" dirty="0"/>
              <a:t>It is also true for new, weakly-interacting particles motivated by neutrino mass and dark matter.</a:t>
            </a:r>
          </a:p>
          <a:p>
            <a:pPr lvl="1"/>
            <a:endParaRPr lang="en-US" sz="800" dirty="0"/>
          </a:p>
          <a:p>
            <a:pPr lvl="1"/>
            <a:endParaRPr lang="en-US" sz="800" dirty="0"/>
          </a:p>
          <a:p>
            <a:pPr lvl="1"/>
            <a:endParaRPr lang="en-US" sz="800" dirty="0"/>
          </a:p>
          <a:p>
            <a:r>
              <a:rPr lang="en-US" sz="2000" dirty="0">
                <a:solidFill>
                  <a:srgbClr val="FF0000"/>
                </a:solidFill>
              </a:rPr>
              <a:t>“These blind spots are the Achilles heels of the large LHC detectors.” – Dave Casper</a:t>
            </a:r>
          </a:p>
        </p:txBody>
      </p:sp>
      <p:grpSp>
        <p:nvGrpSpPr>
          <p:cNvPr id="9" name="Group 8">
            <a:extLst>
              <a:ext uri="{FF2B5EF4-FFF2-40B4-BE49-F238E27FC236}">
                <a16:creationId xmlns:a16="http://schemas.microsoft.com/office/drawing/2014/main" id="{7785F5CD-3107-CD4E-8D0E-C113CD8C33E6}"/>
              </a:ext>
            </a:extLst>
          </p:cNvPr>
          <p:cNvGrpSpPr/>
          <p:nvPr/>
        </p:nvGrpSpPr>
        <p:grpSpPr>
          <a:xfrm>
            <a:off x="2231657" y="2514600"/>
            <a:ext cx="7696200" cy="1828800"/>
            <a:chOff x="686764" y="3235221"/>
            <a:chExt cx="6761940" cy="1633785"/>
          </a:xfrm>
        </p:grpSpPr>
        <p:pic>
          <p:nvPicPr>
            <p:cNvPr id="10" name="Picture 9" descr="0803012_02-A4-at-144-dpi.jpg">
              <a:extLst>
                <a:ext uri="{FF2B5EF4-FFF2-40B4-BE49-F238E27FC236}">
                  <a16:creationId xmlns:a16="http://schemas.microsoft.com/office/drawing/2014/main" id="{6CB1C1D5-5A52-2645-99A9-20AA8248E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635" y="3393423"/>
              <a:ext cx="2791232" cy="1475583"/>
            </a:xfrm>
            <a:prstGeom prst="rect">
              <a:avLst/>
            </a:prstGeom>
          </p:spPr>
        </p:pic>
        <p:cxnSp>
          <p:nvCxnSpPr>
            <p:cNvPr id="11" name="Straight Arrow Connector 10">
              <a:extLst>
                <a:ext uri="{FF2B5EF4-FFF2-40B4-BE49-F238E27FC236}">
                  <a16:creationId xmlns:a16="http://schemas.microsoft.com/office/drawing/2014/main" id="{7FC6F2BB-959B-464B-90F9-EC1BF2E71D00}"/>
                </a:ext>
              </a:extLst>
            </p:cNvPr>
            <p:cNvCxnSpPr/>
            <p:nvPr/>
          </p:nvCxnSpPr>
          <p:spPr>
            <a:xfrm flipV="1">
              <a:off x="4378325" y="3235221"/>
              <a:ext cx="238125" cy="809730"/>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72837E96-5A11-0E4E-A712-EA7F807F37E5}"/>
                </a:ext>
              </a:extLst>
            </p:cNvPr>
            <p:cNvGrpSpPr/>
            <p:nvPr/>
          </p:nvGrpSpPr>
          <p:grpSpPr>
            <a:xfrm>
              <a:off x="686764" y="4213439"/>
              <a:ext cx="2214348" cy="409266"/>
              <a:chOff x="686764" y="4213439"/>
              <a:chExt cx="2214348" cy="409266"/>
            </a:xfrm>
          </p:grpSpPr>
          <p:cxnSp>
            <p:nvCxnSpPr>
              <p:cNvPr id="22" name="Straight Arrow Connector 21">
                <a:extLst>
                  <a:ext uri="{FF2B5EF4-FFF2-40B4-BE49-F238E27FC236}">
                    <a16:creationId xmlns:a16="http://schemas.microsoft.com/office/drawing/2014/main" id="{DFF8A600-146E-5A4C-9E68-4805ADD38EF1}"/>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2C3E634-CBD8-C94E-ABF6-139FA38905BB}"/>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DB2F2BD-BAA8-ED4C-90E7-C87BF28F7EF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65ECB25-86D2-7246-8313-8A224600660A}"/>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F2ED363-2962-9F40-8BA4-B9452A832EF2}"/>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grpSp>
          <p:nvGrpSpPr>
            <p:cNvPr id="13" name="Group 12">
              <a:extLst>
                <a:ext uri="{FF2B5EF4-FFF2-40B4-BE49-F238E27FC236}">
                  <a16:creationId xmlns:a16="http://schemas.microsoft.com/office/drawing/2014/main" id="{03535F90-1E71-EC41-9875-F6CB79C79B87}"/>
                </a:ext>
              </a:extLst>
            </p:cNvPr>
            <p:cNvGrpSpPr/>
            <p:nvPr/>
          </p:nvGrpSpPr>
          <p:grpSpPr>
            <a:xfrm rot="10800000">
              <a:off x="5559329" y="3549005"/>
              <a:ext cx="1889375" cy="353694"/>
              <a:chOff x="686764" y="4213439"/>
              <a:chExt cx="2214348" cy="409266"/>
            </a:xfrm>
          </p:grpSpPr>
          <p:cxnSp>
            <p:nvCxnSpPr>
              <p:cNvPr id="16" name="Straight Arrow Connector 15">
                <a:extLst>
                  <a:ext uri="{FF2B5EF4-FFF2-40B4-BE49-F238E27FC236}">
                    <a16:creationId xmlns:a16="http://schemas.microsoft.com/office/drawing/2014/main" id="{31A00D54-E958-7D47-97A3-6637D2BDE939}"/>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7855105-D374-CF43-94C6-A76857983D3A}"/>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ED683565-77DD-2D49-B3A8-11582589468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76A8121A-2631-9A47-807A-89DB3EDF0BC0}"/>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7E097470-1CB0-544D-8FA4-B08CD287C59B}"/>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cxnSp>
          <p:nvCxnSpPr>
            <p:cNvPr id="14" name="Straight Arrow Connector 13">
              <a:extLst>
                <a:ext uri="{FF2B5EF4-FFF2-40B4-BE49-F238E27FC236}">
                  <a16:creationId xmlns:a16="http://schemas.microsoft.com/office/drawing/2014/main" id="{CBAEF4F6-2AD8-4D47-9D62-9F8E65896E6B}"/>
                </a:ext>
              </a:extLst>
            </p:cNvPr>
            <p:cNvCxnSpPr/>
            <p:nvPr/>
          </p:nvCxnSpPr>
          <p:spPr>
            <a:xfrm flipV="1">
              <a:off x="4182360" y="4016375"/>
              <a:ext cx="434090" cy="62642"/>
            </a:xfrm>
            <a:prstGeom prst="straightConnector1">
              <a:avLst/>
            </a:prstGeom>
            <a:ln w="12700" cmpd="sng">
              <a:solidFill>
                <a:srgbClr val="FF0000"/>
              </a:solidFill>
              <a:headEnd type="none"/>
              <a:tailEnd type="none" w="sm"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EBFBEBA9-8A26-D145-B581-556D5AD1497D}"/>
                </a:ext>
              </a:extLst>
            </p:cNvPr>
            <p:cNvCxnSpPr/>
            <p:nvPr/>
          </p:nvCxnSpPr>
          <p:spPr>
            <a:xfrm>
              <a:off x="4378325" y="4044950"/>
              <a:ext cx="815418" cy="824056"/>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5B8649F-2704-844F-B7C6-44174E9403FA}"/>
                  </a:ext>
                </a:extLst>
              </p:cNvPr>
              <p:cNvSpPr txBox="1"/>
              <p:nvPr/>
            </p:nvSpPr>
            <p:spPr>
              <a:xfrm rot="21210000">
                <a:off x="2333618" y="3419828"/>
                <a:ext cx="2106154" cy="391646"/>
              </a:xfrm>
              <a:prstGeom prst="rect">
                <a:avLst/>
              </a:prstGeom>
              <a:noFill/>
            </p:spPr>
            <p:txBody>
              <a:bodyPr wrap="none" rtlCol="0">
                <a:spAutoFit/>
              </a:bodyPr>
              <a:lstStyle/>
              <a:p>
                <a:r>
                  <a:rPr lang="en-US" dirty="0">
                    <a:latin typeface="Symbol" pitchFamily="2" charset="2"/>
                  </a:rPr>
                  <a:t>p</a:t>
                </a:r>
                <a:r>
                  <a:rPr lang="en-US" dirty="0"/>
                  <a:t>, </a:t>
                </a:r>
                <a:r>
                  <a:rPr lang="en-US" i="1" dirty="0"/>
                  <a:t>K</a:t>
                </a:r>
                <a:r>
                  <a:rPr lang="en-US" dirty="0"/>
                  <a:t>, </a:t>
                </a:r>
                <a:r>
                  <a:rPr lang="en-US" i="1" dirty="0"/>
                  <a:t>D</a:t>
                </a:r>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i="1" dirty="0">
                            <a:latin typeface="Cambria Math" panose="02040503050406030204" pitchFamily="18" charset="0"/>
                          </a:rPr>
                          <m:t>𝑒</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𝜇</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𝜏</m:t>
                        </m:r>
                      </m:sub>
                    </m:sSub>
                  </m:oMath>
                </a14:m>
                <a:r>
                  <a:rPr lang="en-US" dirty="0"/>
                  <a:t> </a:t>
                </a:r>
              </a:p>
            </p:txBody>
          </p:sp>
        </mc:Choice>
        <mc:Fallback xmlns="">
          <p:sp>
            <p:nvSpPr>
              <p:cNvPr id="6" name="TextBox 5">
                <a:extLst>
                  <a:ext uri="{FF2B5EF4-FFF2-40B4-BE49-F238E27FC236}">
                    <a16:creationId xmlns:a16="http://schemas.microsoft.com/office/drawing/2014/main" id="{55B8649F-2704-844F-B7C6-44174E9403FA}"/>
                  </a:ext>
                </a:extLst>
              </p:cNvPr>
              <p:cNvSpPr txBox="1">
                <a:spLocks noRot="1" noChangeAspect="1" noMove="1" noResize="1" noEditPoints="1" noAdjustHandles="1" noChangeArrowheads="1" noChangeShapeType="1" noTextEdit="1"/>
              </p:cNvSpPr>
              <p:nvPr/>
            </p:nvSpPr>
            <p:spPr>
              <a:xfrm rot="21210000">
                <a:off x="2333618" y="3419828"/>
                <a:ext cx="2106154" cy="391646"/>
              </a:xfrm>
              <a:prstGeom prst="rect">
                <a:avLst/>
              </a:prstGeom>
              <a:blipFill>
                <a:blip r:embed="rId3"/>
                <a:stretch>
                  <a:fillRect l="-2367" b="-9804"/>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9B08CB70-5162-CE4B-BA56-057BB224FDAE}"/>
              </a:ext>
            </a:extLst>
          </p:cNvPr>
          <p:cNvSpPr txBox="1"/>
          <p:nvPr/>
        </p:nvSpPr>
        <p:spPr>
          <a:xfrm rot="20973829">
            <a:off x="7850678" y="3087069"/>
            <a:ext cx="2063898" cy="369332"/>
          </a:xfrm>
          <a:prstGeom prst="rect">
            <a:avLst/>
          </a:prstGeom>
          <a:noFill/>
        </p:spPr>
        <p:txBody>
          <a:bodyPr wrap="none" rtlCol="0">
            <a:spAutoFit/>
          </a:bodyPr>
          <a:lstStyle/>
          <a:p>
            <a:r>
              <a:rPr lang="en-US" dirty="0"/>
              <a:t>A’, a, </a:t>
            </a:r>
            <a:r>
              <a:rPr lang="en-US" dirty="0" err="1"/>
              <a:t>mCPs</a:t>
            </a:r>
            <a:r>
              <a:rPr lang="en-US" dirty="0"/>
              <a:t>, </a:t>
            </a:r>
            <a:r>
              <a:rPr lang="en-US" dirty="0">
                <a:latin typeface="Symbol" pitchFamily="2" charset="2"/>
              </a:rPr>
              <a:t>c</a:t>
            </a:r>
            <a:r>
              <a:rPr lang="en-US" dirty="0"/>
              <a:t>, …</a:t>
            </a:r>
          </a:p>
        </p:txBody>
      </p:sp>
      <p:sp>
        <p:nvSpPr>
          <p:cNvPr id="2" name="TextBox 1">
            <a:extLst>
              <a:ext uri="{FF2B5EF4-FFF2-40B4-BE49-F238E27FC236}">
                <a16:creationId xmlns:a16="http://schemas.microsoft.com/office/drawing/2014/main" id="{63D02DC9-1674-F242-6399-205A569F9A03}"/>
              </a:ext>
            </a:extLst>
          </p:cNvPr>
          <p:cNvSpPr txBox="1"/>
          <p:nvPr/>
        </p:nvSpPr>
        <p:spPr>
          <a:xfrm>
            <a:off x="8201059" y="1589161"/>
            <a:ext cx="3278141" cy="307777"/>
          </a:xfrm>
          <a:prstGeom prst="rect">
            <a:avLst/>
          </a:prstGeom>
          <a:noFill/>
        </p:spPr>
        <p:txBody>
          <a:bodyPr wrap="none" rtlCol="0">
            <a:spAutoFit/>
          </a:bodyPr>
          <a:lstStyle/>
          <a:p>
            <a:r>
              <a:rPr lang="en-US" sz="1400" dirty="0"/>
              <a:t>Feng, </a:t>
            </a:r>
            <a:r>
              <a:rPr lang="en-US" sz="1400" dirty="0" err="1"/>
              <a:t>Galon</a:t>
            </a:r>
            <a:r>
              <a:rPr lang="en-US" sz="1400" dirty="0"/>
              <a:t>, Kling, </a:t>
            </a:r>
            <a:r>
              <a:rPr lang="en-US" sz="1400" dirty="0" err="1"/>
              <a:t>Trojanowski</a:t>
            </a:r>
            <a:r>
              <a:rPr lang="en-US" sz="1400" dirty="0"/>
              <a:t> (2017)</a:t>
            </a:r>
          </a:p>
        </p:txBody>
      </p:sp>
      <p:sp>
        <p:nvSpPr>
          <p:cNvPr id="3" name="TextBox 2">
            <a:extLst>
              <a:ext uri="{FF2B5EF4-FFF2-40B4-BE49-F238E27FC236}">
                <a16:creationId xmlns:a16="http://schemas.microsoft.com/office/drawing/2014/main" id="{40CB2DA6-88F1-80D6-98FE-DCC25F4C59A8}"/>
              </a:ext>
            </a:extLst>
          </p:cNvPr>
          <p:cNvSpPr txBox="1"/>
          <p:nvPr/>
        </p:nvSpPr>
        <p:spPr>
          <a:xfrm>
            <a:off x="9389400" y="5788223"/>
            <a:ext cx="2085827" cy="307777"/>
          </a:xfrm>
          <a:prstGeom prst="rect">
            <a:avLst/>
          </a:prstGeom>
          <a:noFill/>
        </p:spPr>
        <p:txBody>
          <a:bodyPr wrap="none" rtlCol="0">
            <a:spAutoFit/>
          </a:bodyPr>
          <a:lstStyle/>
          <a:p>
            <a:r>
              <a:rPr lang="en-US" sz="1400" dirty="0"/>
              <a:t>De </a:t>
            </a:r>
            <a:r>
              <a:rPr lang="en-US" sz="1400" dirty="0" err="1"/>
              <a:t>Rujula</a:t>
            </a:r>
            <a:r>
              <a:rPr lang="en-US" sz="1400" dirty="0"/>
              <a:t>, </a:t>
            </a:r>
            <a:r>
              <a:rPr lang="en-US" sz="1400" dirty="0" err="1"/>
              <a:t>Ruckl</a:t>
            </a:r>
            <a:r>
              <a:rPr lang="en-US" sz="1400" dirty="0"/>
              <a:t> (1984)</a:t>
            </a:r>
          </a:p>
        </p:txBody>
      </p:sp>
    </p:spTree>
    <p:extLst>
      <p:ext uri="{BB962C8B-B14F-4D97-AF65-F5344CB8AC3E}">
        <p14:creationId xmlns:p14="http://schemas.microsoft.com/office/powerpoint/2010/main" val="3579136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DETECTING FORWARD PARTICLES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457200" y="1196362"/>
            <a:ext cx="11049000" cy="3905048"/>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Problem: How can we detect forward particles?  We can’t just put a detector there, because it will block the protons from coming in and colliding.</a:t>
            </a:r>
          </a:p>
          <a:p>
            <a:pPr lvl="1"/>
            <a:endParaRPr lang="en-US" sz="800" dirty="0">
              <a:solidFill>
                <a:schemeClr val="tx1"/>
              </a:solidFill>
            </a:endParaRP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r>
              <a:rPr lang="en-US" sz="2000" dirty="0"/>
              <a:t>Solution: the LHC is a circular collider!  If we go far enough away, the LHC proton beam will be bent away, while all the light, weakly-interacting particles we are looking for will go straight. </a:t>
            </a:r>
          </a:p>
        </p:txBody>
      </p:sp>
      <p:grpSp>
        <p:nvGrpSpPr>
          <p:cNvPr id="9" name="Group 8">
            <a:extLst>
              <a:ext uri="{FF2B5EF4-FFF2-40B4-BE49-F238E27FC236}">
                <a16:creationId xmlns:a16="http://schemas.microsoft.com/office/drawing/2014/main" id="{7785F5CD-3107-CD4E-8D0E-C113CD8C33E6}"/>
              </a:ext>
            </a:extLst>
          </p:cNvPr>
          <p:cNvGrpSpPr/>
          <p:nvPr/>
        </p:nvGrpSpPr>
        <p:grpSpPr>
          <a:xfrm>
            <a:off x="2231657" y="2704668"/>
            <a:ext cx="7696200" cy="1828800"/>
            <a:chOff x="686764" y="3235221"/>
            <a:chExt cx="6761940" cy="1633785"/>
          </a:xfrm>
        </p:grpSpPr>
        <p:pic>
          <p:nvPicPr>
            <p:cNvPr id="10" name="Picture 9" descr="0803012_02-A4-at-144-dpi.jpg">
              <a:extLst>
                <a:ext uri="{FF2B5EF4-FFF2-40B4-BE49-F238E27FC236}">
                  <a16:creationId xmlns:a16="http://schemas.microsoft.com/office/drawing/2014/main" id="{6CB1C1D5-5A52-2645-99A9-20AA8248E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635" y="3393423"/>
              <a:ext cx="2791232" cy="1475583"/>
            </a:xfrm>
            <a:prstGeom prst="rect">
              <a:avLst/>
            </a:prstGeom>
          </p:spPr>
        </p:pic>
        <p:cxnSp>
          <p:nvCxnSpPr>
            <p:cNvPr id="11" name="Straight Arrow Connector 10">
              <a:extLst>
                <a:ext uri="{FF2B5EF4-FFF2-40B4-BE49-F238E27FC236}">
                  <a16:creationId xmlns:a16="http://schemas.microsoft.com/office/drawing/2014/main" id="{7FC6F2BB-959B-464B-90F9-EC1BF2E71D00}"/>
                </a:ext>
              </a:extLst>
            </p:cNvPr>
            <p:cNvCxnSpPr/>
            <p:nvPr/>
          </p:nvCxnSpPr>
          <p:spPr>
            <a:xfrm flipV="1">
              <a:off x="4378325" y="3235221"/>
              <a:ext cx="238125" cy="809730"/>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72837E96-5A11-0E4E-A712-EA7F807F37E5}"/>
                </a:ext>
              </a:extLst>
            </p:cNvPr>
            <p:cNvGrpSpPr/>
            <p:nvPr/>
          </p:nvGrpSpPr>
          <p:grpSpPr>
            <a:xfrm>
              <a:off x="686764" y="4213439"/>
              <a:ext cx="2214348" cy="409266"/>
              <a:chOff x="686764" y="4213439"/>
              <a:chExt cx="2214348" cy="409266"/>
            </a:xfrm>
          </p:grpSpPr>
          <p:cxnSp>
            <p:nvCxnSpPr>
              <p:cNvPr id="22" name="Straight Arrow Connector 21">
                <a:extLst>
                  <a:ext uri="{FF2B5EF4-FFF2-40B4-BE49-F238E27FC236}">
                    <a16:creationId xmlns:a16="http://schemas.microsoft.com/office/drawing/2014/main" id="{DFF8A600-146E-5A4C-9E68-4805ADD38EF1}"/>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2C3E634-CBD8-C94E-ABF6-139FA38905BB}"/>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DB2F2BD-BAA8-ED4C-90E7-C87BF28F7EF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65ECB25-86D2-7246-8313-8A224600660A}"/>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F2ED363-2962-9F40-8BA4-B9452A832EF2}"/>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grpSp>
          <p:nvGrpSpPr>
            <p:cNvPr id="13" name="Group 12">
              <a:extLst>
                <a:ext uri="{FF2B5EF4-FFF2-40B4-BE49-F238E27FC236}">
                  <a16:creationId xmlns:a16="http://schemas.microsoft.com/office/drawing/2014/main" id="{03535F90-1E71-EC41-9875-F6CB79C79B87}"/>
                </a:ext>
              </a:extLst>
            </p:cNvPr>
            <p:cNvGrpSpPr/>
            <p:nvPr/>
          </p:nvGrpSpPr>
          <p:grpSpPr>
            <a:xfrm rot="10800000">
              <a:off x="5559329" y="3549005"/>
              <a:ext cx="1889375" cy="353694"/>
              <a:chOff x="686764" y="4213439"/>
              <a:chExt cx="2214348" cy="409266"/>
            </a:xfrm>
          </p:grpSpPr>
          <p:cxnSp>
            <p:nvCxnSpPr>
              <p:cNvPr id="16" name="Straight Arrow Connector 15">
                <a:extLst>
                  <a:ext uri="{FF2B5EF4-FFF2-40B4-BE49-F238E27FC236}">
                    <a16:creationId xmlns:a16="http://schemas.microsoft.com/office/drawing/2014/main" id="{31A00D54-E958-7D47-97A3-6637D2BDE939}"/>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7855105-D374-CF43-94C6-A76857983D3A}"/>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ED683565-77DD-2D49-B3A8-11582589468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76A8121A-2631-9A47-807A-89DB3EDF0BC0}"/>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7E097470-1CB0-544D-8FA4-B08CD287C59B}"/>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cxnSp>
          <p:nvCxnSpPr>
            <p:cNvPr id="14" name="Straight Arrow Connector 13">
              <a:extLst>
                <a:ext uri="{FF2B5EF4-FFF2-40B4-BE49-F238E27FC236}">
                  <a16:creationId xmlns:a16="http://schemas.microsoft.com/office/drawing/2014/main" id="{CBAEF4F6-2AD8-4D47-9D62-9F8E65896E6B}"/>
                </a:ext>
              </a:extLst>
            </p:cNvPr>
            <p:cNvCxnSpPr/>
            <p:nvPr/>
          </p:nvCxnSpPr>
          <p:spPr>
            <a:xfrm flipV="1">
              <a:off x="4182360" y="4016375"/>
              <a:ext cx="434090" cy="62642"/>
            </a:xfrm>
            <a:prstGeom prst="straightConnector1">
              <a:avLst/>
            </a:prstGeom>
            <a:ln w="12700" cmpd="sng">
              <a:solidFill>
                <a:srgbClr val="FF0000"/>
              </a:solidFill>
              <a:headEnd type="none"/>
              <a:tailEnd type="none" w="sm"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EBFBEBA9-8A26-D145-B581-556D5AD1497D}"/>
                </a:ext>
              </a:extLst>
            </p:cNvPr>
            <p:cNvCxnSpPr/>
            <p:nvPr/>
          </p:nvCxnSpPr>
          <p:spPr>
            <a:xfrm>
              <a:off x="4378325" y="4044950"/>
              <a:ext cx="815418" cy="824056"/>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5B8649F-2704-844F-B7C6-44174E9403FA}"/>
                  </a:ext>
                </a:extLst>
              </p:cNvPr>
              <p:cNvSpPr txBox="1"/>
              <p:nvPr/>
            </p:nvSpPr>
            <p:spPr>
              <a:xfrm rot="21210000">
                <a:off x="2148999" y="3609896"/>
                <a:ext cx="2106154" cy="391646"/>
              </a:xfrm>
              <a:prstGeom prst="rect">
                <a:avLst/>
              </a:prstGeom>
              <a:noFill/>
            </p:spPr>
            <p:txBody>
              <a:bodyPr wrap="none" rtlCol="0">
                <a:spAutoFit/>
              </a:bodyPr>
              <a:lstStyle/>
              <a:p>
                <a:r>
                  <a:rPr lang="en-US" dirty="0">
                    <a:latin typeface="Symbol" pitchFamily="2" charset="2"/>
                  </a:rPr>
                  <a:t>p</a:t>
                </a:r>
                <a:r>
                  <a:rPr lang="en-US" dirty="0"/>
                  <a:t>, </a:t>
                </a:r>
                <a:r>
                  <a:rPr lang="en-US" i="1" dirty="0"/>
                  <a:t>K</a:t>
                </a:r>
                <a:r>
                  <a:rPr lang="en-US" dirty="0"/>
                  <a:t>, </a:t>
                </a:r>
                <a:r>
                  <a:rPr lang="en-US" i="1" dirty="0"/>
                  <a:t>D</a:t>
                </a:r>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i="1" dirty="0">
                            <a:latin typeface="Cambria Math" panose="02040503050406030204" pitchFamily="18" charset="0"/>
                          </a:rPr>
                          <m:t>𝑒</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𝜇</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𝜏</m:t>
                        </m:r>
                      </m:sub>
                    </m:sSub>
                  </m:oMath>
                </a14:m>
                <a:r>
                  <a:rPr lang="en-US" dirty="0"/>
                  <a:t> </a:t>
                </a:r>
              </a:p>
            </p:txBody>
          </p:sp>
        </mc:Choice>
        <mc:Fallback xmlns="">
          <p:sp>
            <p:nvSpPr>
              <p:cNvPr id="6" name="TextBox 5">
                <a:extLst>
                  <a:ext uri="{FF2B5EF4-FFF2-40B4-BE49-F238E27FC236}">
                    <a16:creationId xmlns:a16="http://schemas.microsoft.com/office/drawing/2014/main" id="{55B8649F-2704-844F-B7C6-44174E9403FA}"/>
                  </a:ext>
                </a:extLst>
              </p:cNvPr>
              <p:cNvSpPr txBox="1">
                <a:spLocks noRot="1" noChangeAspect="1" noMove="1" noResize="1" noEditPoints="1" noAdjustHandles="1" noChangeArrowheads="1" noChangeShapeType="1" noTextEdit="1"/>
              </p:cNvSpPr>
              <p:nvPr/>
            </p:nvSpPr>
            <p:spPr>
              <a:xfrm rot="21210000">
                <a:off x="2148999" y="3609896"/>
                <a:ext cx="2106154" cy="391646"/>
              </a:xfrm>
              <a:prstGeom prst="rect">
                <a:avLst/>
              </a:prstGeom>
              <a:blipFill>
                <a:blip r:embed="rId3"/>
                <a:stretch>
                  <a:fillRect l="-2959" b="-9804"/>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9B08CB70-5162-CE4B-BA56-057BB224FDAE}"/>
              </a:ext>
            </a:extLst>
          </p:cNvPr>
          <p:cNvSpPr txBox="1"/>
          <p:nvPr/>
        </p:nvSpPr>
        <p:spPr>
          <a:xfrm rot="20973829">
            <a:off x="7850678" y="3277137"/>
            <a:ext cx="2063898" cy="369332"/>
          </a:xfrm>
          <a:prstGeom prst="rect">
            <a:avLst/>
          </a:prstGeom>
          <a:noFill/>
        </p:spPr>
        <p:txBody>
          <a:bodyPr wrap="none" rtlCol="0">
            <a:spAutoFit/>
          </a:bodyPr>
          <a:lstStyle/>
          <a:p>
            <a:r>
              <a:rPr lang="en-US" dirty="0"/>
              <a:t>A’, a, </a:t>
            </a:r>
            <a:r>
              <a:rPr lang="en-US" dirty="0" err="1"/>
              <a:t>mCPs</a:t>
            </a:r>
            <a:r>
              <a:rPr lang="en-US" dirty="0"/>
              <a:t>, </a:t>
            </a:r>
            <a:r>
              <a:rPr lang="en-US" dirty="0">
                <a:latin typeface="Symbol" pitchFamily="2" charset="2"/>
              </a:rPr>
              <a:t>c</a:t>
            </a:r>
            <a:r>
              <a:rPr lang="en-US" dirty="0"/>
              <a:t>, …</a:t>
            </a:r>
          </a:p>
        </p:txBody>
      </p:sp>
      <p:sp>
        <p:nvSpPr>
          <p:cNvPr id="3" name="Cube 2">
            <a:extLst>
              <a:ext uri="{FF2B5EF4-FFF2-40B4-BE49-F238E27FC236}">
                <a16:creationId xmlns:a16="http://schemas.microsoft.com/office/drawing/2014/main" id="{847E76D6-F41C-1FCE-EE78-D0781CE0419F}"/>
              </a:ext>
            </a:extLst>
          </p:cNvPr>
          <p:cNvSpPr/>
          <p:nvPr/>
        </p:nvSpPr>
        <p:spPr>
          <a:xfrm rot="10331162">
            <a:off x="4207630" y="3675213"/>
            <a:ext cx="762000" cy="350885"/>
          </a:xfrm>
          <a:prstGeom prst="cube">
            <a:avLst>
              <a:gd name="adj" fmla="val 2817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CAEDBCA-7C61-5D0C-ABB1-513C6B6C72C8}"/>
              </a:ext>
            </a:extLst>
          </p:cNvPr>
          <p:cNvSpPr txBox="1"/>
          <p:nvPr/>
        </p:nvSpPr>
        <p:spPr>
          <a:xfrm>
            <a:off x="4412847" y="2667000"/>
            <a:ext cx="401814" cy="523220"/>
          </a:xfrm>
          <a:prstGeom prst="rect">
            <a:avLst/>
          </a:prstGeom>
          <a:noFill/>
          <a:ln w="19050">
            <a:solidFill>
              <a:srgbClr val="0000FF"/>
            </a:solidFill>
          </a:ln>
        </p:spPr>
        <p:txBody>
          <a:bodyPr wrap="square" rtlCol="0">
            <a:spAutoFit/>
          </a:bodyPr>
          <a:lstStyle/>
          <a:p>
            <a:r>
              <a:rPr lang="en-US" sz="2800" dirty="0">
                <a:solidFill>
                  <a:srgbClr val="0000FF"/>
                </a:solidFill>
              </a:rPr>
              <a:t>!!</a:t>
            </a:r>
          </a:p>
        </p:txBody>
      </p:sp>
      <p:cxnSp>
        <p:nvCxnSpPr>
          <p:cNvPr id="5" name="Straight Arrow Connector 4">
            <a:extLst>
              <a:ext uri="{FF2B5EF4-FFF2-40B4-BE49-F238E27FC236}">
                <a16:creationId xmlns:a16="http://schemas.microsoft.com/office/drawing/2014/main" id="{22B11D6B-CA64-33D0-2F56-378EF5C4C535}"/>
              </a:ext>
            </a:extLst>
          </p:cNvPr>
          <p:cNvCxnSpPr>
            <a:cxnSpLocks/>
            <a:stCxn id="2" idx="2"/>
            <a:endCxn id="3" idx="3"/>
          </p:cNvCxnSpPr>
          <p:nvPr/>
        </p:nvCxnSpPr>
        <p:spPr>
          <a:xfrm>
            <a:off x="4613754" y="3190220"/>
            <a:ext cx="0" cy="479901"/>
          </a:xfrm>
          <a:prstGeom prst="straightConnector1">
            <a:avLst/>
          </a:prstGeom>
          <a:ln>
            <a:solidFill>
              <a:srgbClr val="0000FF"/>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5837461"/>
      </p:ext>
    </p:extLst>
  </p:cSld>
  <p:clrMapOvr>
    <a:masterClrMapping/>
  </p:clrMapOvr>
</p:sld>
</file>

<file path=ppt/theme/theme1.xml><?xml version="1.0" encoding="utf-8"?>
<a:theme xmlns:a="http://schemas.openxmlformats.org/drawingml/2006/main" name="office_ar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74415</TotalTime>
  <Words>3494</Words>
  <Application>Microsoft Macintosh PowerPoint</Application>
  <PresentationFormat>Widescreen</PresentationFormat>
  <Paragraphs>443</Paragraphs>
  <Slides>48</Slides>
  <Notes>10</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-apple-system</vt:lpstr>
      <vt:lpstr>Adobe Devanagari</vt:lpstr>
      <vt:lpstr>Arial</vt:lpstr>
      <vt:lpstr>Calibri</vt:lpstr>
      <vt:lpstr>Cambria Math</vt:lpstr>
      <vt:lpstr>Open Sans</vt:lpstr>
      <vt:lpstr>Symbol</vt:lpstr>
      <vt:lpstr>Verdana</vt:lpstr>
      <vt:lpstr>Wingdings</vt:lpstr>
      <vt:lpstr>office_arial</vt:lpstr>
      <vt:lpstr>PowerPoint Presentation</vt:lpstr>
      <vt:lpstr>PowerPoint Presentation</vt:lpstr>
      <vt:lpstr>PowerPoint Presentation</vt:lpstr>
      <vt:lpstr>PowerPoint Presentation</vt:lpstr>
      <vt:lpstr>PowerPoint Presentation</vt:lpstr>
      <vt:lpstr>THE NEW PARTICLE LANDSCAPE</vt:lpstr>
      <vt:lpstr>THE DARK MATTER LANDSCAPE</vt:lpstr>
      <vt:lpstr>FORWARD PHYSICS</vt:lpstr>
      <vt:lpstr>DETECTING FORWARD PARTICLES</vt:lpstr>
      <vt:lpstr>MAP OF LHC</vt:lpstr>
      <vt:lpstr>MAP OF LHC</vt:lpstr>
      <vt:lpstr>THE FORWARD REGION</vt:lpstr>
      <vt:lpstr>HISTORY: THE FALL OF FORWARD PHYSICS</vt:lpstr>
      <vt:lpstr>HISTORY: THE FALL OF FORWARD PHYSICS</vt:lpstr>
      <vt:lpstr>PowerPoint Presentation</vt:lpstr>
      <vt:lpstr>HOW BIG DOES THE DETECTOR HAVE TO BE?</vt:lpstr>
      <vt:lpstr>FASER TIMELINE</vt:lpstr>
      <vt:lpstr>FASER COLLABORATION</vt:lpstr>
      <vt:lpstr>FASER AND THE LHC</vt:lpstr>
      <vt:lpstr>THE FASER DETECTOR</vt:lpstr>
      <vt:lpstr>PowerPoint Presentation</vt:lpstr>
      <vt:lpstr>PowerPoint Presentation</vt:lpstr>
      <vt:lpstr>COLLIDER NEUTRINOS</vt:lpstr>
      <vt:lpstr>COLLIDER NEUTRINO SEARCH</vt:lpstr>
      <vt:lpstr>COLLIDER NEUTRINO RESULTS</vt:lpstr>
      <vt:lpstr>DISCOVERY OF COLLIDER NEUTRINOS</vt:lpstr>
      <vt:lpstr>AFTER DISCOVERY: WHAT ARE THESE NEUTRINOS GOOD FOR?</vt:lpstr>
      <vt:lpstr>PowerPoint Presentation</vt:lpstr>
      <vt:lpstr>FASERn</vt:lpstr>
      <vt:lpstr>FIRST DETECTION OF COLLIDER ELECTRON NEUTRINOS</vt:lpstr>
      <vt:lpstr>TEV NEUTRINO INTERACTION STRENGTHS</vt:lpstr>
      <vt:lpstr>PowerPoint Presentation</vt:lpstr>
      <vt:lpstr>NEW PARTICLE SEARCHES</vt:lpstr>
      <vt:lpstr>DARK PHOTON SEARCH</vt:lpstr>
      <vt:lpstr>QUIRK SEARCH</vt:lpstr>
      <vt:lpstr>MORE NEW PARTICLE SEARCHES</vt:lpstr>
      <vt:lpstr>PowerPoint Presentation</vt:lpstr>
      <vt:lpstr>DETECTOR UPGRADES</vt:lpstr>
      <vt:lpstr>FORTVNE</vt:lpstr>
      <vt:lpstr>OTHER RUN 4 UPGRADE PROPOSALS</vt:lpstr>
      <vt:lpstr>FLOUNDER</vt:lpstr>
      <vt:lpstr>PowerPoint Presentation</vt:lpstr>
      <vt:lpstr>FORWARD PHYSICS FACILITY</vt:lpstr>
      <vt:lpstr>FORWARD PHYSICS FACILITY</vt:lpstr>
      <vt:lpstr>FORWARD PHYSICS FACILITY: SAFETY DESIGN</vt:lpstr>
      <vt:lpstr>FORWARD PHYSICS FACILITY</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dc:creator>
  <cp:lastModifiedBy>Jonathan Lee Feng</cp:lastModifiedBy>
  <cp:revision>1587</cp:revision>
  <cp:lastPrinted>2019-09-06T01:34:01Z</cp:lastPrinted>
  <dcterms:created xsi:type="dcterms:W3CDTF">2011-05-01T15:38:23Z</dcterms:created>
  <dcterms:modified xsi:type="dcterms:W3CDTF">2026-06-07T20:55:29Z</dcterms:modified>
</cp:coreProperties>
</file>