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8"/>
  </p:notesMasterIdLst>
  <p:handoutMasterIdLst>
    <p:handoutMasterId r:id="rId9"/>
  </p:handoutMasterIdLst>
  <p:sldIdLst>
    <p:sldId id="889" r:id="rId2"/>
    <p:sldId id="3027" r:id="rId3"/>
    <p:sldId id="3023" r:id="rId4"/>
    <p:sldId id="3029" r:id="rId5"/>
    <p:sldId id="3028" r:id="rId6"/>
    <p:sldId id="3024" r:id="rId7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B050"/>
    <a:srgbClr val="000000"/>
    <a:srgbClr val="0B4499"/>
    <a:srgbClr val="009999"/>
    <a:srgbClr val="00FF00"/>
    <a:srgbClr val="4A7EBB"/>
    <a:srgbClr val="F2E9D7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15" autoAdjust="0"/>
    <p:restoredTop sz="50000" autoAdjust="0"/>
  </p:normalViewPr>
  <p:slideViewPr>
    <p:cSldViewPr snapToObjects="1">
      <p:cViewPr varScale="1">
        <p:scale>
          <a:sx n="120" d="100"/>
          <a:sy n="120" d="100"/>
        </p:scale>
        <p:origin x="216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5832"/>
    </p:cViewPr>
  </p:sorterViewPr>
  <p:notesViewPr>
    <p:cSldViewPr snapToObjects="1">
      <p:cViewPr varScale="1">
        <p:scale>
          <a:sx n="78" d="100"/>
          <a:sy n="78" d="100"/>
        </p:scale>
        <p:origin x="-26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15F4BDE-EB1E-5245-960C-40D7243C402E}" type="datetime1">
              <a:rPr lang="en-US"/>
              <a:pPr/>
              <a:t>10/25/25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6FDA90A-D940-C24D-B8BA-FEF64AE6C9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0180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F6F9E314-5CA5-9043-97DF-2DA186874F47}" type="datetime1">
              <a:rPr lang="en-US"/>
              <a:pPr/>
              <a:t>10/25/25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E4DC66B-5A4D-704C-951F-C2EEB6AF22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8480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E1F641B-6BBA-8347-9F4F-072BA9C2AE85}" type="slidenum">
              <a:rPr lang="en-US">
                <a:latin typeface="Calibri" charset="0"/>
              </a:rPr>
              <a:pPr eaLnBrk="1" hangingPunct="1"/>
              <a:t>1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318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0049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727200" y="168276"/>
            <a:ext cx="91440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990600"/>
            <a:ext cx="10972800" cy="539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10883900" y="6138864"/>
            <a:ext cx="60113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defRPr/>
            </a:pPr>
            <a:endParaRPr lang="en-US" sz="1000">
              <a:solidFill>
                <a:srgbClr val="000000"/>
              </a:solidFill>
              <a:latin typeface="+mn-lt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8" name="Line 28"/>
          <p:cNvSpPr>
            <a:spLocks noChangeShapeType="1"/>
          </p:cNvSpPr>
          <p:nvPr/>
        </p:nvSpPr>
        <p:spPr bwMode="auto">
          <a:xfrm>
            <a:off x="406401" y="715963"/>
            <a:ext cx="11298767" cy="0"/>
          </a:xfrm>
          <a:prstGeom prst="line">
            <a:avLst/>
          </a:prstGeom>
          <a:noFill/>
          <a:ln w="57150">
            <a:solidFill>
              <a:srgbClr val="0B4599"/>
            </a:solidFill>
            <a:round/>
            <a:headEnd/>
            <a:tailEnd/>
          </a:ln>
          <a:effectLst/>
        </p:spPr>
        <p:txBody>
          <a:bodyPr/>
          <a:lstStyle/>
          <a:p>
            <a:pPr algn="ctr" defTabSz="914400">
              <a:defRPr/>
            </a:pPr>
            <a:endParaRPr lang="en-US">
              <a:solidFill>
                <a:srgbClr val="000000"/>
              </a:solidFill>
              <a:latin typeface="+mn-lt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135467" y="6513514"/>
            <a:ext cx="2540000" cy="322262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21 Oct 2025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5283200" y="6542088"/>
            <a:ext cx="3860800" cy="290512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9364133" y="6535738"/>
            <a:ext cx="2540000" cy="322262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Feng </a:t>
            </a:r>
            <a:fld id="{F817A6DC-7C87-374F-AFE6-43B3D5E1F40F}" type="slidenum"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‹#›</a:t>
            </a:fld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E1A2523-7A6E-9D87-9E20-CA9A08FA65A7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5335104" y="6496843"/>
            <a:ext cx="1521791" cy="322262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SEARCH25, CERN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hf sldNum="0" hdr="0" ftr="0"/>
  <p:txStyles>
    <p:titleStyle>
      <a:lvl1pPr algn="ctr" defTabSz="457200" rtl="0" fontAlgn="base">
        <a:spcBef>
          <a:spcPct val="0"/>
        </a:spcBef>
        <a:spcAft>
          <a:spcPct val="0"/>
        </a:spcAft>
        <a:defRPr sz="2800" b="1" kern="12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FF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0000FF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308.05587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arxiv.org/abs/2410.10363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108.06748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rxiv.org/abs/2503.19010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arxiv.org/abs/2510.16107" TargetMode="External"/><Relationship Id="rId4" Type="http://schemas.openxmlformats.org/officeDocument/2006/relationships/hyperlink" Target="https://arxiv.org/abs/2503.2423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1524000" y="762000"/>
            <a:ext cx="9144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4000" b="1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1000" y="6212207"/>
            <a:ext cx="11353800" cy="45719"/>
          </a:xfrm>
          <a:prstGeom prst="rect">
            <a:avLst/>
          </a:prstGeom>
          <a:solidFill>
            <a:srgbClr val="0B44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0" y="64008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516505" y="4876800"/>
            <a:ext cx="91440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400" dirty="0"/>
              <a:t>SEARCH 2025, CERN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Jonathan Feng, UC Irvine, 21 October 2025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35A050-BA2B-A915-1D0C-543A7F4C9207}"/>
              </a:ext>
            </a:extLst>
          </p:cNvPr>
          <p:cNvSpPr/>
          <p:nvPr/>
        </p:nvSpPr>
        <p:spPr>
          <a:xfrm>
            <a:off x="76200" y="6477000"/>
            <a:ext cx="1143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85F18F-CC12-C163-2CC7-667F1C025ADF}"/>
              </a:ext>
            </a:extLst>
          </p:cNvPr>
          <p:cNvSpPr/>
          <p:nvPr/>
        </p:nvSpPr>
        <p:spPr>
          <a:xfrm>
            <a:off x="10820400" y="6477000"/>
            <a:ext cx="1143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A26AF6-FC10-FFA2-9F43-E04EEEFAB4B5}"/>
              </a:ext>
            </a:extLst>
          </p:cNvPr>
          <p:cNvSpPr txBox="1"/>
          <p:nvPr/>
        </p:nvSpPr>
        <p:spPr>
          <a:xfrm>
            <a:off x="1352550" y="2057400"/>
            <a:ext cx="9486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PANEL:</a:t>
            </a:r>
          </a:p>
          <a:p>
            <a:pPr algn="ctr"/>
            <a:r>
              <a:rPr lang="en-US" sz="4800" b="1" dirty="0"/>
              <a:t>NEW CAPACITIES FOR THE LHC EXPERIMENTS</a:t>
            </a:r>
          </a:p>
        </p:txBody>
      </p:sp>
    </p:spTree>
    <p:extLst>
      <p:ext uri="{BB962C8B-B14F-4D97-AF65-F5344CB8AC3E}">
        <p14:creationId xmlns:p14="http://schemas.microsoft.com/office/powerpoint/2010/main" val="748183728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B2D0A-37F8-EF8C-6946-826FAE215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01271899-2B75-BDA7-F5EF-2EB781509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28986"/>
            <a:ext cx="9144000" cy="441325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MY PERSPECTIVE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F9BA4C-4C67-2978-471B-DBE3429F9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010"/>
          <a:stretch>
            <a:fillRect/>
          </a:stretch>
        </p:blipFill>
        <p:spPr>
          <a:xfrm>
            <a:off x="2514600" y="1440947"/>
            <a:ext cx="3505200" cy="45788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B3EFF1-E79D-AA72-FC94-DF6DC9DAFF79}"/>
              </a:ext>
            </a:extLst>
          </p:cNvPr>
          <p:cNvSpPr txBox="1"/>
          <p:nvPr/>
        </p:nvSpPr>
        <p:spPr>
          <a:xfrm>
            <a:off x="6705600" y="3200399"/>
            <a:ext cx="3235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“I never thought it was going to be this hard.” </a:t>
            </a:r>
          </a:p>
          <a:p>
            <a:endParaRPr lang="en-US" dirty="0"/>
          </a:p>
          <a:p>
            <a:pPr algn="r"/>
            <a:r>
              <a:rPr lang="en-US" dirty="0"/>
              <a:t>Bruno </a:t>
            </a:r>
            <a:r>
              <a:rPr lang="en-US" dirty="0" err="1"/>
              <a:t>Zumino</a:t>
            </a:r>
            <a:r>
              <a:rPr lang="en-US" dirty="0"/>
              <a:t>, c. 1996</a:t>
            </a:r>
          </a:p>
        </p:txBody>
      </p:sp>
    </p:spTree>
    <p:extLst>
      <p:ext uri="{BB962C8B-B14F-4D97-AF65-F5344CB8AC3E}">
        <p14:creationId xmlns:p14="http://schemas.microsoft.com/office/powerpoint/2010/main" val="93382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97B86-9F68-B7AD-7EFA-F0BE85BFD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C67512CE-CB4F-04DA-16D6-5501D88CA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28986"/>
            <a:ext cx="11320886" cy="441325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NEW CAPACITIES FOR THE LHC: FORWARD DETECTORS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>
                <a:extLst>
                  <a:ext uri="{FF2B5EF4-FFF2-40B4-BE49-F238E27FC236}">
                    <a16:creationId xmlns:a16="http://schemas.microsoft.com/office/drawing/2014/main" id="{6CBA6FDE-BC5B-83AC-97C5-6BD06EEC49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000" y="914400"/>
                <a:ext cx="11506200" cy="5105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1pPr>
                <a:lvl2pPr marL="742950" indent="-28575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rgbClr val="0000FF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11430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6002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600" kern="1200">
                    <a:solidFill>
                      <a:srgbClr val="0000FF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20574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/>
                  <a:t>ATLAS and CMS are nearly hermetic in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800" dirty="0"/>
                  <a:t>, but not in </a:t>
                </a:r>
                <a14:m>
                  <m:oMath xmlns:m="http://schemas.openxmlformats.org/officeDocument/2006/math">
                    <m:r>
                      <a:rPr lang="el-GR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1800" dirty="0">
                    <a:sym typeface="Wingdings" pitchFamily="2" charset="2"/>
                  </a:rPr>
                  <a:t>. </a:t>
                </a:r>
              </a:p>
              <a:p>
                <a:endParaRPr lang="en-US" sz="800" dirty="0">
                  <a:sym typeface="Wingdings" pitchFamily="2" charset="2"/>
                </a:endParaRPr>
              </a:p>
              <a:p>
                <a:r>
                  <a:rPr lang="en-US" sz="1800" dirty="0">
                    <a:sym typeface="Wingdings" pitchFamily="2" charset="2"/>
                  </a:rPr>
                  <a:t>The total pp cross section is 0.1 barns, and transverse detectors miss almost all of it.</a:t>
                </a:r>
              </a:p>
              <a:p>
                <a:endParaRPr lang="en-US" sz="800" dirty="0">
                  <a:sym typeface="Wingdings" pitchFamily="2" charset="2"/>
                </a:endParaRPr>
              </a:p>
              <a:p>
                <a:r>
                  <a:rPr lang="en-US" sz="1800" dirty="0">
                    <a:sym typeface="Wingdings" pitchFamily="2" charset="2"/>
                  </a:rPr>
                  <a:t>Given the enormous remaining integrated luminosity of the LHC, we should view this as unacceptable.  Especially if we aim to carry out a broad search for new particles, we are missing a lot of discovery potential. </a:t>
                </a:r>
              </a:p>
            </p:txBody>
          </p:sp>
        </mc:Choice>
        <mc:Fallback xmlns="">
          <p:sp>
            <p:nvSpPr>
              <p:cNvPr id="16" name="Rectangle 3">
                <a:extLst>
                  <a:ext uri="{FF2B5EF4-FFF2-40B4-BE49-F238E27FC236}">
                    <a16:creationId xmlns:a16="http://schemas.microsoft.com/office/drawing/2014/main" id="{6CBA6FDE-BC5B-83AC-97C5-6BD06EEC4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914400"/>
                <a:ext cx="11506200" cy="5105400"/>
              </a:xfrm>
              <a:prstGeom prst="rect">
                <a:avLst/>
              </a:prstGeom>
              <a:blipFill>
                <a:blip r:embed="rId2"/>
                <a:stretch>
                  <a:fillRect l="-441" t="-496" r="-551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A0B2372-132F-5C03-020D-0AF6ED0F44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980" r="4902"/>
          <a:stretch>
            <a:fillRect/>
          </a:stretch>
        </p:blipFill>
        <p:spPr>
          <a:xfrm>
            <a:off x="380999" y="2590800"/>
            <a:ext cx="3273501" cy="388620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B8C69B80-7F93-8EFE-D41C-1D3D526F1EFD}"/>
              </a:ext>
            </a:extLst>
          </p:cNvPr>
          <p:cNvGrpSpPr/>
          <p:nvPr/>
        </p:nvGrpSpPr>
        <p:grpSpPr>
          <a:xfrm>
            <a:off x="4005685" y="2895600"/>
            <a:ext cx="7696200" cy="1828800"/>
            <a:chOff x="686764" y="3235221"/>
            <a:chExt cx="6761940" cy="1633785"/>
          </a:xfrm>
        </p:grpSpPr>
        <p:pic>
          <p:nvPicPr>
            <p:cNvPr id="28" name="Picture 27" descr="0803012_02-A4-at-144-dpi.jpg">
              <a:extLst>
                <a:ext uri="{FF2B5EF4-FFF2-40B4-BE49-F238E27FC236}">
                  <a16:creationId xmlns:a16="http://schemas.microsoft.com/office/drawing/2014/main" id="{FC616EA3-9842-9290-A2EA-4199EC627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635" y="3393423"/>
              <a:ext cx="2791232" cy="1475583"/>
            </a:xfrm>
            <a:prstGeom prst="rect">
              <a:avLst/>
            </a:prstGeom>
          </p:spPr>
        </p:pic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3928AAD-6A68-817C-7D5D-1713D3D6FDB8}"/>
                </a:ext>
              </a:extLst>
            </p:cNvPr>
            <p:cNvCxnSpPr/>
            <p:nvPr/>
          </p:nvCxnSpPr>
          <p:spPr>
            <a:xfrm flipV="1">
              <a:off x="4378325" y="3235221"/>
              <a:ext cx="238125" cy="80973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9466CA0-811E-46D6-CCA5-A49BB4F82B56}"/>
                </a:ext>
              </a:extLst>
            </p:cNvPr>
            <p:cNvGrpSpPr/>
            <p:nvPr/>
          </p:nvGrpSpPr>
          <p:grpSpPr>
            <a:xfrm>
              <a:off x="686764" y="4213439"/>
              <a:ext cx="2214348" cy="409266"/>
              <a:chOff x="686764" y="4213439"/>
              <a:chExt cx="2214348" cy="409266"/>
            </a:xfrm>
          </p:grpSpPr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CBD09E5D-813D-9778-5F2D-7C772452CB3F}"/>
                  </a:ext>
                </a:extLst>
              </p:cNvPr>
              <p:cNvCxnSpPr/>
              <p:nvPr/>
            </p:nvCxnSpPr>
            <p:spPr>
              <a:xfrm flipH="1">
                <a:off x="686764" y="4213439"/>
                <a:ext cx="2206310" cy="270422"/>
              </a:xfrm>
              <a:prstGeom prst="straightConnector1">
                <a:avLst/>
              </a:prstGeom>
              <a:ln w="12700" cmpd="sng">
                <a:solidFill>
                  <a:srgbClr val="FF0000"/>
                </a:solidFill>
                <a:headEnd type="none"/>
                <a:tailEnd type="triangle" w="sm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DC6F4427-2142-5B76-0A79-5E01CBB5B52A}"/>
                  </a:ext>
                </a:extLst>
              </p:cNvPr>
              <p:cNvCxnSpPr/>
              <p:nvPr/>
            </p:nvCxnSpPr>
            <p:spPr>
              <a:xfrm flipH="1">
                <a:off x="694802" y="4284835"/>
                <a:ext cx="2206309" cy="309069"/>
              </a:xfrm>
              <a:prstGeom prst="straightConnector1">
                <a:avLst/>
              </a:prstGeom>
              <a:ln w="12700" cmpd="sng">
                <a:solidFill>
                  <a:srgbClr val="FF0000"/>
                </a:solidFill>
                <a:headEnd type="none"/>
                <a:tailEnd type="triangle" w="sm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5EF48CB1-C101-21DE-1908-5C4FA9FD82AD}"/>
                  </a:ext>
                </a:extLst>
              </p:cNvPr>
              <p:cNvCxnSpPr/>
              <p:nvPr/>
            </p:nvCxnSpPr>
            <p:spPr>
              <a:xfrm flipH="1">
                <a:off x="686764" y="4240852"/>
                <a:ext cx="2206309" cy="309069"/>
              </a:xfrm>
              <a:prstGeom prst="straightConnector1">
                <a:avLst/>
              </a:prstGeom>
              <a:ln w="12700" cmpd="sng">
                <a:solidFill>
                  <a:srgbClr val="FF0000"/>
                </a:solidFill>
                <a:headEnd type="none"/>
                <a:tailEnd type="triangle" w="sm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4FC9D328-A8B4-68DB-844E-5287954A7C08}"/>
                  </a:ext>
                </a:extLst>
              </p:cNvPr>
              <p:cNvCxnSpPr/>
              <p:nvPr/>
            </p:nvCxnSpPr>
            <p:spPr>
              <a:xfrm flipH="1">
                <a:off x="694802" y="4240852"/>
                <a:ext cx="2198272" cy="381853"/>
              </a:xfrm>
              <a:prstGeom prst="straightConnector1">
                <a:avLst/>
              </a:prstGeom>
              <a:ln w="12700" cmpd="sng">
                <a:solidFill>
                  <a:srgbClr val="FF0000"/>
                </a:solidFill>
                <a:headEnd type="none"/>
                <a:tailEnd type="triangle" w="sm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22AAFF16-D0D5-D632-5A96-16C7FC150282}"/>
                  </a:ext>
                </a:extLst>
              </p:cNvPr>
              <p:cNvCxnSpPr/>
              <p:nvPr/>
            </p:nvCxnSpPr>
            <p:spPr>
              <a:xfrm flipH="1">
                <a:off x="686764" y="4240852"/>
                <a:ext cx="2214348" cy="279762"/>
              </a:xfrm>
              <a:prstGeom prst="straightConnector1">
                <a:avLst/>
              </a:prstGeom>
              <a:ln w="12700" cmpd="sng">
                <a:solidFill>
                  <a:srgbClr val="FF0000"/>
                </a:solidFill>
                <a:headEnd type="none"/>
                <a:tailEnd type="triangle" w="sm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D795A5D-D870-9141-1A09-657B1843BB2C}"/>
                </a:ext>
              </a:extLst>
            </p:cNvPr>
            <p:cNvGrpSpPr/>
            <p:nvPr/>
          </p:nvGrpSpPr>
          <p:grpSpPr>
            <a:xfrm rot="10800000">
              <a:off x="5559329" y="3549005"/>
              <a:ext cx="1889375" cy="353694"/>
              <a:chOff x="686764" y="4213439"/>
              <a:chExt cx="2214348" cy="409266"/>
            </a:xfrm>
          </p:grpSpPr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7D82D7EE-3851-A576-4440-69EBB60BB125}"/>
                  </a:ext>
                </a:extLst>
              </p:cNvPr>
              <p:cNvCxnSpPr/>
              <p:nvPr/>
            </p:nvCxnSpPr>
            <p:spPr>
              <a:xfrm flipH="1">
                <a:off x="686764" y="4213439"/>
                <a:ext cx="2206310" cy="270422"/>
              </a:xfrm>
              <a:prstGeom prst="straightConnector1">
                <a:avLst/>
              </a:prstGeom>
              <a:ln w="12700" cmpd="sng">
                <a:solidFill>
                  <a:srgbClr val="FF0000"/>
                </a:solidFill>
                <a:headEnd type="none"/>
                <a:tailEnd type="triangle" w="sm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6928B33D-5770-E919-B0F3-109EA5774CE8}"/>
                  </a:ext>
                </a:extLst>
              </p:cNvPr>
              <p:cNvCxnSpPr/>
              <p:nvPr/>
            </p:nvCxnSpPr>
            <p:spPr>
              <a:xfrm flipH="1">
                <a:off x="694802" y="4284835"/>
                <a:ext cx="2206309" cy="309069"/>
              </a:xfrm>
              <a:prstGeom prst="straightConnector1">
                <a:avLst/>
              </a:prstGeom>
              <a:ln w="12700" cmpd="sng">
                <a:solidFill>
                  <a:srgbClr val="FF0000"/>
                </a:solidFill>
                <a:headEnd type="none"/>
                <a:tailEnd type="triangle" w="sm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CBB3D37F-F322-9BB9-F78C-3A5409159009}"/>
                  </a:ext>
                </a:extLst>
              </p:cNvPr>
              <p:cNvCxnSpPr/>
              <p:nvPr/>
            </p:nvCxnSpPr>
            <p:spPr>
              <a:xfrm flipH="1">
                <a:off x="686764" y="4240852"/>
                <a:ext cx="2206309" cy="309069"/>
              </a:xfrm>
              <a:prstGeom prst="straightConnector1">
                <a:avLst/>
              </a:prstGeom>
              <a:ln w="12700" cmpd="sng">
                <a:solidFill>
                  <a:srgbClr val="FF0000"/>
                </a:solidFill>
                <a:headEnd type="none"/>
                <a:tailEnd type="triangle" w="sm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A47ED798-2B0E-7B33-B131-FAACE5FF855C}"/>
                  </a:ext>
                </a:extLst>
              </p:cNvPr>
              <p:cNvCxnSpPr/>
              <p:nvPr/>
            </p:nvCxnSpPr>
            <p:spPr>
              <a:xfrm flipH="1">
                <a:off x="694802" y="4240852"/>
                <a:ext cx="2198272" cy="381853"/>
              </a:xfrm>
              <a:prstGeom prst="straightConnector1">
                <a:avLst/>
              </a:prstGeom>
              <a:ln w="12700" cmpd="sng">
                <a:solidFill>
                  <a:srgbClr val="FF0000"/>
                </a:solidFill>
                <a:headEnd type="none"/>
                <a:tailEnd type="triangle" w="sm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513414F5-EFDB-D5E5-3719-981597777114}"/>
                  </a:ext>
                </a:extLst>
              </p:cNvPr>
              <p:cNvCxnSpPr/>
              <p:nvPr/>
            </p:nvCxnSpPr>
            <p:spPr>
              <a:xfrm flipH="1">
                <a:off x="686764" y="4240852"/>
                <a:ext cx="2214348" cy="279762"/>
              </a:xfrm>
              <a:prstGeom prst="straightConnector1">
                <a:avLst/>
              </a:prstGeom>
              <a:ln w="12700" cmpd="sng">
                <a:solidFill>
                  <a:srgbClr val="FF0000"/>
                </a:solidFill>
                <a:headEnd type="none"/>
                <a:tailEnd type="triangle" w="sm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86759726-88C9-FCBD-FA64-798930459FA4}"/>
                </a:ext>
              </a:extLst>
            </p:cNvPr>
            <p:cNvCxnSpPr/>
            <p:nvPr/>
          </p:nvCxnSpPr>
          <p:spPr>
            <a:xfrm flipV="1">
              <a:off x="4182360" y="4016375"/>
              <a:ext cx="434090" cy="62642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headEnd type="none"/>
              <a:tailEnd type="none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3B737EA-D902-96C3-A084-C86B613FBB90}"/>
                </a:ext>
              </a:extLst>
            </p:cNvPr>
            <p:cNvCxnSpPr/>
            <p:nvPr/>
          </p:nvCxnSpPr>
          <p:spPr>
            <a:xfrm>
              <a:off x="4378325" y="4044950"/>
              <a:ext cx="815418" cy="824056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5CB41BA-1D90-7274-95B5-CD8C441C6125}"/>
                  </a:ext>
                </a:extLst>
              </p:cNvPr>
              <p:cNvSpPr txBox="1"/>
              <p:nvPr/>
            </p:nvSpPr>
            <p:spPr>
              <a:xfrm rot="21210000">
                <a:off x="4107646" y="3800828"/>
                <a:ext cx="2106154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Symbol" pitchFamily="2" charset="2"/>
                  </a:rPr>
                  <a:t>p</a:t>
                </a:r>
                <a:r>
                  <a:rPr lang="en-US" dirty="0"/>
                  <a:t>, </a:t>
                </a:r>
                <a:r>
                  <a:rPr lang="en-US" i="1" dirty="0"/>
                  <a:t>K</a:t>
                </a:r>
                <a:r>
                  <a:rPr lang="en-US" dirty="0"/>
                  <a:t>, </a:t>
                </a:r>
                <a:r>
                  <a:rPr lang="en-US" i="1" dirty="0"/>
                  <a:t>D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5CB41BA-1D90-7274-95B5-CD8C441C61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210000">
                <a:off x="4107646" y="3800828"/>
                <a:ext cx="2106154" cy="391646"/>
              </a:xfrm>
              <a:prstGeom prst="rect">
                <a:avLst/>
              </a:prstGeom>
              <a:blipFill>
                <a:blip r:embed="rId5"/>
                <a:stretch>
                  <a:fillRect l="-2959" t="-1961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813A829D-B3E5-F872-F084-FA1452D9B52F}"/>
              </a:ext>
            </a:extLst>
          </p:cNvPr>
          <p:cNvSpPr txBox="1"/>
          <p:nvPr/>
        </p:nvSpPr>
        <p:spPr>
          <a:xfrm rot="20973829">
            <a:off x="9624706" y="3468069"/>
            <a:ext cx="2063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A’, a, </a:t>
            </a:r>
            <a:r>
              <a:rPr lang="en-US" dirty="0" err="1"/>
              <a:t>mCPs</a:t>
            </a:r>
            <a:r>
              <a:rPr lang="en-US" dirty="0"/>
              <a:t>, </a:t>
            </a:r>
            <a:r>
              <a:rPr lang="en-US" dirty="0">
                <a:latin typeface="Symbol" pitchFamily="2" charset="2"/>
              </a:rPr>
              <a:t>c</a:t>
            </a:r>
            <a:r>
              <a:rPr lang="en-US" dirty="0"/>
              <a:t>, …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D8ADE05-2969-2160-9C4C-A64CA6E36035}"/>
              </a:ext>
            </a:extLst>
          </p:cNvPr>
          <p:cNvSpPr txBox="1"/>
          <p:nvPr/>
        </p:nvSpPr>
        <p:spPr>
          <a:xfrm>
            <a:off x="4769312" y="2806279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!!!</a:t>
            </a:r>
          </a:p>
        </p:txBody>
      </p:sp>
      <p:sp>
        <p:nvSpPr>
          <p:cNvPr id="49" name="Left Arrow 48">
            <a:extLst>
              <a:ext uri="{FF2B5EF4-FFF2-40B4-BE49-F238E27FC236}">
                <a16:creationId xmlns:a16="http://schemas.microsoft.com/office/drawing/2014/main" id="{814BD07F-5C8E-BC7F-FBB6-EEAC619B8E5F}"/>
              </a:ext>
            </a:extLst>
          </p:cNvPr>
          <p:cNvSpPr/>
          <p:nvPr/>
        </p:nvSpPr>
        <p:spPr>
          <a:xfrm>
            <a:off x="3425121" y="3077904"/>
            <a:ext cx="1334252" cy="228600"/>
          </a:xfrm>
          <a:prstGeom prst="lef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3">
            <a:extLst>
              <a:ext uri="{FF2B5EF4-FFF2-40B4-BE49-F238E27FC236}">
                <a16:creationId xmlns:a16="http://schemas.microsoft.com/office/drawing/2014/main" id="{C031C073-6542-4F35-FA02-AE93A6632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4834" y="5181600"/>
            <a:ext cx="7948566" cy="120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a14="http://schemas.microsoft.com/office/drawing/2010/main"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FASER and SND@LHC have been running since Run 3 started in 2022.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800" dirty="0"/>
              <a:t>Planned upgrades for FASER and SND@LHC in Run 4, and additional detectors (FASER2, FASER</a:t>
            </a:r>
            <a:r>
              <a:rPr lang="en-US" sz="1800" dirty="0">
                <a:latin typeface="Symbol" pitchFamily="2" charset="2"/>
              </a:rPr>
              <a:t>n</a:t>
            </a:r>
            <a:r>
              <a:rPr lang="en-US" sz="1800" dirty="0"/>
              <a:t>2, </a:t>
            </a:r>
            <a:r>
              <a:rPr lang="en-US" sz="1800" dirty="0" err="1"/>
              <a:t>FLArE</a:t>
            </a:r>
            <a:r>
              <a:rPr lang="en-US" sz="1800" dirty="0"/>
              <a:t>, FORMOSA) at the </a:t>
            </a:r>
            <a:r>
              <a:rPr lang="en-US" sz="1800" dirty="0">
                <a:sym typeface="Wingdings" pitchFamily="2" charset="2"/>
              </a:rPr>
              <a:t>FPF.</a:t>
            </a:r>
          </a:p>
        </p:txBody>
      </p:sp>
    </p:spTree>
    <p:extLst>
      <p:ext uri="{BB962C8B-B14F-4D97-AF65-F5344CB8AC3E}">
        <p14:creationId xmlns:p14="http://schemas.microsoft.com/office/powerpoint/2010/main" val="4272210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03F23-1417-51F7-930F-D16242A12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07B24352-32ED-FA59-743D-454AE3E4D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28986"/>
            <a:ext cx="9144000" cy="441325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LIGHT NEW PHYSICS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CBF19C-5722-3685-699C-1FF1C02B7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84761" y="1706039"/>
            <a:ext cx="4250278" cy="4648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2C5B1E-715E-6C4B-FFE4-DB3507B00BDC}"/>
              </a:ext>
            </a:extLst>
          </p:cNvPr>
          <p:cNvSpPr txBox="1"/>
          <p:nvPr/>
        </p:nvSpPr>
        <p:spPr>
          <a:xfrm>
            <a:off x="2139436" y="6063661"/>
            <a:ext cx="1740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FASER, </a:t>
            </a:r>
            <a:r>
              <a:rPr lang="en-US" sz="1400" b="0" i="0" u="none" strike="noStrike" dirty="0">
                <a:solidFill>
                  <a:srgbClr val="0050B3"/>
                </a:solidFill>
                <a:effectLst/>
                <a:latin typeface="-apple-system"/>
                <a:hlinkClick r:id="rId3"/>
              </a:rPr>
              <a:t>2308.05587</a:t>
            </a:r>
            <a:endParaRPr lang="en-US" sz="1400" dirty="0"/>
          </a:p>
        </p:txBody>
      </p:sp>
      <p:pic>
        <p:nvPicPr>
          <p:cNvPr id="6" name="Picture 5" descr="A graph of a speed test&#10;&#10;Description automatically generated with medium confidence">
            <a:extLst>
              <a:ext uri="{FF2B5EF4-FFF2-40B4-BE49-F238E27FC236}">
                <a16:creationId xmlns:a16="http://schemas.microsoft.com/office/drawing/2014/main" id="{70AF8711-1638-DA22-8962-544B9A577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1828800"/>
            <a:ext cx="5061078" cy="43264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182FA2-8B10-1AC8-5D4F-2444373EBDF8}"/>
              </a:ext>
            </a:extLst>
          </p:cNvPr>
          <p:cNvSpPr txBox="1"/>
          <p:nvPr/>
        </p:nvSpPr>
        <p:spPr>
          <a:xfrm>
            <a:off x="2218657" y="1535668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Dark Photons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7B50EA-6A78-124E-A539-D2F66B45B627}"/>
              </a:ext>
            </a:extLst>
          </p:cNvPr>
          <p:cNvSpPr txBox="1"/>
          <p:nvPr/>
        </p:nvSpPr>
        <p:spPr>
          <a:xfrm>
            <a:off x="7847538" y="1535668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Axion-Like Particles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87203D-5503-9FF2-B176-2E25D6519553}"/>
              </a:ext>
            </a:extLst>
          </p:cNvPr>
          <p:cNvSpPr txBox="1"/>
          <p:nvPr/>
        </p:nvSpPr>
        <p:spPr>
          <a:xfrm>
            <a:off x="8082506" y="6063661"/>
            <a:ext cx="1740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FASER, </a:t>
            </a:r>
            <a:r>
              <a:rPr lang="en-US" sz="1400" b="0" i="0" u="none" strike="noStrike" dirty="0">
                <a:solidFill>
                  <a:srgbClr val="0050B3"/>
                </a:solidFill>
                <a:effectLst/>
                <a:latin typeface="-apple-system"/>
                <a:hlinkClick r:id="rId5"/>
              </a:rPr>
              <a:t>2410.10363</a:t>
            </a:r>
            <a:endParaRPr lang="en-US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C8B2F3-72BA-2B91-2BE5-7CAAF6FA9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1" y="990600"/>
            <a:ext cx="7924800" cy="54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a14="http://schemas.microsoft.com/office/drawing/2010/main"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ym typeface="Wingdings" pitchFamily="2" charset="2"/>
              </a:rPr>
              <a:t>To find new light particles, look where the existing light particles are.</a:t>
            </a:r>
          </a:p>
        </p:txBody>
      </p:sp>
    </p:spTree>
    <p:extLst>
      <p:ext uri="{BB962C8B-B14F-4D97-AF65-F5344CB8AC3E}">
        <p14:creationId xmlns:p14="http://schemas.microsoft.com/office/powerpoint/2010/main" val="1002332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8B76A-6593-502D-5ED0-8D812C3C4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DA1B84CB-876C-91FB-4CF3-C184D917E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28986"/>
            <a:ext cx="9144000" cy="441325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HEAVY NEW PHYSICS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F5B36ED2-3F06-FEC2-8496-AD714D288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425" y="990600"/>
            <a:ext cx="11018594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a14="http://schemas.microsoft.com/office/drawing/2010/main"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ym typeface="Wingdings" pitchFamily="2" charset="2"/>
              </a:rPr>
              <a:t>	The dark or hidden sector may have its own gauge forces: Abelian or non-Abelian.</a:t>
            </a:r>
          </a:p>
        </p:txBody>
      </p:sp>
      <p:pic>
        <p:nvPicPr>
          <p:cNvPr id="11" name="Picture 10" descr="A diagram of a graph&#10;&#10;AI-generated content may be incorrect.">
            <a:extLst>
              <a:ext uri="{FF2B5EF4-FFF2-40B4-BE49-F238E27FC236}">
                <a16:creationId xmlns:a16="http://schemas.microsoft.com/office/drawing/2014/main" id="{6F276534-D13C-FCD5-5825-54CD61D54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446" y="2133600"/>
            <a:ext cx="5371960" cy="9751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95BA38-9B06-B8D4-EE85-025D05F6C78E}"/>
              </a:ext>
            </a:extLst>
          </p:cNvPr>
          <p:cNvSpPr txBox="1"/>
          <p:nvPr/>
        </p:nvSpPr>
        <p:spPr>
          <a:xfrm>
            <a:off x="7573078" y="3121223"/>
            <a:ext cx="2760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Li, Pei, Ran, Zhang, </a:t>
            </a:r>
            <a:r>
              <a:rPr lang="en-US" sz="1400" dirty="0">
                <a:hlinkClick r:id="rId3"/>
              </a:rPr>
              <a:t>2108.06748</a:t>
            </a:r>
            <a:endParaRPr lang="en-US" sz="14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A8DE80D-4F7B-AE47-891B-6206282D3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4610" y="1554779"/>
            <a:ext cx="4034390" cy="607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a14="http://schemas.microsoft.com/office/drawing/2010/main"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ym typeface="Wingdings" pitchFamily="2" charset="2"/>
              </a:rPr>
              <a:t>Non-Abelian: Quirks, ~100 GeV - TeV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D8A5F99E-DC99-1ADD-BF28-7B3B12EA3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621" y="1565897"/>
            <a:ext cx="5560379" cy="43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a14="http://schemas.microsoft.com/office/drawing/2010/main"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ym typeface="Wingdings" pitchFamily="2" charset="2"/>
              </a:rPr>
              <a:t>Abelian: Milli-charged particles, ~10 MeV – 100 GeV</a:t>
            </a:r>
          </a:p>
        </p:txBody>
      </p:sp>
      <p:pic>
        <p:nvPicPr>
          <p:cNvPr id="15" name="Picture 14" descr="A diagram of a mass of particles&#10;&#10;AI-generated content may be incorrect.">
            <a:extLst>
              <a:ext uri="{FF2B5EF4-FFF2-40B4-BE49-F238E27FC236}">
                <a16:creationId xmlns:a16="http://schemas.microsoft.com/office/drawing/2014/main" id="{FA1D8905-12A7-9A6F-A9EB-2EBC333C793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35621" y="2057400"/>
            <a:ext cx="5267511" cy="44666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FFFCE53-CB75-4703-DA09-0AADF1812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46" y="3429000"/>
            <a:ext cx="5267510" cy="31176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63AA20-8E88-5761-F2E1-D4D96D58EE72}"/>
              </a:ext>
            </a:extLst>
          </p:cNvPr>
          <p:cNvSpPr txBox="1"/>
          <p:nvPr/>
        </p:nvSpPr>
        <p:spPr>
          <a:xfrm>
            <a:off x="1219200" y="5779258"/>
            <a:ext cx="1128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  <a:hlinkClick r:id="rId6"/>
              </a:rPr>
              <a:t>2503.19010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6720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7C711-0C27-ED04-4AF7-6C45164B0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338DD2F5-B053-991B-BA17-1BB5B54DF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28986"/>
            <a:ext cx="9144000" cy="441325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FORWARD DETECTORS AS TRIGGERS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811BC8AE-DDF5-591D-D481-0519B1D93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1" y="1066800"/>
            <a:ext cx="11201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a14="http://schemas.microsoft.com/office/drawing/2010/main"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Multi-faceted complementarity between forward and transverse detectors: direct searches </a:t>
            </a:r>
            <a:r>
              <a:rPr lang="en-US" sz="2000" i="1" dirty="0"/>
              <a:t>and</a:t>
            </a:r>
            <a:r>
              <a:rPr lang="en-US" sz="2000" dirty="0"/>
              <a:t> precision measurements, BSM physics </a:t>
            </a:r>
            <a:r>
              <a:rPr lang="en-US" sz="2000" i="1" dirty="0"/>
              <a:t>and</a:t>
            </a:r>
            <a:r>
              <a:rPr lang="en-US" sz="2000" dirty="0"/>
              <a:t> SM physics, charged particles </a:t>
            </a:r>
            <a:r>
              <a:rPr lang="en-US" sz="2000" i="1" dirty="0"/>
              <a:t>and</a:t>
            </a:r>
            <a:r>
              <a:rPr lang="en-US" sz="2000" dirty="0"/>
              <a:t> neutrinos, …</a:t>
            </a:r>
          </a:p>
          <a:p>
            <a:endParaRPr lang="en-US" sz="1000" dirty="0">
              <a:sym typeface="Wingdings" pitchFamily="2" charset="2"/>
            </a:endParaRPr>
          </a:p>
          <a:p>
            <a:r>
              <a:rPr lang="en-US" sz="2000" dirty="0">
                <a:sym typeface="Wingdings" pitchFamily="2" charset="2"/>
              </a:rPr>
              <a:t>Maybe even on an ”event-by-event basis”!  We have already detected ~1000 TeV neutrinos, FPF will see thousands </a:t>
            </a:r>
            <a:r>
              <a:rPr lang="en-US" sz="2000" i="1" dirty="0">
                <a:sym typeface="Wingdings" pitchFamily="2" charset="2"/>
              </a:rPr>
              <a:t>per day</a:t>
            </a:r>
            <a:r>
              <a:rPr lang="en-US" sz="2000" dirty="0">
                <a:sym typeface="Wingdings" pitchFamily="2" charset="2"/>
              </a:rPr>
              <a:t>. What can we do with these?</a:t>
            </a:r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26C87B-A4A8-F356-A99B-3F557ADB1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1" y="2878723"/>
            <a:ext cx="4980803" cy="2382323"/>
          </a:xfrm>
          <a:prstGeom prst="rect">
            <a:avLst/>
          </a:prstGeom>
        </p:spPr>
      </p:pic>
      <p:pic>
        <p:nvPicPr>
          <p:cNvPr id="7" name="Picture 6" descr="A diagram of a hexagon and a rectangular object&#10;&#10;AI-generated content may be incorrect.">
            <a:extLst>
              <a:ext uri="{FF2B5EF4-FFF2-40B4-BE49-F238E27FC236}">
                <a16:creationId xmlns:a16="http://schemas.microsoft.com/office/drawing/2014/main" id="{8DFB6642-DC08-2A69-29C0-003EFF8E0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2650123"/>
            <a:ext cx="5757333" cy="27633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79ECCA-C14B-A8D7-541B-82AF7523A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06965" y="5751730"/>
            <a:ext cx="2149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SND@LHC, </a:t>
            </a:r>
            <a:r>
              <a:rPr lang="en-US" sz="1400" dirty="0">
                <a:latin typeface="+mj-lt"/>
                <a:hlinkClick r:id="rId4"/>
              </a:rPr>
              <a:t>2503.24233</a:t>
            </a:r>
            <a:endParaRPr lang="en-US" sz="14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671D35-81ED-7E63-C3AD-69723981D806}"/>
              </a:ext>
            </a:extLst>
          </p:cNvPr>
          <p:cNvSpPr txBox="1"/>
          <p:nvPr/>
        </p:nvSpPr>
        <p:spPr>
          <a:xfrm>
            <a:off x="6563018" y="5757446"/>
            <a:ext cx="4591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Feng, Hewitt, La Rocco, Whiteson, </a:t>
            </a:r>
            <a:r>
              <a:rPr lang="en-US" sz="1400" b="0" i="0" strike="noStrike" dirty="0">
                <a:solidFill>
                  <a:srgbClr val="0000FF"/>
                </a:solidFill>
                <a:effectLst/>
                <a:latin typeface="+mn-lt"/>
                <a:hlinkClick r:id="rId5"/>
              </a:rPr>
              <a:t>2510.</a:t>
            </a:r>
            <a:r>
              <a:rPr lang="en-US" sz="1400" dirty="0">
                <a:solidFill>
                  <a:srgbClr val="0000FF"/>
                </a:solidFill>
                <a:latin typeface="+mn-lt"/>
                <a:hlinkClick r:id="rId5"/>
              </a:rPr>
              <a:t>16107</a:t>
            </a:r>
            <a:r>
              <a:rPr lang="en-US" sz="1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400">
                <a:solidFill>
                  <a:srgbClr val="0000FF"/>
                </a:solidFill>
                <a:latin typeface="+mn-lt"/>
              </a:rPr>
              <a:t>(today)</a:t>
            </a:r>
            <a:endParaRPr lang="en-US" sz="14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3705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71158</TotalTime>
  <Words>342</Words>
  <Application>Microsoft Macintosh PowerPoint</Application>
  <PresentationFormat>Widescreen</PresentationFormat>
  <Paragraphs>40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-apple-system</vt:lpstr>
      <vt:lpstr>Arial</vt:lpstr>
      <vt:lpstr>Calibri</vt:lpstr>
      <vt:lpstr>Cambria Math</vt:lpstr>
      <vt:lpstr>Symbol</vt:lpstr>
      <vt:lpstr>Wingdings</vt:lpstr>
      <vt:lpstr>office_arial</vt:lpstr>
      <vt:lpstr>PowerPoint Presentation</vt:lpstr>
      <vt:lpstr>MY PERSPECTIVE</vt:lpstr>
      <vt:lpstr>NEW CAPACITIES FOR THE LHC: FORWARD DETECTORS</vt:lpstr>
      <vt:lpstr>LIGHT NEW PHYSICS</vt:lpstr>
      <vt:lpstr>HEAVY NEW PHYSICS</vt:lpstr>
      <vt:lpstr>FORWARD DETECTORS AS TRIGGERS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</dc:creator>
  <cp:lastModifiedBy>Jonathan Lee Feng</cp:lastModifiedBy>
  <cp:revision>1547</cp:revision>
  <cp:lastPrinted>2025-10-20T17:50:24Z</cp:lastPrinted>
  <dcterms:created xsi:type="dcterms:W3CDTF">2011-05-01T15:38:23Z</dcterms:created>
  <dcterms:modified xsi:type="dcterms:W3CDTF">2025-10-25T11:14:18Z</dcterms:modified>
</cp:coreProperties>
</file>